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37"/>
  </p:notesMasterIdLst>
  <p:sldIdLst>
    <p:sldId id="783" r:id="rId2"/>
    <p:sldId id="954" r:id="rId3"/>
    <p:sldId id="962" r:id="rId4"/>
    <p:sldId id="960" r:id="rId5"/>
    <p:sldId id="955" r:id="rId6"/>
    <p:sldId id="964" r:id="rId7"/>
    <p:sldId id="965" r:id="rId8"/>
    <p:sldId id="966" r:id="rId9"/>
    <p:sldId id="956" r:id="rId10"/>
    <p:sldId id="961" r:id="rId11"/>
    <p:sldId id="967" r:id="rId12"/>
    <p:sldId id="980" r:id="rId13"/>
    <p:sldId id="969" r:id="rId14"/>
    <p:sldId id="970" r:id="rId15"/>
    <p:sldId id="971" r:id="rId16"/>
    <p:sldId id="972" r:id="rId17"/>
    <p:sldId id="986" r:id="rId18"/>
    <p:sldId id="987" r:id="rId19"/>
    <p:sldId id="988" r:id="rId20"/>
    <p:sldId id="989" r:id="rId21"/>
    <p:sldId id="957" r:id="rId22"/>
    <p:sldId id="975" r:id="rId23"/>
    <p:sldId id="958" r:id="rId24"/>
    <p:sldId id="976" r:id="rId25"/>
    <p:sldId id="977" r:id="rId26"/>
    <p:sldId id="979" r:id="rId27"/>
    <p:sldId id="959" r:id="rId28"/>
    <p:sldId id="978" r:id="rId29"/>
    <p:sldId id="968" r:id="rId30"/>
    <p:sldId id="981" r:id="rId31"/>
    <p:sldId id="982" r:id="rId32"/>
    <p:sldId id="983" r:id="rId33"/>
    <p:sldId id="984" r:id="rId34"/>
    <p:sldId id="985" r:id="rId35"/>
    <p:sldId id="787" r:id="rId36"/>
  </p:sldIdLst>
  <p:sldSz cx="12192000" cy="6858000"/>
  <p:notesSz cx="6819900" cy="9931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4">
          <p15:clr>
            <a:srgbClr val="A4A3A4"/>
          </p15:clr>
        </p15:guide>
        <p15:guide id="2" orient="horz" pos="918">
          <p15:clr>
            <a:srgbClr val="A4A3A4"/>
          </p15:clr>
        </p15:guide>
        <p15:guide id="3" pos="3840">
          <p15:clr>
            <a:srgbClr val="A4A3A4"/>
          </p15:clr>
        </p15:guide>
        <p15:guide id="4" pos="347">
          <p15:clr>
            <a:srgbClr val="A4A3A4"/>
          </p15:clr>
        </p15:guide>
        <p15:guide id="5" pos="73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起文" initials="周起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F2"/>
    <a:srgbClr val="FD8D3D"/>
    <a:srgbClr val="044DBB"/>
    <a:srgbClr val="00A69C"/>
    <a:srgbClr val="C00000"/>
    <a:srgbClr val="FFFFFF"/>
    <a:srgbClr val="B50029"/>
    <a:srgbClr val="B3A2C7"/>
    <a:srgbClr val="31FFF3"/>
    <a:srgbClr val="FEB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42" autoAdjust="0"/>
    <p:restoredTop sz="80347" autoAdjust="0"/>
  </p:normalViewPr>
  <p:slideViewPr>
    <p:cSldViewPr snapToGrid="0">
      <p:cViewPr varScale="1">
        <p:scale>
          <a:sx n="75" d="100"/>
          <a:sy n="75" d="100"/>
        </p:scale>
        <p:origin x="78" y="231"/>
      </p:cViewPr>
      <p:guideLst>
        <p:guide orient="horz" pos="2104"/>
        <p:guide orient="horz" pos="918"/>
        <p:guide pos="3840"/>
        <p:guide pos="347"/>
        <p:guide pos="7347"/>
      </p:guideLst>
    </p:cSldViewPr>
  </p:slideViewPr>
  <p:outlineViewPr>
    <p:cViewPr>
      <p:scale>
        <a:sx n="33" d="100"/>
        <a:sy n="33" d="100"/>
      </p:scale>
      <p:origin x="0" y="-2515"/>
    </p:cViewPr>
  </p:outlineViewPr>
  <p:notesTextViewPr>
    <p:cViewPr>
      <p:scale>
        <a:sx n="1" d="1"/>
        <a:sy n="1" d="1"/>
      </p:scale>
      <p:origin x="0" y="0"/>
    </p:cViewPr>
  </p:notesTextViewPr>
  <p:sorterViewPr>
    <p:cViewPr>
      <p:scale>
        <a:sx n="112" d="100"/>
        <a:sy n="112" d="100"/>
      </p:scale>
      <p:origin x="0" y="-153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5290" cy="49829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63032" y="0"/>
            <a:ext cx="2955290" cy="498295"/>
          </a:xfrm>
          <a:prstGeom prst="rect">
            <a:avLst/>
          </a:prstGeom>
        </p:spPr>
        <p:txBody>
          <a:bodyPr vert="horz" lIns="91440" tIns="45720" rIns="91440" bIns="45720" rtlCol="0"/>
          <a:lstStyle>
            <a:lvl1pPr algn="r">
              <a:defRPr sz="1200"/>
            </a:lvl1pPr>
          </a:lstStyle>
          <a:p>
            <a:fld id="{4AE26C8B-A965-4F4F-B2E4-910ECC0C765C}" type="datetimeFigureOut">
              <a:rPr lang="zh-CN" altLang="en-US" smtClean="0"/>
              <a:t>2019/7/26 Friday</a:t>
            </a:fld>
            <a:endParaRPr lang="zh-CN" altLang="en-US"/>
          </a:p>
        </p:txBody>
      </p:sp>
      <p:sp>
        <p:nvSpPr>
          <p:cNvPr id="4" name="幻灯片图像占位符 3"/>
          <p:cNvSpPr>
            <a:spLocks noGrp="1" noRot="1" noChangeAspect="1"/>
          </p:cNvSpPr>
          <p:nvPr>
            <p:ph type="sldImg" idx="2"/>
          </p:nvPr>
        </p:nvSpPr>
        <p:spPr>
          <a:xfrm>
            <a:off x="431800" y="1241425"/>
            <a:ext cx="5956300"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990" y="4779486"/>
            <a:ext cx="5455920" cy="391048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3107"/>
            <a:ext cx="2955290" cy="49829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63032" y="9433107"/>
            <a:ext cx="2955290" cy="498294"/>
          </a:xfrm>
          <a:prstGeom prst="rect">
            <a:avLst/>
          </a:prstGeom>
        </p:spPr>
        <p:txBody>
          <a:bodyPr vert="horz" lIns="91440" tIns="45720" rIns="91440" bIns="45720" rtlCol="0" anchor="b"/>
          <a:lstStyle>
            <a:lvl1pPr algn="r">
              <a:defRPr sz="1200"/>
            </a:lvl1pPr>
          </a:lstStyle>
          <a:p>
            <a:fld id="{CB0B8370-4B96-4772-941C-B147A8F79F3B}" type="slidenum">
              <a:rPr lang="zh-CN" altLang="en-US" smtClean="0"/>
              <a:t>‹#›</a:t>
            </a:fld>
            <a:endParaRPr lang="zh-CN" altLang="en-US"/>
          </a:p>
        </p:txBody>
      </p:sp>
    </p:spTree>
    <p:extLst>
      <p:ext uri="{BB962C8B-B14F-4D97-AF65-F5344CB8AC3E}">
        <p14:creationId xmlns:p14="http://schemas.microsoft.com/office/powerpoint/2010/main" val="297364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9</a:t>
            </a:fld>
            <a:endParaRPr lang="zh-CN" altLang="en-US"/>
          </a:p>
        </p:txBody>
      </p:sp>
    </p:spTree>
    <p:extLst>
      <p:ext uri="{BB962C8B-B14F-4D97-AF65-F5344CB8AC3E}">
        <p14:creationId xmlns:p14="http://schemas.microsoft.com/office/powerpoint/2010/main" val="421162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10</a:t>
            </a:fld>
            <a:endParaRPr lang="zh-CN" altLang="en-US"/>
          </a:p>
        </p:txBody>
      </p:sp>
    </p:spTree>
    <p:extLst>
      <p:ext uri="{BB962C8B-B14F-4D97-AF65-F5344CB8AC3E}">
        <p14:creationId xmlns:p14="http://schemas.microsoft.com/office/powerpoint/2010/main" val="1469029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11</a:t>
            </a:fld>
            <a:endParaRPr lang="zh-CN" altLang="en-US"/>
          </a:p>
        </p:txBody>
      </p:sp>
    </p:spTree>
    <p:extLst>
      <p:ext uri="{BB962C8B-B14F-4D97-AF65-F5344CB8AC3E}">
        <p14:creationId xmlns:p14="http://schemas.microsoft.com/office/powerpoint/2010/main" val="175026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12</a:t>
            </a:fld>
            <a:endParaRPr lang="zh-CN" altLang="en-US"/>
          </a:p>
        </p:txBody>
      </p:sp>
    </p:spTree>
    <p:extLst>
      <p:ext uri="{BB962C8B-B14F-4D97-AF65-F5344CB8AC3E}">
        <p14:creationId xmlns:p14="http://schemas.microsoft.com/office/powerpoint/2010/main" val="471542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13</a:t>
            </a:fld>
            <a:endParaRPr lang="zh-CN" altLang="en-US"/>
          </a:p>
        </p:txBody>
      </p:sp>
    </p:spTree>
    <p:extLst>
      <p:ext uri="{BB962C8B-B14F-4D97-AF65-F5344CB8AC3E}">
        <p14:creationId xmlns:p14="http://schemas.microsoft.com/office/powerpoint/2010/main" val="76958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14</a:t>
            </a:fld>
            <a:endParaRPr lang="zh-CN" altLang="en-US"/>
          </a:p>
        </p:txBody>
      </p:sp>
    </p:spTree>
    <p:extLst>
      <p:ext uri="{BB962C8B-B14F-4D97-AF65-F5344CB8AC3E}">
        <p14:creationId xmlns:p14="http://schemas.microsoft.com/office/powerpoint/2010/main" val="38168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15</a:t>
            </a:fld>
            <a:endParaRPr lang="zh-CN" altLang="en-US"/>
          </a:p>
        </p:txBody>
      </p:sp>
    </p:spTree>
    <p:extLst>
      <p:ext uri="{BB962C8B-B14F-4D97-AF65-F5344CB8AC3E}">
        <p14:creationId xmlns:p14="http://schemas.microsoft.com/office/powerpoint/2010/main" val="134176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16</a:t>
            </a:fld>
            <a:endParaRPr lang="zh-CN" altLang="en-US"/>
          </a:p>
        </p:txBody>
      </p:sp>
    </p:spTree>
    <p:extLst>
      <p:ext uri="{BB962C8B-B14F-4D97-AF65-F5344CB8AC3E}">
        <p14:creationId xmlns:p14="http://schemas.microsoft.com/office/powerpoint/2010/main" val="246103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17</a:t>
            </a:fld>
            <a:endParaRPr lang="zh-CN" altLang="en-US"/>
          </a:p>
        </p:txBody>
      </p:sp>
    </p:spTree>
    <p:extLst>
      <p:ext uri="{BB962C8B-B14F-4D97-AF65-F5344CB8AC3E}">
        <p14:creationId xmlns:p14="http://schemas.microsoft.com/office/powerpoint/2010/main" val="82961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18</a:t>
            </a:fld>
            <a:endParaRPr lang="zh-CN" altLang="en-US"/>
          </a:p>
        </p:txBody>
      </p:sp>
    </p:spTree>
    <p:extLst>
      <p:ext uri="{BB962C8B-B14F-4D97-AF65-F5344CB8AC3E}">
        <p14:creationId xmlns:p14="http://schemas.microsoft.com/office/powerpoint/2010/main" val="32909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1</a:t>
            </a:fld>
            <a:endParaRPr lang="zh-CN" altLang="en-US"/>
          </a:p>
        </p:txBody>
      </p:sp>
    </p:spTree>
    <p:extLst>
      <p:ext uri="{BB962C8B-B14F-4D97-AF65-F5344CB8AC3E}">
        <p14:creationId xmlns:p14="http://schemas.microsoft.com/office/powerpoint/2010/main" val="836723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19</a:t>
            </a:fld>
            <a:endParaRPr lang="zh-CN" altLang="en-US"/>
          </a:p>
        </p:txBody>
      </p:sp>
    </p:spTree>
    <p:extLst>
      <p:ext uri="{BB962C8B-B14F-4D97-AF65-F5344CB8AC3E}">
        <p14:creationId xmlns:p14="http://schemas.microsoft.com/office/powerpoint/2010/main" val="1320397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20</a:t>
            </a:fld>
            <a:endParaRPr lang="zh-CN" altLang="en-US"/>
          </a:p>
        </p:txBody>
      </p:sp>
    </p:spTree>
    <p:extLst>
      <p:ext uri="{BB962C8B-B14F-4D97-AF65-F5344CB8AC3E}">
        <p14:creationId xmlns:p14="http://schemas.microsoft.com/office/powerpoint/2010/main" val="394417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21</a:t>
            </a:fld>
            <a:endParaRPr lang="zh-CN" altLang="en-US"/>
          </a:p>
        </p:txBody>
      </p:sp>
    </p:spTree>
    <p:extLst>
      <p:ext uri="{BB962C8B-B14F-4D97-AF65-F5344CB8AC3E}">
        <p14:creationId xmlns:p14="http://schemas.microsoft.com/office/powerpoint/2010/main" val="566441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22</a:t>
            </a:fld>
            <a:endParaRPr lang="zh-CN" altLang="en-US"/>
          </a:p>
        </p:txBody>
      </p:sp>
    </p:spTree>
    <p:extLst>
      <p:ext uri="{BB962C8B-B14F-4D97-AF65-F5344CB8AC3E}">
        <p14:creationId xmlns:p14="http://schemas.microsoft.com/office/powerpoint/2010/main" val="359069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23</a:t>
            </a:fld>
            <a:endParaRPr lang="zh-CN" altLang="en-US"/>
          </a:p>
        </p:txBody>
      </p:sp>
    </p:spTree>
    <p:extLst>
      <p:ext uri="{BB962C8B-B14F-4D97-AF65-F5344CB8AC3E}">
        <p14:creationId xmlns:p14="http://schemas.microsoft.com/office/powerpoint/2010/main" val="348200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24</a:t>
            </a:fld>
            <a:endParaRPr lang="zh-CN" altLang="en-US"/>
          </a:p>
        </p:txBody>
      </p:sp>
    </p:spTree>
    <p:extLst>
      <p:ext uri="{BB962C8B-B14F-4D97-AF65-F5344CB8AC3E}">
        <p14:creationId xmlns:p14="http://schemas.microsoft.com/office/powerpoint/2010/main" val="363909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25</a:t>
            </a:fld>
            <a:endParaRPr lang="zh-CN" altLang="en-US"/>
          </a:p>
        </p:txBody>
      </p:sp>
    </p:spTree>
    <p:extLst>
      <p:ext uri="{BB962C8B-B14F-4D97-AF65-F5344CB8AC3E}">
        <p14:creationId xmlns:p14="http://schemas.microsoft.com/office/powerpoint/2010/main" val="3409137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26</a:t>
            </a:fld>
            <a:endParaRPr lang="zh-CN" altLang="en-US"/>
          </a:p>
        </p:txBody>
      </p:sp>
    </p:spTree>
    <p:extLst>
      <p:ext uri="{BB962C8B-B14F-4D97-AF65-F5344CB8AC3E}">
        <p14:creationId xmlns:p14="http://schemas.microsoft.com/office/powerpoint/2010/main" val="3059596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27</a:t>
            </a:fld>
            <a:endParaRPr lang="zh-CN" altLang="en-US"/>
          </a:p>
        </p:txBody>
      </p:sp>
    </p:spTree>
    <p:extLst>
      <p:ext uri="{BB962C8B-B14F-4D97-AF65-F5344CB8AC3E}">
        <p14:creationId xmlns:p14="http://schemas.microsoft.com/office/powerpoint/2010/main" val="721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28</a:t>
            </a:fld>
            <a:endParaRPr lang="zh-CN" altLang="en-US"/>
          </a:p>
        </p:txBody>
      </p:sp>
    </p:spTree>
    <p:extLst>
      <p:ext uri="{BB962C8B-B14F-4D97-AF65-F5344CB8AC3E}">
        <p14:creationId xmlns:p14="http://schemas.microsoft.com/office/powerpoint/2010/main" val="257128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2</a:t>
            </a:fld>
            <a:endParaRPr lang="zh-CN" altLang="en-US"/>
          </a:p>
        </p:txBody>
      </p:sp>
    </p:spTree>
    <p:extLst>
      <p:ext uri="{BB962C8B-B14F-4D97-AF65-F5344CB8AC3E}">
        <p14:creationId xmlns:p14="http://schemas.microsoft.com/office/powerpoint/2010/main" val="3296771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29</a:t>
            </a:fld>
            <a:endParaRPr lang="zh-CN" altLang="en-US"/>
          </a:p>
        </p:txBody>
      </p:sp>
    </p:spTree>
    <p:extLst>
      <p:ext uri="{BB962C8B-B14F-4D97-AF65-F5344CB8AC3E}">
        <p14:creationId xmlns:p14="http://schemas.microsoft.com/office/powerpoint/2010/main" val="62653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30</a:t>
            </a:fld>
            <a:endParaRPr lang="zh-CN" altLang="en-US"/>
          </a:p>
        </p:txBody>
      </p:sp>
    </p:spTree>
    <p:extLst>
      <p:ext uri="{BB962C8B-B14F-4D97-AF65-F5344CB8AC3E}">
        <p14:creationId xmlns:p14="http://schemas.microsoft.com/office/powerpoint/2010/main" val="2723802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B8370-4B96-4772-941C-B147A8F79F3B}" type="slidenum">
              <a:rPr lang="zh-CN" altLang="en-US" smtClean="0"/>
              <a:t>31</a:t>
            </a:fld>
            <a:endParaRPr lang="zh-CN" altLang="en-US"/>
          </a:p>
        </p:txBody>
      </p:sp>
    </p:spTree>
    <p:extLst>
      <p:ext uri="{BB962C8B-B14F-4D97-AF65-F5344CB8AC3E}">
        <p14:creationId xmlns:p14="http://schemas.microsoft.com/office/powerpoint/2010/main" val="485414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32</a:t>
            </a:fld>
            <a:endParaRPr lang="zh-CN" altLang="en-US"/>
          </a:p>
        </p:txBody>
      </p:sp>
    </p:spTree>
    <p:extLst>
      <p:ext uri="{BB962C8B-B14F-4D97-AF65-F5344CB8AC3E}">
        <p14:creationId xmlns:p14="http://schemas.microsoft.com/office/powerpoint/2010/main" val="334643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33</a:t>
            </a:fld>
            <a:endParaRPr lang="zh-CN" altLang="en-US"/>
          </a:p>
        </p:txBody>
      </p:sp>
    </p:spTree>
    <p:extLst>
      <p:ext uri="{BB962C8B-B14F-4D97-AF65-F5344CB8AC3E}">
        <p14:creationId xmlns:p14="http://schemas.microsoft.com/office/powerpoint/2010/main" val="1814963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34</a:t>
            </a:fld>
            <a:endParaRPr lang="zh-CN" altLang="en-US"/>
          </a:p>
        </p:txBody>
      </p:sp>
    </p:spTree>
    <p:extLst>
      <p:ext uri="{BB962C8B-B14F-4D97-AF65-F5344CB8AC3E}">
        <p14:creationId xmlns:p14="http://schemas.microsoft.com/office/powerpoint/2010/main" val="130678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3</a:t>
            </a:fld>
            <a:endParaRPr lang="zh-CN" altLang="en-US"/>
          </a:p>
        </p:txBody>
      </p:sp>
    </p:spTree>
    <p:extLst>
      <p:ext uri="{BB962C8B-B14F-4D97-AF65-F5344CB8AC3E}">
        <p14:creationId xmlns:p14="http://schemas.microsoft.com/office/powerpoint/2010/main" val="230492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4</a:t>
            </a:fld>
            <a:endParaRPr lang="zh-CN" altLang="en-US"/>
          </a:p>
        </p:txBody>
      </p:sp>
    </p:spTree>
    <p:extLst>
      <p:ext uri="{BB962C8B-B14F-4D97-AF65-F5344CB8AC3E}">
        <p14:creationId xmlns:p14="http://schemas.microsoft.com/office/powerpoint/2010/main" val="343470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5</a:t>
            </a:fld>
            <a:endParaRPr lang="zh-CN" altLang="en-US"/>
          </a:p>
        </p:txBody>
      </p:sp>
    </p:spTree>
    <p:extLst>
      <p:ext uri="{BB962C8B-B14F-4D97-AF65-F5344CB8AC3E}">
        <p14:creationId xmlns:p14="http://schemas.microsoft.com/office/powerpoint/2010/main" val="251957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6</a:t>
            </a:fld>
            <a:endParaRPr lang="zh-CN" altLang="en-US"/>
          </a:p>
        </p:txBody>
      </p:sp>
    </p:spTree>
    <p:extLst>
      <p:ext uri="{BB962C8B-B14F-4D97-AF65-F5344CB8AC3E}">
        <p14:creationId xmlns:p14="http://schemas.microsoft.com/office/powerpoint/2010/main" val="3377839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0B8370-4B96-4772-941C-B147A8F79F3B}" type="slidenum">
              <a:rPr lang="zh-CN" altLang="en-US" smtClean="0"/>
              <a:t>7</a:t>
            </a:fld>
            <a:endParaRPr lang="zh-CN" altLang="en-US"/>
          </a:p>
        </p:txBody>
      </p:sp>
    </p:spTree>
    <p:extLst>
      <p:ext uri="{BB962C8B-B14F-4D97-AF65-F5344CB8AC3E}">
        <p14:creationId xmlns:p14="http://schemas.microsoft.com/office/powerpoint/2010/main" val="276079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B8370-4B96-4772-941C-B147A8F79F3B}" type="slidenum">
              <a:rPr lang="zh-CN" altLang="en-US" smtClean="0"/>
              <a:t>8</a:t>
            </a:fld>
            <a:endParaRPr lang="zh-CN" altLang="en-US"/>
          </a:p>
        </p:txBody>
      </p:sp>
    </p:spTree>
    <p:extLst>
      <p:ext uri="{BB962C8B-B14F-4D97-AF65-F5344CB8AC3E}">
        <p14:creationId xmlns:p14="http://schemas.microsoft.com/office/powerpoint/2010/main" val="2374979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38E85D1-6979-41C4-864C-C2B733191A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8" name="矩形 7">
            <a:extLst>
              <a:ext uri="{FF2B5EF4-FFF2-40B4-BE49-F238E27FC236}">
                <a16:creationId xmlns:a16="http://schemas.microsoft.com/office/drawing/2014/main" id="{79547696-6DB8-4A55-9ACC-46F5552AE996}"/>
              </a:ext>
            </a:extLst>
          </p:cNvPr>
          <p:cNvSpPr/>
          <p:nvPr userDrawn="1"/>
        </p:nvSpPr>
        <p:spPr bwMode="auto">
          <a:xfrm>
            <a:off x="0" y="0"/>
            <a:ext cx="12198485" cy="6888969"/>
          </a:xfrm>
          <a:prstGeom prst="rect">
            <a:avLst/>
          </a:prstGeom>
          <a:solidFill>
            <a:schemeClr val="tx1">
              <a:alpha val="70000"/>
            </a:schemeClr>
          </a:solidFill>
          <a:ln>
            <a:noFill/>
          </a:ln>
        </p:spPr>
        <p:txBody>
          <a:bodyPr wrap="square" rtlCol="0" anchor="ctr">
            <a:noAutofit/>
          </a:bodyPr>
          <a:lstStyle/>
          <a:p>
            <a:pPr marL="193211"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3E20BAB-77F2-4C96-9FE2-AD44B6BC72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7612" y="-30970"/>
            <a:ext cx="2739447" cy="984401"/>
          </a:xfrm>
          <a:prstGeom prst="rect">
            <a:avLst/>
          </a:prstGeom>
        </p:spPr>
      </p:pic>
      <p:sp>
        <p:nvSpPr>
          <p:cNvPr id="10" name="矩形 9">
            <a:extLst>
              <a:ext uri="{FF2B5EF4-FFF2-40B4-BE49-F238E27FC236}">
                <a16:creationId xmlns:a16="http://schemas.microsoft.com/office/drawing/2014/main" id="{B72540B6-E255-433F-BF76-F52B114F6AEE}"/>
              </a:ext>
            </a:extLst>
          </p:cNvPr>
          <p:cNvSpPr/>
          <p:nvPr userDrawn="1"/>
        </p:nvSpPr>
        <p:spPr>
          <a:xfrm>
            <a:off x="28575" y="112517"/>
            <a:ext cx="3971926" cy="682235"/>
          </a:xfrm>
          <a:prstGeom prst="rect">
            <a:avLst/>
          </a:prstGeom>
          <a:noFill/>
          <a:ln w="38100">
            <a:gradFill flip="none" rotWithShape="1">
              <a:gsLst>
                <a:gs pos="0">
                  <a:srgbClr val="C00000">
                    <a:lumMod val="74000"/>
                    <a:lumOff val="26000"/>
                  </a:srgbClr>
                </a:gs>
                <a:gs pos="63000">
                  <a:srgbClr val="292C2F">
                    <a:alpha val="38000"/>
                  </a:srgbClr>
                </a:gs>
                <a:gs pos="100000">
                  <a:srgbClr val="181713">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Blank-2">
    <p:spTree>
      <p:nvGrpSpPr>
        <p:cNvPr id="1" name=""/>
        <p:cNvGrpSpPr/>
        <p:nvPr/>
      </p:nvGrpSpPr>
      <p:grpSpPr>
        <a:xfrm>
          <a:off x="0" y="0"/>
          <a:ext cx="0" cy="0"/>
          <a:chOff x="0" y="0"/>
          <a:chExt cx="0" cy="0"/>
        </a:xfrm>
      </p:grpSpPr>
      <p:sp>
        <p:nvSpPr>
          <p:cNvPr id="3" name="矩形 2"/>
          <p:cNvSpPr/>
          <p:nvPr userDrawn="1"/>
        </p:nvSpPr>
        <p:spPr>
          <a:xfrm>
            <a:off x="0" y="130628"/>
            <a:ext cx="116114" cy="5805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246529" y="109422"/>
            <a:ext cx="10515600" cy="655570"/>
          </a:xfrm>
        </p:spPr>
        <p:txBody>
          <a:bodyPr>
            <a:normAutofit/>
          </a:bodyPr>
          <a:lstStyle>
            <a:lvl1pP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9985A-674B-4DB6-AF93-19C83E160896}" type="datetimeFigureOut">
              <a:rPr lang="zh-CN" altLang="en-US" smtClean="0"/>
              <a:t>2019/7/26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18680-5850-4042-A1D3-30A37BFA5B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jpg"/><Relationship Id="rId5" Type="http://schemas.microsoft.com/office/2007/relationships/hdphoto" Target="../media/hdphoto1.wdp"/><Relationship Id="rId4" Type="http://schemas.openxmlformats.org/officeDocument/2006/relationships/image" Target="../media/image13.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jpg"/><Relationship Id="rId11" Type="http://schemas.microsoft.com/office/2007/relationships/hdphoto" Target="../media/hdphoto5.wdp"/><Relationship Id="rId5" Type="http://schemas.openxmlformats.org/officeDocument/2006/relationships/image" Target="../media/image18.jpg"/><Relationship Id="rId10"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8.wdp"/><Relationship Id="rId18" Type="http://schemas.microsoft.com/office/2007/relationships/hdphoto" Target="../media/hdphoto10.wdp"/><Relationship Id="rId3" Type="http://schemas.openxmlformats.org/officeDocument/2006/relationships/image" Target="../media/image34.png"/><Relationship Id="rId21" Type="http://schemas.openxmlformats.org/officeDocument/2006/relationships/image" Target="../media/image46.png"/><Relationship Id="rId7" Type="http://schemas.openxmlformats.org/officeDocument/2006/relationships/image" Target="../media/image37.jpeg"/><Relationship Id="rId12" Type="http://schemas.openxmlformats.org/officeDocument/2006/relationships/image" Target="../media/image41.png"/><Relationship Id="rId17" Type="http://schemas.openxmlformats.org/officeDocument/2006/relationships/image" Target="../media/image44.png"/><Relationship Id="rId2" Type="http://schemas.openxmlformats.org/officeDocument/2006/relationships/notesSlide" Target="../notesSlides/notesSlide24.xml"/><Relationship Id="rId16" Type="http://schemas.openxmlformats.org/officeDocument/2006/relationships/image" Target="../media/image43.png"/><Relationship Id="rId20" Type="http://schemas.microsoft.com/office/2007/relationships/hdphoto" Target="../media/hdphoto11.wdp"/><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40.svg"/><Relationship Id="rId5" Type="http://schemas.openxmlformats.org/officeDocument/2006/relationships/image" Target="../media/image36.png"/><Relationship Id="rId15" Type="http://schemas.microsoft.com/office/2007/relationships/hdphoto" Target="../media/hdphoto9.wdp"/><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5.png"/><Relationship Id="rId9" Type="http://schemas.microsoft.com/office/2007/relationships/hdphoto" Target="../media/hdphoto7.wdp"/><Relationship Id="rId14" Type="http://schemas.openxmlformats.org/officeDocument/2006/relationships/image" Target="../media/image42.png"/><Relationship Id="rId22" Type="http://schemas.microsoft.com/office/2007/relationships/hdphoto" Target="../media/hdphoto1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14="http://schemas.microsoft.com/office/drawing/2010/main"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图片 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882" y="0"/>
            <a:ext cx="10300447" cy="6858000"/>
          </a:xfrm>
          <a:prstGeom prst="rect">
            <a:avLst/>
          </a:prstGeom>
        </p:spPr>
      </p:pic>
      <p:sp>
        <p:nvSpPr>
          <p:cNvPr id="238" name="剪去单角的矩形 237"/>
          <p:cNvSpPr/>
          <p:nvPr/>
        </p:nvSpPr>
        <p:spPr>
          <a:xfrm>
            <a:off x="0" y="0"/>
            <a:ext cx="3080084" cy="6858000"/>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等腰三角形 238"/>
          <p:cNvSpPr/>
          <p:nvPr/>
        </p:nvSpPr>
        <p:spPr>
          <a:xfrm rot="5400000">
            <a:off x="3103704" y="-24847"/>
            <a:ext cx="6858001" cy="6907696"/>
          </a:xfrm>
          <a:prstGeom prst="triangle">
            <a:avLst>
              <a:gd name="adj" fmla="val 10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5" name="图片 694"/>
          <p:cNvPicPr>
            <a:picLocks noChangeAspect="1"/>
          </p:cNvPicPr>
          <p:nvPr/>
        </p:nvPicPr>
        <p:blipFill rotWithShape="1">
          <a:blip r:embed="rId4" cstate="print">
            <a:grayscl/>
          </a:blip>
          <a:srcRect/>
          <a:stretch>
            <a:fillRect/>
          </a:stretch>
        </p:blipFill>
        <p:spPr>
          <a:xfrm>
            <a:off x="0" y="0"/>
            <a:ext cx="7267074" cy="6641431"/>
          </a:xfrm>
          <a:prstGeom prst="rect">
            <a:avLst/>
          </a:prstGeom>
        </p:spPr>
      </p:pic>
      <p:sp>
        <p:nvSpPr>
          <p:cNvPr id="696" name="文本框 695"/>
          <p:cNvSpPr txBox="1"/>
          <p:nvPr/>
        </p:nvSpPr>
        <p:spPr>
          <a:xfrm>
            <a:off x="6671" y="1786101"/>
            <a:ext cx="6586901" cy="2690288"/>
          </a:xfrm>
          <a:prstGeom prst="rect">
            <a:avLst/>
          </a:prstGeom>
          <a:noFill/>
          <a:effectLst>
            <a:outerShdw blurRad="63500" sx="102000" sy="102000" algn="ctr" rotWithShape="0">
              <a:prstClr val="black">
                <a:alpha val="40000"/>
              </a:prstClr>
            </a:outerShdw>
          </a:effectLst>
        </p:spPr>
        <p:txBody>
          <a:bodyPr wrap="square" rtlCol="0" anchor="ctr">
            <a:spAutoFit/>
          </a:bodyPr>
          <a:lstStyle/>
          <a:p>
            <a:pPr>
              <a:lnSpc>
                <a:spcPct val="150000"/>
              </a:lnSpc>
            </a:pPr>
            <a:r>
              <a:rPr lang="en-US" altLang="zh-CN" sz="6000" b="1" dirty="0">
                <a:solidFill>
                  <a:schemeClr val="tx1">
                    <a:lumMod val="75000"/>
                    <a:lumOff val="25000"/>
                  </a:schemeClr>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The Global Aid    </a:t>
            </a:r>
          </a:p>
          <a:p>
            <a:pPr>
              <a:lnSpc>
                <a:spcPct val="150000"/>
              </a:lnSpc>
            </a:pPr>
            <a:r>
              <a:rPr lang="en-US" altLang="zh-CN" sz="6000" b="1" dirty="0">
                <a:solidFill>
                  <a:schemeClr val="tx1">
                    <a:lumMod val="75000"/>
                    <a:lumOff val="25000"/>
                  </a:schemeClr>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      Match System</a:t>
            </a:r>
          </a:p>
        </p:txBody>
      </p:sp>
      <p:pic>
        <p:nvPicPr>
          <p:cNvPr id="697" name="图片 696"/>
          <p:cNvPicPr>
            <a:picLocks noChangeAspect="1"/>
          </p:cNvPicPr>
          <p:nvPr/>
        </p:nvPicPr>
        <p:blipFill>
          <a:blip r:embed="rId5" cstate="print"/>
          <a:stretch>
            <a:fillRect/>
          </a:stretch>
        </p:blipFill>
        <p:spPr>
          <a:xfrm>
            <a:off x="135175" y="142859"/>
            <a:ext cx="3036570" cy="1024139"/>
          </a:xfrm>
          <a:prstGeom prst="rect">
            <a:avLst/>
          </a:prstGeom>
          <a:effectLst>
            <a:outerShdw blurRad="63500" sx="102000" sy="102000" algn="ctr" rotWithShape="0">
              <a:prstClr val="black">
                <a:alpha val="40000"/>
              </a:prstClr>
            </a:outerShdw>
          </a:effectLst>
        </p:spPr>
      </p:pic>
      <p:sp>
        <p:nvSpPr>
          <p:cNvPr id="8" name="文本框 7">
            <a:extLst>
              <a:ext uri="{FF2B5EF4-FFF2-40B4-BE49-F238E27FC236}">
                <a16:creationId xmlns:a16="http://schemas.microsoft.com/office/drawing/2014/main" id="{DCA25EC8-2BC0-4921-A111-583BFDD2157C}"/>
              </a:ext>
            </a:extLst>
          </p:cNvPr>
          <p:cNvSpPr txBox="1"/>
          <p:nvPr/>
        </p:nvSpPr>
        <p:spPr>
          <a:xfrm>
            <a:off x="2531763" y="5731126"/>
            <a:ext cx="7128474" cy="1062727"/>
          </a:xfrm>
          <a:prstGeom prst="rect">
            <a:avLst/>
          </a:prstGeom>
          <a:noFill/>
        </p:spPr>
        <p:txBody>
          <a:bodyPr wrap="square" rtlCol="0" anchor="ctr">
            <a:spAutoFit/>
          </a:bodyPr>
          <a:lstStyle/>
          <a:p>
            <a:pPr>
              <a:lnSpc>
                <a:spcPct val="150000"/>
              </a:lnSpc>
            </a:pPr>
            <a:r>
              <a:rPr lang="en-US" altLang="zh-CN" sz="4800" b="1" dirty="0">
                <a:solidFill>
                  <a:srgbClr val="FFC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Team</a:t>
            </a:r>
            <a:r>
              <a:rPr lang="en-US" altLang="zh-CN" sz="4800" b="1" dirty="0">
                <a:solidFill>
                  <a:schemeClr val="tx1">
                    <a:lumMod val="75000"/>
                    <a:lumOff val="25000"/>
                  </a:schemeClr>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 </a:t>
            </a:r>
            <a:r>
              <a:rPr lang="en-US" altLang="zh-CN" sz="4800" b="1" dirty="0">
                <a:solidFill>
                  <a:srgbClr val="FFC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GAS </a:t>
            </a:r>
            <a:r>
              <a:rPr lang="en-US" altLang="zh-CN" sz="4000" b="1" dirty="0">
                <a:solidFill>
                  <a:srgbClr val="C00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a:t>
            </a:r>
            <a:r>
              <a:rPr lang="en-US" altLang="zh-CN" sz="3600" b="1" dirty="0">
                <a:solidFill>
                  <a:srgbClr val="C00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  </a:t>
            </a:r>
            <a:r>
              <a:rPr lang="en-US" altLang="zh-CN" sz="4400" b="1" dirty="0">
                <a:solidFill>
                  <a:srgbClr val="C00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rPr>
              <a:t>China · BOC</a:t>
            </a:r>
            <a:endParaRPr lang="en-US" altLang="zh-CN" sz="4800" b="1" dirty="0">
              <a:solidFill>
                <a:srgbClr val="C00000"/>
              </a:solidFill>
              <a:effectLst>
                <a:outerShdw blurRad="63500" sx="102000" sy="102000" algn="ctr" rotWithShape="0">
                  <a:prstClr val="black">
                    <a:alpha val="40000"/>
                  </a:prstClr>
                </a:outerShdw>
              </a:effectLst>
              <a:latin typeface="Leelawadee UI" panose="020B0502040204020203" pitchFamily="34" charset="-34"/>
              <a:ea typeface="华文新魏" panose="02010800040101010101" pitchFamily="2" charset="-122"/>
              <a:cs typeface="Leelawadee UI" panose="020B0502040204020203" pitchFamily="34" charset="-34"/>
            </a:endParaRPr>
          </a:p>
        </p:txBody>
      </p:sp>
      <p:sp>
        <p:nvSpPr>
          <p:cNvPr id="9" name="hammer-tool-outline_25500">
            <a:extLst>
              <a:ext uri="{FF2B5EF4-FFF2-40B4-BE49-F238E27FC236}">
                <a16:creationId xmlns:a16="http://schemas.microsoft.com/office/drawing/2014/main" id="{A723FABD-D7E5-43F5-A784-5478D0BDED0B}"/>
              </a:ext>
            </a:extLst>
          </p:cNvPr>
          <p:cNvSpPr>
            <a:spLocks noChangeAspect="1"/>
          </p:cNvSpPr>
          <p:nvPr/>
        </p:nvSpPr>
        <p:spPr bwMode="auto">
          <a:xfrm>
            <a:off x="1850161" y="6088255"/>
            <a:ext cx="609684" cy="585353"/>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rgbClr val="FFC000"/>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p:transition spd="med">
    <p:fade/>
  </p:transition>
</p:sld>
</file>

<file path=ppt/slides/slide1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E43313-453A-4545-921B-943DBC9D4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6" name="矩形 5">
            <a:extLst>
              <a:ext uri="{FF2B5EF4-FFF2-40B4-BE49-F238E27FC236}">
                <a16:creationId xmlns:a16="http://schemas.microsoft.com/office/drawing/2014/main" id="{DEF325D4-7159-4D57-9B87-8558AD058EA2}"/>
              </a:ext>
            </a:extLst>
          </p:cNvPr>
          <p:cNvSpPr/>
          <p:nvPr/>
        </p:nvSpPr>
        <p:spPr bwMode="auto">
          <a:xfrm>
            <a:off x="0" y="0"/>
            <a:ext cx="12198485" cy="6888969"/>
          </a:xfrm>
          <a:prstGeom prst="rect">
            <a:avLst/>
          </a:prstGeom>
          <a:solidFill>
            <a:schemeClr val="tx1">
              <a:alpha val="70000"/>
            </a:schemeClr>
          </a:solidFill>
          <a:ln>
            <a:noFill/>
          </a:ln>
        </p:spPr>
        <p:txBody>
          <a:bodyPr wrap="square" rtlCol="0" anchor="ctr">
            <a:noAutofit/>
          </a:bodyPr>
          <a:lstStyle/>
          <a:p>
            <a:pPr marL="193211"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72E9C31-6E6D-4CD7-B7BA-D61DC9BCEB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7612" y="-30970"/>
            <a:ext cx="2739447" cy="984401"/>
          </a:xfrm>
          <a:prstGeom prst="rect">
            <a:avLst/>
          </a:prstGeom>
        </p:spPr>
      </p:pic>
      <p:sp>
        <p:nvSpPr>
          <p:cNvPr id="11" name="矩形 10">
            <a:extLst>
              <a:ext uri="{FF2B5EF4-FFF2-40B4-BE49-F238E27FC236}">
                <a16:creationId xmlns:a16="http://schemas.microsoft.com/office/drawing/2014/main" id="{198C617E-4032-4C93-9994-BC416BEF0025}"/>
              </a:ext>
            </a:extLst>
          </p:cNvPr>
          <p:cNvSpPr/>
          <p:nvPr/>
        </p:nvSpPr>
        <p:spPr>
          <a:xfrm>
            <a:off x="28575" y="112517"/>
            <a:ext cx="3971926" cy="682235"/>
          </a:xfrm>
          <a:prstGeom prst="rect">
            <a:avLst/>
          </a:prstGeom>
          <a:noFill/>
          <a:ln w="38100">
            <a:gradFill flip="none" rotWithShape="1">
              <a:gsLst>
                <a:gs pos="0">
                  <a:srgbClr val="C00000">
                    <a:lumMod val="74000"/>
                    <a:lumOff val="26000"/>
                  </a:srgbClr>
                </a:gs>
                <a:gs pos="63000">
                  <a:srgbClr val="292C2F">
                    <a:alpha val="38000"/>
                  </a:srgbClr>
                </a:gs>
                <a:gs pos="100000">
                  <a:srgbClr val="181713">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E4BB0D-07FB-4F20-A48C-57FC157D3C6C}"/>
              </a:ext>
            </a:extLst>
          </p:cNvPr>
          <p:cNvSpPr txBox="1"/>
          <p:nvPr/>
        </p:nvSpPr>
        <p:spPr>
          <a:xfrm>
            <a:off x="-402680" y="180256"/>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Business model</a:t>
            </a:r>
          </a:p>
        </p:txBody>
      </p:sp>
      <p:grpSp>
        <p:nvGrpSpPr>
          <p:cNvPr id="130" name="组合 129">
            <a:extLst>
              <a:ext uri="{FF2B5EF4-FFF2-40B4-BE49-F238E27FC236}">
                <a16:creationId xmlns:a16="http://schemas.microsoft.com/office/drawing/2014/main" id="{DFF6A8EC-95CB-47F0-B2DC-FAA31AFF62AC}"/>
              </a:ext>
            </a:extLst>
          </p:cNvPr>
          <p:cNvGrpSpPr/>
          <p:nvPr/>
        </p:nvGrpSpPr>
        <p:grpSpPr>
          <a:xfrm>
            <a:off x="-28574" y="1133687"/>
            <a:ext cx="12212129" cy="5051378"/>
            <a:chOff x="-105929" y="1105895"/>
            <a:chExt cx="12212129" cy="5051378"/>
          </a:xfrm>
        </p:grpSpPr>
        <p:sp>
          <p:nvSpPr>
            <p:cNvPr id="9" name="文本框 8">
              <a:extLst>
                <a:ext uri="{FF2B5EF4-FFF2-40B4-BE49-F238E27FC236}">
                  <a16:creationId xmlns:a16="http://schemas.microsoft.com/office/drawing/2014/main" id="{1AF50F9D-770C-4406-8AC3-4E2EAA502109}"/>
                </a:ext>
              </a:extLst>
            </p:cNvPr>
            <p:cNvSpPr txBox="1"/>
            <p:nvPr/>
          </p:nvSpPr>
          <p:spPr>
            <a:xfrm>
              <a:off x="-105929" y="5503595"/>
              <a:ext cx="2353337"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300" normalizeH="0" baseline="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defRPr>
              </a:lvl1pPr>
            </a:lstStyle>
            <a:p>
              <a:r>
                <a:rPr lang="en-US" altLang="zh-CN" dirty="0"/>
                <a:t>User</a:t>
              </a:r>
              <a:r>
                <a:rPr lang="zh-CN" altLang="en-US" dirty="0"/>
                <a:t> </a:t>
              </a:r>
              <a:r>
                <a:rPr lang="en-US" altLang="zh-CN" dirty="0"/>
                <a:t>Node</a:t>
              </a:r>
              <a:endParaRPr lang="zh-CN" altLang="en-US" dirty="0"/>
            </a:p>
          </p:txBody>
        </p:sp>
        <p:grpSp>
          <p:nvGrpSpPr>
            <p:cNvPr id="10" name="Group 61">
              <a:extLst>
                <a:ext uri="{FF2B5EF4-FFF2-40B4-BE49-F238E27FC236}">
                  <a16:creationId xmlns:a16="http://schemas.microsoft.com/office/drawing/2014/main" id="{C046F231-267F-432F-B02D-2C19A492F13B}"/>
                </a:ext>
              </a:extLst>
            </p:cNvPr>
            <p:cNvGrpSpPr/>
            <p:nvPr/>
          </p:nvGrpSpPr>
          <p:grpSpPr>
            <a:xfrm>
              <a:off x="2241819" y="2858973"/>
              <a:ext cx="2695530" cy="2434452"/>
              <a:chOff x="6174725" y="2799466"/>
              <a:chExt cx="1262063" cy="1139825"/>
            </a:xfrm>
            <a:solidFill>
              <a:srgbClr val="98A2AF"/>
            </a:solidFill>
          </p:grpSpPr>
          <p:sp>
            <p:nvSpPr>
              <p:cNvPr id="73" name="Freeform 12">
                <a:extLst>
                  <a:ext uri="{FF2B5EF4-FFF2-40B4-BE49-F238E27FC236}">
                    <a16:creationId xmlns:a16="http://schemas.microsoft.com/office/drawing/2014/main" id="{5E93B880-34B2-4D38-9741-CC0DE90E580C}"/>
                  </a:ext>
                </a:extLst>
              </p:cNvPr>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4" name="Freeform 13">
                <a:extLst>
                  <a:ext uri="{FF2B5EF4-FFF2-40B4-BE49-F238E27FC236}">
                    <a16:creationId xmlns:a16="http://schemas.microsoft.com/office/drawing/2014/main" id="{D1B19420-A5C1-41D5-A053-5F75F96B8904}"/>
                  </a:ext>
                </a:extLst>
              </p:cNvPr>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5" name="Freeform 14">
                <a:extLst>
                  <a:ext uri="{FF2B5EF4-FFF2-40B4-BE49-F238E27FC236}">
                    <a16:creationId xmlns:a16="http://schemas.microsoft.com/office/drawing/2014/main" id="{05422053-E866-4CE0-9792-B9E93A4A7B1B}"/>
                  </a:ext>
                </a:extLst>
              </p:cNvPr>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6" name="Freeform 15">
                <a:extLst>
                  <a:ext uri="{FF2B5EF4-FFF2-40B4-BE49-F238E27FC236}">
                    <a16:creationId xmlns:a16="http://schemas.microsoft.com/office/drawing/2014/main" id="{1F708A95-1E2B-4A63-A715-4CD2E8B6AF4F}"/>
                  </a:ext>
                </a:extLst>
              </p:cNvPr>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7" name="Freeform 16">
                <a:extLst>
                  <a:ext uri="{FF2B5EF4-FFF2-40B4-BE49-F238E27FC236}">
                    <a16:creationId xmlns:a16="http://schemas.microsoft.com/office/drawing/2014/main" id="{31BC9A36-2A4E-4476-97FA-65D1870AB0EA}"/>
                  </a:ext>
                </a:extLst>
              </p:cNvPr>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8" name="Freeform 17">
                <a:extLst>
                  <a:ext uri="{FF2B5EF4-FFF2-40B4-BE49-F238E27FC236}">
                    <a16:creationId xmlns:a16="http://schemas.microsoft.com/office/drawing/2014/main" id="{54396C1F-9E30-4D8F-820A-F802970F2DAB}"/>
                  </a:ext>
                </a:extLst>
              </p:cNvPr>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79" name="Freeform 18">
                <a:extLst>
                  <a:ext uri="{FF2B5EF4-FFF2-40B4-BE49-F238E27FC236}">
                    <a16:creationId xmlns:a16="http://schemas.microsoft.com/office/drawing/2014/main" id="{675D4950-9F7F-442A-906F-D21B1DE2831D}"/>
                  </a:ext>
                </a:extLst>
              </p:cNvPr>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0" name="Freeform 19">
                <a:extLst>
                  <a:ext uri="{FF2B5EF4-FFF2-40B4-BE49-F238E27FC236}">
                    <a16:creationId xmlns:a16="http://schemas.microsoft.com/office/drawing/2014/main" id="{13D8CADA-CA7F-4A1E-B03B-A2555ED8FDCA}"/>
                  </a:ext>
                </a:extLst>
              </p:cNvPr>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1" name="Freeform 20">
                <a:extLst>
                  <a:ext uri="{FF2B5EF4-FFF2-40B4-BE49-F238E27FC236}">
                    <a16:creationId xmlns:a16="http://schemas.microsoft.com/office/drawing/2014/main" id="{5D4A7B7B-AFE0-45C1-A3E3-74BA220C46BD}"/>
                  </a:ext>
                </a:extLst>
              </p:cNvPr>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2" name="Freeform 21">
                <a:extLst>
                  <a:ext uri="{FF2B5EF4-FFF2-40B4-BE49-F238E27FC236}">
                    <a16:creationId xmlns:a16="http://schemas.microsoft.com/office/drawing/2014/main" id="{B07CB9BB-50DC-4A0A-B0E8-4C266AE225A1}"/>
                  </a:ext>
                </a:extLst>
              </p:cNvPr>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3" name="Freeform 22">
                <a:extLst>
                  <a:ext uri="{FF2B5EF4-FFF2-40B4-BE49-F238E27FC236}">
                    <a16:creationId xmlns:a16="http://schemas.microsoft.com/office/drawing/2014/main" id="{607BC437-9CD9-44E4-9701-CD619515CC39}"/>
                  </a:ext>
                </a:extLst>
              </p:cNvPr>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4" name="Freeform 23">
                <a:extLst>
                  <a:ext uri="{FF2B5EF4-FFF2-40B4-BE49-F238E27FC236}">
                    <a16:creationId xmlns:a16="http://schemas.microsoft.com/office/drawing/2014/main" id="{CF766E45-3A28-4963-BEC6-B76328A56D3C}"/>
                  </a:ext>
                </a:extLst>
              </p:cNvPr>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5" name="Freeform 24">
                <a:extLst>
                  <a:ext uri="{FF2B5EF4-FFF2-40B4-BE49-F238E27FC236}">
                    <a16:creationId xmlns:a16="http://schemas.microsoft.com/office/drawing/2014/main" id="{2F500D4D-9CB6-46E4-9BA7-DCC1649E2CC6}"/>
                  </a:ext>
                </a:extLst>
              </p:cNvPr>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6" name="Freeform 25">
                <a:extLst>
                  <a:ext uri="{FF2B5EF4-FFF2-40B4-BE49-F238E27FC236}">
                    <a16:creationId xmlns:a16="http://schemas.microsoft.com/office/drawing/2014/main" id="{41FA73BE-7A69-4BCE-8B66-4C957E7E3C93}"/>
                  </a:ext>
                </a:extLst>
              </p:cNvPr>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7" name="Freeform 26">
                <a:extLst>
                  <a:ext uri="{FF2B5EF4-FFF2-40B4-BE49-F238E27FC236}">
                    <a16:creationId xmlns:a16="http://schemas.microsoft.com/office/drawing/2014/main" id="{6F5B6DC1-BC8D-4EF5-B7CD-7B937FDA4B6C}"/>
                  </a:ext>
                </a:extLst>
              </p:cNvPr>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8" name="Freeform 27">
                <a:extLst>
                  <a:ext uri="{FF2B5EF4-FFF2-40B4-BE49-F238E27FC236}">
                    <a16:creationId xmlns:a16="http://schemas.microsoft.com/office/drawing/2014/main" id="{AA51F789-2A72-4C23-B050-1F2B3D47CFAE}"/>
                  </a:ext>
                </a:extLst>
              </p:cNvPr>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89" name="Freeform 28">
                <a:extLst>
                  <a:ext uri="{FF2B5EF4-FFF2-40B4-BE49-F238E27FC236}">
                    <a16:creationId xmlns:a16="http://schemas.microsoft.com/office/drawing/2014/main" id="{18ED4D48-EB18-414B-9825-8BFAC13BCAA3}"/>
                  </a:ext>
                </a:extLst>
              </p:cNvPr>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0" name="Freeform 29">
                <a:extLst>
                  <a:ext uri="{FF2B5EF4-FFF2-40B4-BE49-F238E27FC236}">
                    <a16:creationId xmlns:a16="http://schemas.microsoft.com/office/drawing/2014/main" id="{EAC27924-B15B-43DE-B5C6-288C4F7B47E7}"/>
                  </a:ext>
                </a:extLst>
              </p:cNvPr>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1" name="Freeform 30">
                <a:extLst>
                  <a:ext uri="{FF2B5EF4-FFF2-40B4-BE49-F238E27FC236}">
                    <a16:creationId xmlns:a16="http://schemas.microsoft.com/office/drawing/2014/main" id="{B130563C-24A2-47D9-AA84-808804447C18}"/>
                  </a:ext>
                </a:extLst>
              </p:cNvPr>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2" name="Freeform 31">
                <a:extLst>
                  <a:ext uri="{FF2B5EF4-FFF2-40B4-BE49-F238E27FC236}">
                    <a16:creationId xmlns:a16="http://schemas.microsoft.com/office/drawing/2014/main" id="{C459F8A8-87D7-48D6-AC34-C3F8B05C8062}"/>
                  </a:ext>
                </a:extLst>
              </p:cNvPr>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3" name="Freeform 32">
                <a:extLst>
                  <a:ext uri="{FF2B5EF4-FFF2-40B4-BE49-F238E27FC236}">
                    <a16:creationId xmlns:a16="http://schemas.microsoft.com/office/drawing/2014/main" id="{DB2DAE18-1D56-42BE-84FB-8D568F2A05FD}"/>
                  </a:ext>
                </a:extLst>
              </p:cNvPr>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4" name="Freeform 33">
                <a:extLst>
                  <a:ext uri="{FF2B5EF4-FFF2-40B4-BE49-F238E27FC236}">
                    <a16:creationId xmlns:a16="http://schemas.microsoft.com/office/drawing/2014/main" id="{C6AD20F5-D945-424B-9C04-2E015A5284D3}"/>
                  </a:ext>
                </a:extLst>
              </p:cNvPr>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5" name="Freeform 34">
                <a:extLst>
                  <a:ext uri="{FF2B5EF4-FFF2-40B4-BE49-F238E27FC236}">
                    <a16:creationId xmlns:a16="http://schemas.microsoft.com/office/drawing/2014/main" id="{0974CDEF-8500-4D91-8630-FD6A946B5DBA}"/>
                  </a:ext>
                </a:extLst>
              </p:cNvPr>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6" name="Freeform 35">
                <a:extLst>
                  <a:ext uri="{FF2B5EF4-FFF2-40B4-BE49-F238E27FC236}">
                    <a16:creationId xmlns:a16="http://schemas.microsoft.com/office/drawing/2014/main" id="{CDE7D771-3732-4886-81CF-1A7BB9B5F72C}"/>
                  </a:ext>
                </a:extLst>
              </p:cNvPr>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7" name="Freeform 36">
                <a:extLst>
                  <a:ext uri="{FF2B5EF4-FFF2-40B4-BE49-F238E27FC236}">
                    <a16:creationId xmlns:a16="http://schemas.microsoft.com/office/drawing/2014/main" id="{47F9C19A-95C8-4335-B563-51BC8D9B4DBC}"/>
                  </a:ext>
                </a:extLst>
              </p:cNvPr>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8" name="Freeform 37">
                <a:extLst>
                  <a:ext uri="{FF2B5EF4-FFF2-40B4-BE49-F238E27FC236}">
                    <a16:creationId xmlns:a16="http://schemas.microsoft.com/office/drawing/2014/main" id="{C48FE542-1B98-4654-B3D1-C00F82386721}"/>
                  </a:ext>
                </a:extLst>
              </p:cNvPr>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99" name="Freeform 38">
                <a:extLst>
                  <a:ext uri="{FF2B5EF4-FFF2-40B4-BE49-F238E27FC236}">
                    <a16:creationId xmlns:a16="http://schemas.microsoft.com/office/drawing/2014/main" id="{4E4AB688-2BEE-4FD5-9396-9010BA815A9A}"/>
                  </a:ext>
                </a:extLst>
              </p:cNvPr>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0" name="Freeform 39">
                <a:extLst>
                  <a:ext uri="{FF2B5EF4-FFF2-40B4-BE49-F238E27FC236}">
                    <a16:creationId xmlns:a16="http://schemas.microsoft.com/office/drawing/2014/main" id="{AD31D150-6621-41C2-9793-D25C01AD8CC2}"/>
                  </a:ext>
                </a:extLst>
              </p:cNvPr>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1" name="Freeform 40">
                <a:extLst>
                  <a:ext uri="{FF2B5EF4-FFF2-40B4-BE49-F238E27FC236}">
                    <a16:creationId xmlns:a16="http://schemas.microsoft.com/office/drawing/2014/main" id="{9CF46EF0-F27C-48A9-85A6-B615D31612D8}"/>
                  </a:ext>
                </a:extLst>
              </p:cNvPr>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2" name="Freeform 41">
                <a:extLst>
                  <a:ext uri="{FF2B5EF4-FFF2-40B4-BE49-F238E27FC236}">
                    <a16:creationId xmlns:a16="http://schemas.microsoft.com/office/drawing/2014/main" id="{BBCBA12D-56D8-4E53-82CF-24EB5A27219B}"/>
                  </a:ext>
                </a:extLst>
              </p:cNvPr>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3" name="Freeform 42">
                <a:extLst>
                  <a:ext uri="{FF2B5EF4-FFF2-40B4-BE49-F238E27FC236}">
                    <a16:creationId xmlns:a16="http://schemas.microsoft.com/office/drawing/2014/main" id="{198E9630-6F45-47E1-8E8A-B2AC68F00B73}"/>
                  </a:ext>
                </a:extLst>
              </p:cNvPr>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4" name="Freeform 43">
                <a:extLst>
                  <a:ext uri="{FF2B5EF4-FFF2-40B4-BE49-F238E27FC236}">
                    <a16:creationId xmlns:a16="http://schemas.microsoft.com/office/drawing/2014/main" id="{2C967994-65E1-4169-B866-F479ECE2DAF2}"/>
                  </a:ext>
                </a:extLst>
              </p:cNvPr>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5" name="Freeform 44">
                <a:extLst>
                  <a:ext uri="{FF2B5EF4-FFF2-40B4-BE49-F238E27FC236}">
                    <a16:creationId xmlns:a16="http://schemas.microsoft.com/office/drawing/2014/main" id="{1642E121-B540-4026-BEDE-C062B4D39892}"/>
                  </a:ext>
                </a:extLst>
              </p:cNvPr>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6" name="Freeform 45">
                <a:extLst>
                  <a:ext uri="{FF2B5EF4-FFF2-40B4-BE49-F238E27FC236}">
                    <a16:creationId xmlns:a16="http://schemas.microsoft.com/office/drawing/2014/main" id="{188C6147-4963-4422-9CE1-EE7B83F9CB4C}"/>
                  </a:ext>
                </a:extLst>
              </p:cNvPr>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7" name="Freeform 46">
                <a:extLst>
                  <a:ext uri="{FF2B5EF4-FFF2-40B4-BE49-F238E27FC236}">
                    <a16:creationId xmlns:a16="http://schemas.microsoft.com/office/drawing/2014/main" id="{0833244C-3D34-41A0-BA8C-6AE92433C01F}"/>
                  </a:ext>
                </a:extLst>
              </p:cNvPr>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8" name="Freeform 47">
                <a:extLst>
                  <a:ext uri="{FF2B5EF4-FFF2-40B4-BE49-F238E27FC236}">
                    <a16:creationId xmlns:a16="http://schemas.microsoft.com/office/drawing/2014/main" id="{B162DF1F-D0EB-4456-8E1D-BD8FFC305D30}"/>
                  </a:ext>
                </a:extLst>
              </p:cNvPr>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09" name="Freeform 48">
                <a:extLst>
                  <a:ext uri="{FF2B5EF4-FFF2-40B4-BE49-F238E27FC236}">
                    <a16:creationId xmlns:a16="http://schemas.microsoft.com/office/drawing/2014/main" id="{E1C3A4B2-D1B9-4978-80D0-B79AD7D8AF37}"/>
                  </a:ext>
                </a:extLst>
              </p:cNvPr>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0" name="Freeform 49">
                <a:extLst>
                  <a:ext uri="{FF2B5EF4-FFF2-40B4-BE49-F238E27FC236}">
                    <a16:creationId xmlns:a16="http://schemas.microsoft.com/office/drawing/2014/main" id="{C392C7D6-5B44-4388-BFBA-5071A2A1A84A}"/>
                  </a:ext>
                </a:extLst>
              </p:cNvPr>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1" name="Freeform 50">
                <a:extLst>
                  <a:ext uri="{FF2B5EF4-FFF2-40B4-BE49-F238E27FC236}">
                    <a16:creationId xmlns:a16="http://schemas.microsoft.com/office/drawing/2014/main" id="{9DF38D6F-7D5F-4301-8499-69E3E7BCD83C}"/>
                  </a:ext>
                </a:extLst>
              </p:cNvPr>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2" name="Freeform 51">
                <a:extLst>
                  <a:ext uri="{FF2B5EF4-FFF2-40B4-BE49-F238E27FC236}">
                    <a16:creationId xmlns:a16="http://schemas.microsoft.com/office/drawing/2014/main" id="{0A27B2B0-99A1-4BAF-A4DE-89453A4EEAEB}"/>
                  </a:ext>
                </a:extLst>
              </p:cNvPr>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3" name="Freeform 52">
                <a:extLst>
                  <a:ext uri="{FF2B5EF4-FFF2-40B4-BE49-F238E27FC236}">
                    <a16:creationId xmlns:a16="http://schemas.microsoft.com/office/drawing/2014/main" id="{70DD524C-1C78-4D7B-99D7-0908292D25B4}"/>
                  </a:ext>
                </a:extLst>
              </p:cNvPr>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4" name="Freeform 53">
                <a:extLst>
                  <a:ext uri="{FF2B5EF4-FFF2-40B4-BE49-F238E27FC236}">
                    <a16:creationId xmlns:a16="http://schemas.microsoft.com/office/drawing/2014/main" id="{38040F16-BFF1-4FD9-9CF9-491D3D91BE31}"/>
                  </a:ext>
                </a:extLst>
              </p:cNvPr>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5" name="Freeform 54">
                <a:extLst>
                  <a:ext uri="{FF2B5EF4-FFF2-40B4-BE49-F238E27FC236}">
                    <a16:creationId xmlns:a16="http://schemas.microsoft.com/office/drawing/2014/main" id="{B38ED4A2-4810-4EA3-885F-5D4EEC0F27D0}"/>
                  </a:ext>
                </a:extLst>
              </p:cNvPr>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6" name="Freeform 55">
                <a:extLst>
                  <a:ext uri="{FF2B5EF4-FFF2-40B4-BE49-F238E27FC236}">
                    <a16:creationId xmlns:a16="http://schemas.microsoft.com/office/drawing/2014/main" id="{364847DC-B469-4D75-BA7E-087D6789B8E2}"/>
                  </a:ext>
                </a:extLst>
              </p:cNvPr>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7" name="Freeform 56">
                <a:extLst>
                  <a:ext uri="{FF2B5EF4-FFF2-40B4-BE49-F238E27FC236}">
                    <a16:creationId xmlns:a16="http://schemas.microsoft.com/office/drawing/2014/main" id="{8C22AB83-85F7-4067-A9E8-9FD450F06D21}"/>
                  </a:ext>
                </a:extLst>
              </p:cNvPr>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8" name="Freeform 57">
                <a:extLst>
                  <a:ext uri="{FF2B5EF4-FFF2-40B4-BE49-F238E27FC236}">
                    <a16:creationId xmlns:a16="http://schemas.microsoft.com/office/drawing/2014/main" id="{D4E7D78B-B019-4986-AD94-B2F30E5573D9}"/>
                  </a:ext>
                </a:extLst>
              </p:cNvPr>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19" name="Freeform 58">
                <a:extLst>
                  <a:ext uri="{FF2B5EF4-FFF2-40B4-BE49-F238E27FC236}">
                    <a16:creationId xmlns:a16="http://schemas.microsoft.com/office/drawing/2014/main" id="{C78D7052-DBBC-425E-81E9-1B29E1F13639}"/>
                  </a:ext>
                </a:extLst>
              </p:cNvPr>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sp>
            <p:nvSpPr>
              <p:cNvPr id="120" name="Freeform 59">
                <a:extLst>
                  <a:ext uri="{FF2B5EF4-FFF2-40B4-BE49-F238E27FC236}">
                    <a16:creationId xmlns:a16="http://schemas.microsoft.com/office/drawing/2014/main" id="{43B976A0-0CC3-48F3-A109-4CE27BBBE177}"/>
                  </a:ext>
                </a:extLst>
              </p:cNvPr>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marL="0" marR="0" lvl="0" indent="0" algn="l" defTabSz="91410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Calibri"/>
                  <a:ea typeface="思源黑体 Light" panose="020B0300000000000000" pitchFamily="34" charset="-122"/>
                  <a:cs typeface="+mn-ea"/>
                  <a:sym typeface="+mn-lt"/>
                </a:endParaRPr>
              </a:p>
            </p:txBody>
          </p:sp>
        </p:grpSp>
        <p:sp>
          <p:nvSpPr>
            <p:cNvPr id="13" name="椭圆 12">
              <a:extLst>
                <a:ext uri="{FF2B5EF4-FFF2-40B4-BE49-F238E27FC236}">
                  <a16:creationId xmlns:a16="http://schemas.microsoft.com/office/drawing/2014/main" id="{E5824F6F-54B1-4D52-89E0-262331173BA8}"/>
                </a:ext>
              </a:extLst>
            </p:cNvPr>
            <p:cNvSpPr/>
            <p:nvPr/>
          </p:nvSpPr>
          <p:spPr>
            <a:xfrm>
              <a:off x="1627169" y="2123966"/>
              <a:ext cx="4033307" cy="4033307"/>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0000"/>
                </a:solidFill>
                <a:effectLst/>
                <a:uLnTx/>
                <a:uFillTx/>
                <a:latin typeface="Calibri"/>
                <a:ea typeface="思源黑体 Light" panose="020B0300000000000000" pitchFamily="34" charset="-122"/>
                <a:cs typeface="+mn-cs"/>
              </a:endParaRPr>
            </a:p>
          </p:txBody>
        </p:sp>
        <p:sp>
          <p:nvSpPr>
            <p:cNvPr id="14" name="椭圆 13">
              <a:extLst>
                <a:ext uri="{FF2B5EF4-FFF2-40B4-BE49-F238E27FC236}">
                  <a16:creationId xmlns:a16="http://schemas.microsoft.com/office/drawing/2014/main" id="{0FAF78E8-040E-46F5-A152-0EEBC16BFC8D}"/>
                </a:ext>
              </a:extLst>
            </p:cNvPr>
            <p:cNvSpPr/>
            <p:nvPr/>
          </p:nvSpPr>
          <p:spPr>
            <a:xfrm>
              <a:off x="5486304" y="4176222"/>
              <a:ext cx="348343" cy="348343"/>
            </a:xfrm>
            <a:prstGeom prst="ellipse">
              <a:avLst/>
            </a:prstGeom>
            <a:solidFill>
              <a:srgbClr val="C0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5" name="椭圆 14">
              <a:extLst>
                <a:ext uri="{FF2B5EF4-FFF2-40B4-BE49-F238E27FC236}">
                  <a16:creationId xmlns:a16="http://schemas.microsoft.com/office/drawing/2014/main" id="{A2F477E9-718C-4C01-9EE0-C4B36C7BCE4C}"/>
                </a:ext>
              </a:extLst>
            </p:cNvPr>
            <p:cNvSpPr/>
            <p:nvPr/>
          </p:nvSpPr>
          <p:spPr>
            <a:xfrm>
              <a:off x="3207553" y="4020255"/>
              <a:ext cx="91548" cy="91548"/>
            </a:xfrm>
            <a:prstGeom prst="ellipse">
              <a:avLst/>
            </a:prstGeom>
            <a:solidFill>
              <a:srgbClr val="E9630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6" name="curved-up-arrow_20901">
              <a:extLst>
                <a:ext uri="{FF2B5EF4-FFF2-40B4-BE49-F238E27FC236}">
                  <a16:creationId xmlns:a16="http://schemas.microsoft.com/office/drawing/2014/main" id="{ABA81C21-48F0-4332-B453-BD16B18D950A}"/>
                </a:ext>
              </a:extLst>
            </p:cNvPr>
            <p:cNvSpPr>
              <a:spLocks noChangeAspect="1"/>
            </p:cNvSpPr>
            <p:nvPr/>
          </p:nvSpPr>
          <p:spPr bwMode="auto">
            <a:xfrm rot="20611729">
              <a:off x="3033934" y="2362063"/>
              <a:ext cx="604760" cy="1666927"/>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55A02"/>
            </a:solidFill>
            <a:ln>
              <a:solidFill>
                <a:schemeClr val="bg1"/>
              </a:solidFill>
            </a:ln>
            <a:effectLst>
              <a:innerShdw blurRad="114300">
                <a:schemeClr val="bg1">
                  <a:lumMod val="50000"/>
                </a:schemeClr>
              </a:innerShdw>
            </a:effectLst>
          </p:spPr>
        </p:sp>
        <p:sp>
          <p:nvSpPr>
            <p:cNvPr id="17" name="椭圆 16">
              <a:extLst>
                <a:ext uri="{FF2B5EF4-FFF2-40B4-BE49-F238E27FC236}">
                  <a16:creationId xmlns:a16="http://schemas.microsoft.com/office/drawing/2014/main" id="{A9DC9700-50E6-467E-B1A9-623FE20C28D7}"/>
                </a:ext>
              </a:extLst>
            </p:cNvPr>
            <p:cNvSpPr/>
            <p:nvPr/>
          </p:nvSpPr>
          <p:spPr>
            <a:xfrm>
              <a:off x="2950758" y="1976522"/>
              <a:ext cx="348343" cy="348343"/>
            </a:xfrm>
            <a:prstGeom prst="ellipse">
              <a:avLst/>
            </a:prstGeom>
            <a:solidFill>
              <a:srgbClr val="FEBB8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8" name="椭圆 17">
              <a:extLst>
                <a:ext uri="{FF2B5EF4-FFF2-40B4-BE49-F238E27FC236}">
                  <a16:creationId xmlns:a16="http://schemas.microsoft.com/office/drawing/2014/main" id="{B2089FD0-B989-4AE6-BD5E-9D801905CF64}"/>
                </a:ext>
              </a:extLst>
            </p:cNvPr>
            <p:cNvSpPr/>
            <p:nvPr/>
          </p:nvSpPr>
          <p:spPr>
            <a:xfrm>
              <a:off x="1767579" y="5093380"/>
              <a:ext cx="348343" cy="348343"/>
            </a:xfrm>
            <a:prstGeom prst="ellipse">
              <a:avLst/>
            </a:prstGeom>
            <a:solidFill>
              <a:schemeClr val="accent5">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9" name="椭圆 18">
              <a:extLst>
                <a:ext uri="{FF2B5EF4-FFF2-40B4-BE49-F238E27FC236}">
                  <a16:creationId xmlns:a16="http://schemas.microsoft.com/office/drawing/2014/main" id="{5EA9BCC3-DA62-4566-AE53-C1BC49EBE157}"/>
                </a:ext>
              </a:extLst>
            </p:cNvPr>
            <p:cNvSpPr/>
            <p:nvPr/>
          </p:nvSpPr>
          <p:spPr>
            <a:xfrm>
              <a:off x="2392702" y="4418076"/>
              <a:ext cx="91548" cy="91548"/>
            </a:xfrm>
            <a:prstGeom prst="ellipse">
              <a:avLst/>
            </a:prstGeom>
            <a:solidFill>
              <a:srgbClr val="007D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20" name="椭圆 19">
              <a:extLst>
                <a:ext uri="{FF2B5EF4-FFF2-40B4-BE49-F238E27FC236}">
                  <a16:creationId xmlns:a16="http://schemas.microsoft.com/office/drawing/2014/main" id="{FAA51B9B-99DB-48BC-8DF7-C01616D8E0BD}"/>
                </a:ext>
              </a:extLst>
            </p:cNvPr>
            <p:cNvSpPr/>
            <p:nvPr/>
          </p:nvSpPr>
          <p:spPr>
            <a:xfrm>
              <a:off x="3324992" y="4866209"/>
              <a:ext cx="91548" cy="91548"/>
            </a:xfrm>
            <a:prstGeom prst="ellipse">
              <a:avLst/>
            </a:prstGeom>
            <a:solidFill>
              <a:srgbClr val="007D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21" name="椭圆 20">
              <a:extLst>
                <a:ext uri="{FF2B5EF4-FFF2-40B4-BE49-F238E27FC236}">
                  <a16:creationId xmlns:a16="http://schemas.microsoft.com/office/drawing/2014/main" id="{E944D770-AD60-4E8C-9D41-EFFA9FE4715A}"/>
                </a:ext>
              </a:extLst>
            </p:cNvPr>
            <p:cNvSpPr/>
            <p:nvPr/>
          </p:nvSpPr>
          <p:spPr>
            <a:xfrm>
              <a:off x="2926728" y="4276243"/>
              <a:ext cx="91548" cy="91548"/>
            </a:xfrm>
            <a:prstGeom prst="ellipse">
              <a:avLst/>
            </a:prstGeom>
            <a:solidFill>
              <a:srgbClr val="007D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cxnSp>
          <p:nvCxnSpPr>
            <p:cNvPr id="22" name="直接箭头连接符 21">
              <a:extLst>
                <a:ext uri="{FF2B5EF4-FFF2-40B4-BE49-F238E27FC236}">
                  <a16:creationId xmlns:a16="http://schemas.microsoft.com/office/drawing/2014/main" id="{6ABEEE35-B576-42A9-9501-5C94CDB3AD69}"/>
                </a:ext>
              </a:extLst>
            </p:cNvPr>
            <p:cNvCxnSpPr>
              <a:cxnSpLocks/>
              <a:stCxn id="21" idx="4"/>
              <a:endCxn id="18" idx="7"/>
            </p:cNvCxnSpPr>
            <p:nvPr/>
          </p:nvCxnSpPr>
          <p:spPr>
            <a:xfrm flipH="1">
              <a:off x="2064908" y="4367791"/>
              <a:ext cx="907594" cy="776603"/>
            </a:xfrm>
            <a:prstGeom prst="straightConnector1">
              <a:avLst/>
            </a:prstGeom>
            <a:ln w="19050">
              <a:solidFill>
                <a:srgbClr val="007C7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07F5660-9E32-4171-9622-89EF3CCE6966}"/>
                </a:ext>
              </a:extLst>
            </p:cNvPr>
            <p:cNvCxnSpPr>
              <a:cxnSpLocks/>
              <a:stCxn id="73" idx="43"/>
              <a:endCxn id="18" idx="7"/>
            </p:cNvCxnSpPr>
            <p:nvPr/>
          </p:nvCxnSpPr>
          <p:spPr>
            <a:xfrm flipH="1">
              <a:off x="2064908" y="4481224"/>
              <a:ext cx="362038" cy="663170"/>
            </a:xfrm>
            <a:prstGeom prst="straightConnector1">
              <a:avLst/>
            </a:prstGeom>
            <a:ln w="19050">
              <a:solidFill>
                <a:srgbClr val="007C7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5473BDB-3E48-4B97-A947-B7CD497FE170}"/>
                </a:ext>
              </a:extLst>
            </p:cNvPr>
            <p:cNvCxnSpPr>
              <a:cxnSpLocks/>
              <a:stCxn id="20" idx="3"/>
              <a:endCxn id="18" idx="7"/>
            </p:cNvCxnSpPr>
            <p:nvPr/>
          </p:nvCxnSpPr>
          <p:spPr>
            <a:xfrm flipH="1">
              <a:off x="2064908" y="4944350"/>
              <a:ext cx="1273491" cy="200044"/>
            </a:xfrm>
            <a:prstGeom prst="straightConnector1">
              <a:avLst/>
            </a:prstGeom>
            <a:ln w="19050">
              <a:solidFill>
                <a:srgbClr val="007C74"/>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1026AE9-340D-4EFC-A772-40B5923E99CB}"/>
                </a:ext>
              </a:extLst>
            </p:cNvPr>
            <p:cNvSpPr txBox="1"/>
            <p:nvPr/>
          </p:nvSpPr>
          <p:spPr>
            <a:xfrm>
              <a:off x="3132044" y="1713454"/>
              <a:ext cx="20748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300" normalizeH="0" baseline="0" noProof="0" dirty="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rPr>
                <a:t>User</a:t>
              </a:r>
              <a:r>
                <a:rPr kumimoji="0" lang="zh-CN" altLang="en-US" sz="2000" b="1" i="0" u="none" strike="noStrike" kern="1200" cap="none" spc="300" normalizeH="0" baseline="0" noProof="0" dirty="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rPr>
                <a:t> </a:t>
              </a:r>
              <a:r>
                <a:rPr kumimoji="0" lang="en-US" altLang="zh-CN" sz="2000" b="1" i="0" u="none" strike="noStrike" kern="1200" cap="none" spc="300" normalizeH="0" baseline="0" noProof="0" dirty="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rPr>
                <a:t>Node</a:t>
              </a:r>
              <a:endParaRPr kumimoji="0" lang="zh-CN" altLang="en-US" sz="2000" b="1" i="0" u="none" strike="noStrike" kern="1200" cap="none" spc="300" normalizeH="0" baseline="0" noProof="0" dirty="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endParaRPr>
            </a:p>
          </p:txBody>
        </p:sp>
        <p:sp>
          <p:nvSpPr>
            <p:cNvPr id="26" name="文本框 25">
              <a:extLst>
                <a:ext uri="{FF2B5EF4-FFF2-40B4-BE49-F238E27FC236}">
                  <a16:creationId xmlns:a16="http://schemas.microsoft.com/office/drawing/2014/main" id="{A21BC13D-E9F8-4E7C-8B19-5F051951212C}"/>
                </a:ext>
              </a:extLst>
            </p:cNvPr>
            <p:cNvSpPr txBox="1"/>
            <p:nvPr/>
          </p:nvSpPr>
          <p:spPr>
            <a:xfrm>
              <a:off x="4812876" y="4650896"/>
              <a:ext cx="1735932"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300" normalizeH="0" baseline="0">
                  <a:ln>
                    <a:noFill/>
                  </a:ln>
                  <a:solidFill>
                    <a:srgbClr val="FFFFFF"/>
                  </a:solidFill>
                  <a:effectLst/>
                  <a:uLnTx/>
                  <a:uFillTx/>
                  <a:latin typeface="Leelawadee UI" panose="020B0502040204020203" pitchFamily="34" charset="-34"/>
                  <a:ea typeface="思源黑体 Light" panose="020B0300000000000000" pitchFamily="34" charset="-122"/>
                  <a:cs typeface="Leelawadee UI" panose="020B0502040204020203" pitchFamily="34" charset="-34"/>
                </a:defRPr>
              </a:lvl1pPr>
            </a:lstStyle>
            <a:p>
              <a:r>
                <a:rPr lang="en-US" altLang="zh-CN" dirty="0"/>
                <a:t>GAS</a:t>
              </a:r>
              <a:r>
                <a:rPr lang="zh-CN" altLang="en-US" dirty="0"/>
                <a:t> </a:t>
              </a:r>
              <a:r>
                <a:rPr lang="en-US" altLang="zh-CN" dirty="0"/>
                <a:t>Node</a:t>
              </a:r>
              <a:endParaRPr lang="zh-CN" altLang="en-US" dirty="0"/>
            </a:p>
          </p:txBody>
        </p:sp>
        <p:sp>
          <p:nvSpPr>
            <p:cNvPr id="27" name="矩形: 圆角 26">
              <a:extLst>
                <a:ext uri="{FF2B5EF4-FFF2-40B4-BE49-F238E27FC236}">
                  <a16:creationId xmlns:a16="http://schemas.microsoft.com/office/drawing/2014/main" id="{87DB77FF-734F-41C8-A654-ED9BBEAE56DA}"/>
                </a:ext>
              </a:extLst>
            </p:cNvPr>
            <p:cNvSpPr/>
            <p:nvPr/>
          </p:nvSpPr>
          <p:spPr>
            <a:xfrm>
              <a:off x="7637171" y="2101945"/>
              <a:ext cx="3309257" cy="968768"/>
            </a:xfrm>
            <a:prstGeom prst="roundRect">
              <a:avLst/>
            </a:prstGeom>
            <a:noFill/>
            <a:ln w="22225" cap="flat" cmpd="sng" algn="ctr">
              <a:solidFill>
                <a:srgbClr val="FEBB8B"/>
              </a:solidFill>
              <a:prstDash val="solid"/>
              <a:miter lim="800000"/>
            </a:ln>
            <a:effectLst>
              <a:outerShdw blurRad="444500" dist="254000" dir="8100000" algn="tr" rotWithShape="0">
                <a:prstClr val="black">
                  <a:alpha val="5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FZHei-B01S" panose="02000000000000000000" pitchFamily="2" charset="-122"/>
                <a:cs typeface="+mn-cs"/>
              </a:endParaRPr>
            </a:p>
          </p:txBody>
        </p:sp>
        <p:sp>
          <p:nvSpPr>
            <p:cNvPr id="28" name="矩形: 圆角 27">
              <a:extLst>
                <a:ext uri="{FF2B5EF4-FFF2-40B4-BE49-F238E27FC236}">
                  <a16:creationId xmlns:a16="http://schemas.microsoft.com/office/drawing/2014/main" id="{0D0E68CB-0F30-4A29-941A-CA4B01E3E05B}"/>
                </a:ext>
              </a:extLst>
            </p:cNvPr>
            <p:cNvSpPr/>
            <p:nvPr/>
          </p:nvSpPr>
          <p:spPr>
            <a:xfrm>
              <a:off x="7651265" y="3550642"/>
              <a:ext cx="3309257" cy="96876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29" name="矩形: 圆角 28">
              <a:extLst>
                <a:ext uri="{FF2B5EF4-FFF2-40B4-BE49-F238E27FC236}">
                  <a16:creationId xmlns:a16="http://schemas.microsoft.com/office/drawing/2014/main" id="{C0281077-C0AA-4FFC-8262-87D583C0AF90}"/>
                </a:ext>
              </a:extLst>
            </p:cNvPr>
            <p:cNvSpPr/>
            <p:nvPr/>
          </p:nvSpPr>
          <p:spPr>
            <a:xfrm>
              <a:off x="7661668" y="4999339"/>
              <a:ext cx="3309257" cy="9687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0" name="文本框 29">
              <a:extLst>
                <a:ext uri="{FF2B5EF4-FFF2-40B4-BE49-F238E27FC236}">
                  <a16:creationId xmlns:a16="http://schemas.microsoft.com/office/drawing/2014/main" id="{0E8488A2-A1BE-4121-90EC-27A3DC501D21}"/>
                </a:ext>
              </a:extLst>
            </p:cNvPr>
            <p:cNvSpPr txBox="1"/>
            <p:nvPr/>
          </p:nvSpPr>
          <p:spPr>
            <a:xfrm>
              <a:off x="7456856" y="2250055"/>
              <a:ext cx="34895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rPr>
                <a:t>Demand</a:t>
              </a:r>
              <a:r>
                <a:rPr lang="zh-CN" altLang="en-US" sz="28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rPr>
                <a:t> </a:t>
              </a:r>
              <a:r>
                <a:rPr lang="en-US" altLang="zh-CN" sz="28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rPr>
                <a:t>Pool</a:t>
              </a:r>
              <a:endParaRPr lang="zh-CN" altLang="en-US" sz="28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endParaRPr>
            </a:p>
          </p:txBody>
        </p:sp>
        <p:sp>
          <p:nvSpPr>
            <p:cNvPr id="31" name="文本框 30">
              <a:extLst>
                <a:ext uri="{FF2B5EF4-FFF2-40B4-BE49-F238E27FC236}">
                  <a16:creationId xmlns:a16="http://schemas.microsoft.com/office/drawing/2014/main" id="{7C407F40-FB1A-480E-B52E-6C79A15EAA35}"/>
                </a:ext>
              </a:extLst>
            </p:cNvPr>
            <p:cNvSpPr txBox="1"/>
            <p:nvPr/>
          </p:nvSpPr>
          <p:spPr>
            <a:xfrm>
              <a:off x="7668837" y="3817780"/>
              <a:ext cx="3378015" cy="461665"/>
            </a:xfrm>
            <a:prstGeom prst="rect">
              <a:avLst/>
            </a:prstGeom>
            <a:noFill/>
          </p:spPr>
          <p:txBody>
            <a:bodyPr wrap="square" rtlCol="0">
              <a:spAutoFit/>
            </a:bodyPr>
            <a:lstStyle/>
            <a:p>
              <a:pPr algn="ctr">
                <a:defRPr/>
              </a:pPr>
              <a:r>
                <a:rPr lang="en-US" altLang="zh-CN" sz="2400" b="1" spc="300" dirty="0">
                  <a:solidFill>
                    <a:srgbClr val="31FFF3"/>
                  </a:solidFill>
                  <a:latin typeface="Leelawadee UI" panose="020B0502040204020203" pitchFamily="34" charset="-34"/>
                  <a:ea typeface="思源黑体 Light" panose="020B0300000000000000" pitchFamily="34" charset="-122"/>
                  <a:cs typeface="Leelawadee UI" panose="020B0502040204020203" pitchFamily="34" charset="-34"/>
                </a:rPr>
                <a:t>Unprofitable</a:t>
              </a:r>
              <a:r>
                <a:rPr lang="zh-CN" altLang="en-US" sz="2400" b="1" spc="300" dirty="0">
                  <a:solidFill>
                    <a:srgbClr val="31FFF3"/>
                  </a:solidFill>
                  <a:latin typeface="Leelawadee UI" panose="020B0502040204020203" pitchFamily="34" charset="-34"/>
                  <a:ea typeface="思源黑体 Light" panose="020B0300000000000000" pitchFamily="34" charset="-122"/>
                  <a:cs typeface="Leelawadee UI" panose="020B0502040204020203" pitchFamily="34" charset="-34"/>
                </a:rPr>
                <a:t> </a:t>
              </a:r>
              <a:r>
                <a:rPr lang="en-US" altLang="zh-CN" sz="2400" b="1" spc="300" dirty="0">
                  <a:solidFill>
                    <a:srgbClr val="31FFF3"/>
                  </a:solidFill>
                  <a:latin typeface="Leelawadee UI" panose="020B0502040204020203" pitchFamily="34" charset="-34"/>
                  <a:ea typeface="思源黑体 Light" panose="020B0300000000000000" pitchFamily="34" charset="-122"/>
                  <a:cs typeface="Leelawadee UI" panose="020B0502040204020203" pitchFamily="34" charset="-34"/>
                </a:rPr>
                <a:t>Pool</a:t>
              </a:r>
              <a:endParaRPr lang="zh-CN" altLang="en-US" sz="2400" b="1" spc="300" dirty="0">
                <a:solidFill>
                  <a:srgbClr val="31FFF3"/>
                </a:solidFill>
                <a:latin typeface="Leelawadee UI" panose="020B0502040204020203" pitchFamily="34" charset="-34"/>
                <a:ea typeface="思源黑体 Light" panose="020B0300000000000000" pitchFamily="34" charset="-122"/>
                <a:cs typeface="Leelawadee UI" panose="020B0502040204020203" pitchFamily="34" charset="-34"/>
              </a:endParaRPr>
            </a:p>
          </p:txBody>
        </p:sp>
        <p:sp>
          <p:nvSpPr>
            <p:cNvPr id="32" name="文本框 31">
              <a:extLst>
                <a:ext uri="{FF2B5EF4-FFF2-40B4-BE49-F238E27FC236}">
                  <a16:creationId xmlns:a16="http://schemas.microsoft.com/office/drawing/2014/main" id="{F71F1B03-7F02-4B74-A1D1-390AABFACB72}"/>
                </a:ext>
              </a:extLst>
            </p:cNvPr>
            <p:cNvSpPr txBox="1"/>
            <p:nvPr/>
          </p:nvSpPr>
          <p:spPr>
            <a:xfrm>
              <a:off x="7783444" y="5249984"/>
              <a:ext cx="3210629" cy="46166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altLang="zh-CN" sz="2400" b="1" spc="300" dirty="0">
                  <a:solidFill>
                    <a:srgbClr val="B3A2C7"/>
                  </a:solidFill>
                  <a:latin typeface="Leelawadee UI" panose="020B0502040204020203" pitchFamily="34" charset="-34"/>
                  <a:ea typeface="思源黑体 Light" panose="020B0300000000000000" pitchFamily="34" charset="-122"/>
                  <a:cs typeface="Leelawadee UI" panose="020B0502040204020203" pitchFamily="34" charset="-34"/>
                </a:rPr>
                <a:t>Profitable</a:t>
              </a:r>
              <a:r>
                <a:rPr lang="zh-CN" altLang="en-US" sz="2400" b="1" spc="300" dirty="0">
                  <a:solidFill>
                    <a:srgbClr val="B3A2C7"/>
                  </a:solidFill>
                  <a:latin typeface="Leelawadee UI" panose="020B0502040204020203" pitchFamily="34" charset="-34"/>
                  <a:ea typeface="思源黑体 Light" panose="020B0300000000000000" pitchFamily="34" charset="-122"/>
                  <a:cs typeface="Leelawadee UI" panose="020B0502040204020203" pitchFamily="34" charset="-34"/>
                </a:rPr>
                <a:t> </a:t>
              </a:r>
              <a:r>
                <a:rPr lang="en-US" altLang="zh-CN" sz="2400" b="1" spc="300" dirty="0">
                  <a:solidFill>
                    <a:srgbClr val="B3A2C7"/>
                  </a:solidFill>
                  <a:latin typeface="Leelawadee UI" panose="020B0502040204020203" pitchFamily="34" charset="-34"/>
                  <a:ea typeface="思源黑体 Light" panose="020B0300000000000000" pitchFamily="34" charset="-122"/>
                  <a:cs typeface="Leelawadee UI" panose="020B0502040204020203" pitchFamily="34" charset="-34"/>
                </a:rPr>
                <a:t>Pool</a:t>
              </a:r>
              <a:endParaRPr lang="zh-CN" altLang="en-US" sz="2400" b="1" spc="300" dirty="0">
                <a:solidFill>
                  <a:srgbClr val="B3A2C7"/>
                </a:solidFill>
                <a:latin typeface="Leelawadee UI" panose="020B0502040204020203" pitchFamily="34" charset="-34"/>
                <a:ea typeface="思源黑体 Light" panose="020B0300000000000000" pitchFamily="34" charset="-122"/>
                <a:cs typeface="Leelawadee UI" panose="020B0502040204020203" pitchFamily="34" charset="-34"/>
              </a:endParaRPr>
            </a:p>
          </p:txBody>
        </p:sp>
        <p:sp>
          <p:nvSpPr>
            <p:cNvPr id="33" name="箭头: 下 32">
              <a:extLst>
                <a:ext uri="{FF2B5EF4-FFF2-40B4-BE49-F238E27FC236}">
                  <a16:creationId xmlns:a16="http://schemas.microsoft.com/office/drawing/2014/main" id="{E3980B0D-A782-4D39-A740-75836275D7A9}"/>
                </a:ext>
              </a:extLst>
            </p:cNvPr>
            <p:cNvSpPr/>
            <p:nvPr/>
          </p:nvSpPr>
          <p:spPr>
            <a:xfrm>
              <a:off x="8671623" y="3158259"/>
              <a:ext cx="304800" cy="257685"/>
            </a:xfrm>
            <a:prstGeom prst="downArrow">
              <a:avLst/>
            </a:prstGeom>
            <a:solidFill>
              <a:srgbClr val="FEB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4" name="箭头: 下 33">
              <a:extLst>
                <a:ext uri="{FF2B5EF4-FFF2-40B4-BE49-F238E27FC236}">
                  <a16:creationId xmlns:a16="http://schemas.microsoft.com/office/drawing/2014/main" id="{E2AD5D06-270A-4E4E-80D4-4FE1278A97FF}"/>
                </a:ext>
              </a:extLst>
            </p:cNvPr>
            <p:cNvSpPr/>
            <p:nvPr/>
          </p:nvSpPr>
          <p:spPr>
            <a:xfrm rot="10800000">
              <a:off x="9547150" y="3129825"/>
              <a:ext cx="304800" cy="257685"/>
            </a:xfrm>
            <a:prstGeom prst="downArrow">
              <a:avLst/>
            </a:prstGeom>
            <a:solidFill>
              <a:srgbClr val="31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5" name="箭头: 右弧形 34">
              <a:extLst>
                <a:ext uri="{FF2B5EF4-FFF2-40B4-BE49-F238E27FC236}">
                  <a16:creationId xmlns:a16="http://schemas.microsoft.com/office/drawing/2014/main" id="{3FD977E6-8E3A-4DD6-AD2B-E53093AD011A}"/>
                </a:ext>
              </a:extLst>
            </p:cNvPr>
            <p:cNvSpPr/>
            <p:nvPr/>
          </p:nvSpPr>
          <p:spPr>
            <a:xfrm>
              <a:off x="11180451" y="2571321"/>
              <a:ext cx="722401" cy="3221405"/>
            </a:xfrm>
            <a:prstGeom prst="curvedLeftArrow">
              <a:avLst/>
            </a:prstGeom>
            <a:solidFill>
              <a:srgbClr val="FEB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36" name="箭头: 下 35">
              <a:extLst>
                <a:ext uri="{FF2B5EF4-FFF2-40B4-BE49-F238E27FC236}">
                  <a16:creationId xmlns:a16="http://schemas.microsoft.com/office/drawing/2014/main" id="{16BF861E-7453-4272-B464-DA64F585BD92}"/>
                </a:ext>
              </a:extLst>
            </p:cNvPr>
            <p:cNvSpPr/>
            <p:nvPr/>
          </p:nvSpPr>
          <p:spPr>
            <a:xfrm rot="10800000">
              <a:off x="9081242" y="4580185"/>
              <a:ext cx="304800" cy="257685"/>
            </a:xfrm>
            <a:prstGeom prst="downArrow">
              <a:avLst>
                <a:gd name="adj1" fmla="val 50000"/>
                <a:gd name="adj2" fmla="val 64081"/>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7" name="文本框 36">
              <a:extLst>
                <a:ext uri="{FF2B5EF4-FFF2-40B4-BE49-F238E27FC236}">
                  <a16:creationId xmlns:a16="http://schemas.microsoft.com/office/drawing/2014/main" id="{6C3F210D-1B58-42FD-B8B3-3B6CE8C333C6}"/>
                </a:ext>
              </a:extLst>
            </p:cNvPr>
            <p:cNvSpPr txBox="1"/>
            <p:nvPr/>
          </p:nvSpPr>
          <p:spPr>
            <a:xfrm>
              <a:off x="8337730" y="3065064"/>
              <a:ext cx="355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FEBB8B"/>
                  </a:solidFill>
                  <a:effectLst/>
                  <a:uLnTx/>
                  <a:uFillTx/>
                  <a:latin typeface="思源黑体 Light" panose="020B0300000000000000" pitchFamily="34" charset="-122"/>
                  <a:ea typeface="思源黑体 Light" panose="020B0300000000000000" pitchFamily="34" charset="-122"/>
                  <a:cs typeface="+mn-cs"/>
                </a:rPr>
                <a:t>①</a:t>
              </a:r>
            </a:p>
          </p:txBody>
        </p:sp>
        <p:sp>
          <p:nvSpPr>
            <p:cNvPr id="38" name="文本框 37">
              <a:extLst>
                <a:ext uri="{FF2B5EF4-FFF2-40B4-BE49-F238E27FC236}">
                  <a16:creationId xmlns:a16="http://schemas.microsoft.com/office/drawing/2014/main" id="{CCBE4EB2-4121-4FDF-94B5-F7FDC67004F4}"/>
                </a:ext>
              </a:extLst>
            </p:cNvPr>
            <p:cNvSpPr txBox="1"/>
            <p:nvPr/>
          </p:nvSpPr>
          <p:spPr>
            <a:xfrm>
              <a:off x="9854189" y="3080783"/>
              <a:ext cx="355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31FFF3"/>
                  </a:solidFill>
                  <a:effectLst/>
                  <a:uLnTx/>
                  <a:uFillTx/>
                  <a:latin typeface="思源黑体 Light" panose="020B0300000000000000" pitchFamily="34" charset="-122"/>
                  <a:ea typeface="思源黑体 Light" panose="020B0300000000000000" pitchFamily="34" charset="-122"/>
                  <a:cs typeface="+mn-cs"/>
                </a:rPr>
                <a:t>②</a:t>
              </a:r>
            </a:p>
          </p:txBody>
        </p:sp>
        <p:sp>
          <p:nvSpPr>
            <p:cNvPr id="39" name="文本框 38">
              <a:extLst>
                <a:ext uri="{FF2B5EF4-FFF2-40B4-BE49-F238E27FC236}">
                  <a16:creationId xmlns:a16="http://schemas.microsoft.com/office/drawing/2014/main" id="{CF66A7B8-07C0-4DDC-803F-947B944600A1}"/>
                </a:ext>
              </a:extLst>
            </p:cNvPr>
            <p:cNvSpPr txBox="1"/>
            <p:nvPr/>
          </p:nvSpPr>
          <p:spPr>
            <a:xfrm>
              <a:off x="11750600" y="3856804"/>
              <a:ext cx="355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CC9670"/>
                  </a:solidFill>
                  <a:effectLst/>
                  <a:uLnTx/>
                  <a:uFillTx/>
                  <a:latin typeface="思源黑体 Light" panose="020B0300000000000000" pitchFamily="34" charset="-122"/>
                  <a:ea typeface="思源黑体 Light" panose="020B0300000000000000" pitchFamily="34" charset="-122"/>
                  <a:cs typeface="+mn-cs"/>
                </a:rPr>
                <a:t>③</a:t>
              </a:r>
            </a:p>
          </p:txBody>
        </p:sp>
        <p:sp>
          <p:nvSpPr>
            <p:cNvPr id="40" name="文本框 39">
              <a:extLst>
                <a:ext uri="{FF2B5EF4-FFF2-40B4-BE49-F238E27FC236}">
                  <a16:creationId xmlns:a16="http://schemas.microsoft.com/office/drawing/2014/main" id="{9114650E-C1FA-4B7D-9395-AF2078E804D3}"/>
                </a:ext>
              </a:extLst>
            </p:cNvPr>
            <p:cNvSpPr txBox="1"/>
            <p:nvPr/>
          </p:nvSpPr>
          <p:spPr>
            <a:xfrm>
              <a:off x="9391749" y="4519410"/>
              <a:ext cx="355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B3A2C7"/>
                  </a:solidFill>
                  <a:effectLst/>
                  <a:uLnTx/>
                  <a:uFillTx/>
                  <a:latin typeface="思源黑体 Light" panose="020B0300000000000000" pitchFamily="34" charset="-122"/>
                  <a:ea typeface="思源黑体 Light" panose="020B0300000000000000" pitchFamily="34" charset="-122"/>
                  <a:cs typeface="+mn-cs"/>
                </a:rPr>
                <a:t>④</a:t>
              </a:r>
            </a:p>
          </p:txBody>
        </p:sp>
        <p:cxnSp>
          <p:nvCxnSpPr>
            <p:cNvPr id="41" name="直接箭头连接符 40">
              <a:extLst>
                <a:ext uri="{FF2B5EF4-FFF2-40B4-BE49-F238E27FC236}">
                  <a16:creationId xmlns:a16="http://schemas.microsoft.com/office/drawing/2014/main" id="{64C10C70-0739-45A5-A69E-F6F898663198}"/>
                </a:ext>
              </a:extLst>
            </p:cNvPr>
            <p:cNvCxnSpPr>
              <a:cxnSpLocks/>
              <a:stCxn id="17" idx="5"/>
              <a:endCxn id="14" idx="1"/>
            </p:cNvCxnSpPr>
            <p:nvPr/>
          </p:nvCxnSpPr>
          <p:spPr>
            <a:xfrm>
              <a:off x="3248087" y="2273851"/>
              <a:ext cx="2289231" cy="1953385"/>
            </a:xfrm>
            <a:prstGeom prst="straightConnector1">
              <a:avLst/>
            </a:prstGeom>
            <a:ln w="28575">
              <a:gradFill>
                <a:gsLst>
                  <a:gs pos="0">
                    <a:schemeClr val="accent3"/>
                  </a:gs>
                  <a:gs pos="50000">
                    <a:schemeClr val="accent5">
                      <a:lumMod val="60000"/>
                      <a:lumOff val="40000"/>
                    </a:schemeClr>
                  </a:gs>
                  <a:gs pos="100000">
                    <a:schemeClr val="accent4">
                      <a:lumMod val="60000"/>
                      <a:lumOff val="4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3A9D08D-9D3B-454A-B3C6-36997015924A}"/>
                </a:ext>
              </a:extLst>
            </p:cNvPr>
            <p:cNvCxnSpPr>
              <a:cxnSpLocks/>
              <a:stCxn id="14" idx="7"/>
              <a:endCxn id="27" idx="1"/>
            </p:cNvCxnSpPr>
            <p:nvPr/>
          </p:nvCxnSpPr>
          <p:spPr>
            <a:xfrm flipV="1">
              <a:off x="5783633" y="2586329"/>
              <a:ext cx="1853538" cy="1640907"/>
            </a:xfrm>
            <a:prstGeom prst="straightConnector1">
              <a:avLst/>
            </a:prstGeom>
            <a:ln w="28575">
              <a:solidFill>
                <a:srgbClr val="FEBB8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3AA18BF-E77B-4268-918C-BB82B85B2202}"/>
                </a:ext>
              </a:extLst>
            </p:cNvPr>
            <p:cNvCxnSpPr>
              <a:cxnSpLocks/>
              <a:stCxn id="14" idx="6"/>
              <a:endCxn id="28" idx="1"/>
            </p:cNvCxnSpPr>
            <p:nvPr/>
          </p:nvCxnSpPr>
          <p:spPr>
            <a:xfrm flipV="1">
              <a:off x="5834647" y="4035026"/>
              <a:ext cx="1816618" cy="315368"/>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E17047D-36A5-4EED-8269-FA4BD0BF531A}"/>
                </a:ext>
              </a:extLst>
            </p:cNvPr>
            <p:cNvCxnSpPr>
              <a:cxnSpLocks/>
              <a:stCxn id="14" idx="5"/>
              <a:endCxn id="29" idx="1"/>
            </p:cNvCxnSpPr>
            <p:nvPr/>
          </p:nvCxnSpPr>
          <p:spPr>
            <a:xfrm>
              <a:off x="5783633" y="4473551"/>
              <a:ext cx="1878035" cy="1010172"/>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111AF47C-CFA7-4654-B4F5-523EDCD024C8}"/>
                </a:ext>
              </a:extLst>
            </p:cNvPr>
            <p:cNvCxnSpPr>
              <a:cxnSpLocks/>
              <a:stCxn id="17" idx="3"/>
              <a:endCxn id="18" idx="0"/>
            </p:cNvCxnSpPr>
            <p:nvPr/>
          </p:nvCxnSpPr>
          <p:spPr>
            <a:xfrm flipH="1">
              <a:off x="1941751" y="2273851"/>
              <a:ext cx="1060021" cy="2819529"/>
            </a:xfrm>
            <a:prstGeom prst="straightConnector1">
              <a:avLst/>
            </a:prstGeom>
            <a:ln w="28575">
              <a:gradFill>
                <a:gsLst>
                  <a:gs pos="0">
                    <a:schemeClr val="accent3"/>
                  </a:gs>
                  <a:gs pos="50000">
                    <a:schemeClr val="accent5">
                      <a:lumMod val="60000"/>
                      <a:lumOff val="40000"/>
                    </a:schemeClr>
                  </a:gs>
                  <a:gs pos="100000">
                    <a:schemeClr val="accent4">
                      <a:lumMod val="60000"/>
                      <a:lumOff val="4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561103C-2654-4624-B062-F5EC86ADD494}"/>
                </a:ext>
              </a:extLst>
            </p:cNvPr>
            <p:cNvGrpSpPr/>
            <p:nvPr/>
          </p:nvGrpSpPr>
          <p:grpSpPr>
            <a:xfrm>
              <a:off x="376797" y="1161628"/>
              <a:ext cx="2512704" cy="1079136"/>
              <a:chOff x="1078651" y="949131"/>
              <a:chExt cx="2512704" cy="1079136"/>
            </a:xfrm>
          </p:grpSpPr>
          <p:sp>
            <p:nvSpPr>
              <p:cNvPr id="67" name="椭圆 66">
                <a:extLst>
                  <a:ext uri="{FF2B5EF4-FFF2-40B4-BE49-F238E27FC236}">
                    <a16:creationId xmlns:a16="http://schemas.microsoft.com/office/drawing/2014/main" id="{8FFE6A6C-96C0-4223-9785-F6F61BB40B48}"/>
                  </a:ext>
                </a:extLst>
              </p:cNvPr>
              <p:cNvSpPr/>
              <p:nvPr/>
            </p:nvSpPr>
            <p:spPr>
              <a:xfrm>
                <a:off x="2124233" y="949131"/>
                <a:ext cx="183133" cy="183133"/>
              </a:xfrm>
              <a:prstGeom prst="ellipse">
                <a:avLst/>
              </a:prstGeom>
              <a:solidFill>
                <a:srgbClr val="FEBB8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68" name="椭圆 67">
                <a:extLst>
                  <a:ext uri="{FF2B5EF4-FFF2-40B4-BE49-F238E27FC236}">
                    <a16:creationId xmlns:a16="http://schemas.microsoft.com/office/drawing/2014/main" id="{A88EB795-D435-4A37-A0FA-765A6CE40D85}"/>
                  </a:ext>
                </a:extLst>
              </p:cNvPr>
              <p:cNvSpPr/>
              <p:nvPr/>
            </p:nvSpPr>
            <p:spPr>
              <a:xfrm>
                <a:off x="2720846" y="1694823"/>
                <a:ext cx="183133" cy="183133"/>
              </a:xfrm>
              <a:prstGeom prst="ellipse">
                <a:avLst/>
              </a:prstGeom>
              <a:solidFill>
                <a:schemeClr val="accent5">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69" name="椭圆 68">
                <a:extLst>
                  <a:ext uri="{FF2B5EF4-FFF2-40B4-BE49-F238E27FC236}">
                    <a16:creationId xmlns:a16="http://schemas.microsoft.com/office/drawing/2014/main" id="{ABA01020-213A-41B1-8274-142FB5879995}"/>
                  </a:ext>
                </a:extLst>
              </p:cNvPr>
              <p:cNvSpPr/>
              <p:nvPr/>
            </p:nvSpPr>
            <p:spPr>
              <a:xfrm>
                <a:off x="1462585" y="1697739"/>
                <a:ext cx="183133" cy="183133"/>
              </a:xfrm>
              <a:prstGeom prst="ellipse">
                <a:avLst/>
              </a:prstGeom>
              <a:solidFill>
                <a:srgbClr val="7030A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70" name="文本框 69">
                <a:extLst>
                  <a:ext uri="{FF2B5EF4-FFF2-40B4-BE49-F238E27FC236}">
                    <a16:creationId xmlns:a16="http://schemas.microsoft.com/office/drawing/2014/main" id="{7B8FA7E1-451D-4F71-BAB6-BA998DBDA750}"/>
                  </a:ext>
                </a:extLst>
              </p:cNvPr>
              <p:cNvSpPr txBox="1"/>
              <p:nvPr/>
            </p:nvSpPr>
            <p:spPr>
              <a:xfrm>
                <a:off x="1078651" y="1046075"/>
                <a:ext cx="10955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rgbClr val="FEBB8B"/>
                    </a:solidFill>
                    <a:latin typeface="思源黑体 Light" panose="020B0300000000000000" pitchFamily="34" charset="-122"/>
                    <a:ea typeface="思源黑体 Light" panose="020B0300000000000000" pitchFamily="34" charset="-122"/>
                  </a:rPr>
                  <a:t>Demand</a:t>
                </a:r>
                <a:r>
                  <a:rPr lang="zh-CN" altLang="en-US" sz="900" dirty="0">
                    <a:solidFill>
                      <a:srgbClr val="FEBB8B"/>
                    </a:solidFill>
                    <a:latin typeface="思源黑体 Light" panose="020B0300000000000000" pitchFamily="34" charset="-122"/>
                    <a:ea typeface="思源黑体 Light" panose="020B0300000000000000" pitchFamily="34" charset="-122"/>
                  </a:rPr>
                  <a:t> </a:t>
                </a:r>
                <a:r>
                  <a:rPr lang="en-US" altLang="zh-CN" sz="900" dirty="0">
                    <a:solidFill>
                      <a:srgbClr val="FEBB8B"/>
                    </a:solidFill>
                    <a:latin typeface="思源黑体 Light" panose="020B0300000000000000" pitchFamily="34" charset="-122"/>
                    <a:ea typeface="思源黑体 Light" panose="020B0300000000000000" pitchFamily="34" charset="-122"/>
                  </a:rPr>
                  <a:t>Side</a:t>
                </a:r>
                <a:endParaRPr kumimoji="0" lang="zh-CN" altLang="en-US" sz="900" b="0" i="0" u="none" strike="noStrike" kern="1200" cap="none" normalizeH="0" baseline="0" noProof="0" dirty="0">
                  <a:ln>
                    <a:noFill/>
                  </a:ln>
                  <a:solidFill>
                    <a:srgbClr val="FEBB8B"/>
                  </a:solidFill>
                  <a:effectLst/>
                  <a:uLnTx/>
                  <a:uFillTx/>
                  <a:latin typeface="思源黑体 Light" panose="020B0300000000000000" pitchFamily="34" charset="-122"/>
                  <a:ea typeface="思源黑体 Light" panose="020B0300000000000000" pitchFamily="34" charset="-122"/>
                  <a:cs typeface="+mn-cs"/>
                </a:endParaRPr>
              </a:p>
            </p:txBody>
          </p:sp>
          <p:sp>
            <p:nvSpPr>
              <p:cNvPr id="71" name="文本框 70">
                <a:extLst>
                  <a:ext uri="{FF2B5EF4-FFF2-40B4-BE49-F238E27FC236}">
                    <a16:creationId xmlns:a16="http://schemas.microsoft.com/office/drawing/2014/main" id="{B206B549-5EBE-4B02-889C-2448BE573CFA}"/>
                  </a:ext>
                </a:extLst>
              </p:cNvPr>
              <p:cNvSpPr txBox="1"/>
              <p:nvPr/>
            </p:nvSpPr>
            <p:spPr>
              <a:xfrm>
                <a:off x="1229009" y="1797435"/>
                <a:ext cx="1592719" cy="2308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sz="900">
                    <a:solidFill>
                      <a:srgbClr val="FEBB8B"/>
                    </a:solidFill>
                    <a:latin typeface="思源黑体 Light" panose="020B0300000000000000" pitchFamily="34" charset="-122"/>
                    <a:ea typeface="思源黑体 Light" panose="020B0300000000000000" pitchFamily="34" charset="-122"/>
                  </a:defRPr>
                </a:lvl1pPr>
              </a:lstStyle>
              <a:p>
                <a:r>
                  <a:rPr lang="en-US" altLang="zh-CN" dirty="0">
                    <a:solidFill>
                      <a:srgbClr val="7030A0"/>
                    </a:solidFill>
                  </a:rPr>
                  <a:t>Execute</a:t>
                </a:r>
                <a:r>
                  <a:rPr lang="zh-CN" altLang="en-US" dirty="0">
                    <a:solidFill>
                      <a:srgbClr val="7030A0"/>
                    </a:solidFill>
                  </a:rPr>
                  <a:t> </a:t>
                </a:r>
                <a:r>
                  <a:rPr lang="en-US" altLang="zh-CN" dirty="0">
                    <a:solidFill>
                      <a:srgbClr val="7030A0"/>
                    </a:solidFill>
                  </a:rPr>
                  <a:t>Side</a:t>
                </a:r>
                <a:endParaRPr lang="zh-CN" altLang="en-US" dirty="0">
                  <a:solidFill>
                    <a:srgbClr val="7030A0"/>
                  </a:solidFill>
                </a:endParaRPr>
              </a:p>
            </p:txBody>
          </p:sp>
          <p:sp>
            <p:nvSpPr>
              <p:cNvPr id="72" name="文本框 71">
                <a:extLst>
                  <a:ext uri="{FF2B5EF4-FFF2-40B4-BE49-F238E27FC236}">
                    <a16:creationId xmlns:a16="http://schemas.microsoft.com/office/drawing/2014/main" id="{6356B06C-A28D-478C-9C5E-314F68DB5802}"/>
                  </a:ext>
                </a:extLst>
              </p:cNvPr>
              <p:cNvSpPr txBox="1"/>
              <p:nvPr/>
            </p:nvSpPr>
            <p:spPr>
              <a:xfrm>
                <a:off x="2725243" y="1482692"/>
                <a:ext cx="866112" cy="2308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sz="900">
                    <a:solidFill>
                      <a:srgbClr val="FEBB8B"/>
                    </a:solidFill>
                    <a:latin typeface="思源黑体 Light" panose="020B0300000000000000" pitchFamily="34" charset="-122"/>
                    <a:ea typeface="思源黑体 Light" panose="020B0300000000000000" pitchFamily="34" charset="-122"/>
                  </a:defRPr>
                </a:lvl1pPr>
              </a:lstStyle>
              <a:p>
                <a:r>
                  <a:rPr lang="en-US" altLang="zh-CN" dirty="0">
                    <a:solidFill>
                      <a:srgbClr val="93CDDD"/>
                    </a:solidFill>
                  </a:rPr>
                  <a:t>Supply</a:t>
                </a:r>
                <a:r>
                  <a:rPr lang="zh-CN" altLang="en-US" dirty="0">
                    <a:solidFill>
                      <a:srgbClr val="93CDDD"/>
                    </a:solidFill>
                  </a:rPr>
                  <a:t> </a:t>
                </a:r>
                <a:r>
                  <a:rPr lang="en-US" altLang="zh-CN" dirty="0">
                    <a:solidFill>
                      <a:srgbClr val="93CDDD"/>
                    </a:solidFill>
                  </a:rPr>
                  <a:t>Side</a:t>
                </a:r>
                <a:endParaRPr lang="zh-CN" altLang="en-US" dirty="0">
                  <a:solidFill>
                    <a:srgbClr val="93CDDD"/>
                  </a:solidFill>
                </a:endParaRPr>
              </a:p>
            </p:txBody>
          </p:sp>
        </p:grpSp>
        <p:sp>
          <p:nvSpPr>
            <p:cNvPr id="47" name="文本框 46">
              <a:extLst>
                <a:ext uri="{FF2B5EF4-FFF2-40B4-BE49-F238E27FC236}">
                  <a16:creationId xmlns:a16="http://schemas.microsoft.com/office/drawing/2014/main" id="{B5DC4F7A-706B-4935-B632-F92614F64574}"/>
                </a:ext>
              </a:extLst>
            </p:cNvPr>
            <p:cNvSpPr txBox="1"/>
            <p:nvPr/>
          </p:nvSpPr>
          <p:spPr>
            <a:xfrm>
              <a:off x="563528" y="2355886"/>
              <a:ext cx="17359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300" normalizeH="0" baseline="0" noProof="0" dirty="0">
                  <a:ln>
                    <a:noFill/>
                  </a:ln>
                  <a:solidFill>
                    <a:srgbClr val="FFFFFF"/>
                  </a:solidFill>
                  <a:effectLst/>
                  <a:uLnTx/>
                  <a:uFillTx/>
                  <a:latin typeface="思源黑体 Light" panose="020B0300000000000000" pitchFamily="34" charset="-122"/>
                  <a:ea typeface="思源黑体 Light" panose="020B0300000000000000" pitchFamily="34" charset="-122"/>
                  <a:cs typeface="+mn-cs"/>
                </a:rPr>
                <a:t>Tripartite</a:t>
              </a:r>
              <a:r>
                <a:rPr kumimoji="0" lang="zh-CN" altLang="en-US" sz="1200" b="1" i="0" u="none" strike="noStrike" kern="1200" cap="none" spc="300" normalizeH="0" noProof="0" dirty="0">
                  <a:ln>
                    <a:noFill/>
                  </a:ln>
                  <a:solidFill>
                    <a:srgbClr val="FFFFFF"/>
                  </a:solidFill>
                  <a:effectLst/>
                  <a:uLnTx/>
                  <a:uFillTx/>
                  <a:latin typeface="思源黑体 Light" panose="020B0300000000000000" pitchFamily="34" charset="-122"/>
                  <a:ea typeface="思源黑体 Light" panose="020B0300000000000000" pitchFamily="34" charset="-122"/>
                  <a:cs typeface="+mn-cs"/>
                </a:rPr>
                <a:t> </a:t>
              </a:r>
              <a:r>
                <a:rPr kumimoji="0" lang="en-US" altLang="zh-CN" sz="1200" b="1" i="0" u="none" strike="noStrike" kern="1200" cap="none" spc="300" normalizeH="0" noProof="0" dirty="0">
                  <a:ln>
                    <a:noFill/>
                  </a:ln>
                  <a:solidFill>
                    <a:srgbClr val="FFFFFF"/>
                  </a:solidFill>
                  <a:effectLst/>
                  <a:uLnTx/>
                  <a:uFillTx/>
                  <a:latin typeface="思源黑体 Light" panose="020B0300000000000000" pitchFamily="34" charset="-122"/>
                  <a:ea typeface="思源黑体 Light" panose="020B0300000000000000" pitchFamily="34" charset="-122"/>
                  <a:cs typeface="+mn-cs"/>
                </a:rPr>
                <a:t>Workspace</a:t>
              </a:r>
            </a:p>
          </p:txBody>
        </p:sp>
        <p:sp>
          <p:nvSpPr>
            <p:cNvPr id="49" name="矩形: 圆角 48">
              <a:extLst>
                <a:ext uri="{FF2B5EF4-FFF2-40B4-BE49-F238E27FC236}">
                  <a16:creationId xmlns:a16="http://schemas.microsoft.com/office/drawing/2014/main" id="{698E3E42-49FB-4080-8D9B-23CC054D247E}"/>
                </a:ext>
              </a:extLst>
            </p:cNvPr>
            <p:cNvSpPr/>
            <p:nvPr/>
          </p:nvSpPr>
          <p:spPr>
            <a:xfrm>
              <a:off x="7873590" y="1955052"/>
              <a:ext cx="493990" cy="284933"/>
            </a:xfrm>
            <a:prstGeom prst="roundRect">
              <a:avLst/>
            </a:prstGeom>
            <a:solidFill>
              <a:srgbClr val="FEB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4</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0" name="矩形: 圆角 49">
              <a:extLst>
                <a:ext uri="{FF2B5EF4-FFF2-40B4-BE49-F238E27FC236}">
                  <a16:creationId xmlns:a16="http://schemas.microsoft.com/office/drawing/2014/main" id="{65D4E856-42DC-4F41-BD78-83C20A8E1BF4}"/>
                </a:ext>
              </a:extLst>
            </p:cNvPr>
            <p:cNvSpPr/>
            <p:nvPr/>
          </p:nvSpPr>
          <p:spPr>
            <a:xfrm>
              <a:off x="8651117" y="1955052"/>
              <a:ext cx="493990" cy="284933"/>
            </a:xfrm>
            <a:prstGeom prst="roundRect">
              <a:avLst/>
            </a:prstGeom>
            <a:solidFill>
              <a:srgbClr val="FEB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3</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1" name="矩形: 圆角 50">
              <a:extLst>
                <a:ext uri="{FF2B5EF4-FFF2-40B4-BE49-F238E27FC236}">
                  <a16:creationId xmlns:a16="http://schemas.microsoft.com/office/drawing/2014/main" id="{38124CF9-293C-416D-9DB4-C468709254DF}"/>
                </a:ext>
              </a:extLst>
            </p:cNvPr>
            <p:cNvSpPr/>
            <p:nvPr/>
          </p:nvSpPr>
          <p:spPr>
            <a:xfrm>
              <a:off x="9428644" y="1955052"/>
              <a:ext cx="493990" cy="284933"/>
            </a:xfrm>
            <a:prstGeom prst="roundRect">
              <a:avLst/>
            </a:prstGeom>
            <a:solidFill>
              <a:srgbClr val="FEB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srgbClr val="000000"/>
                  </a:solidFill>
                  <a:effectLst/>
                  <a:uLnTx/>
                  <a:uFillTx/>
                  <a:latin typeface="Calibri"/>
                  <a:ea typeface="微软雅黑"/>
                  <a:cs typeface="+mn-cs"/>
                </a:rPr>
                <a:t>Level</a:t>
              </a:r>
              <a:r>
                <a:rPr kumimoji="0" lang="zh-CN" altLang="en-US" sz="800" b="1" i="0" u="none" strike="noStrike" kern="1200" cap="none" spc="0" normalizeH="0" baseline="0" noProof="0" dirty="0">
                  <a:ln>
                    <a:noFill/>
                  </a:ln>
                  <a:solidFill>
                    <a:srgbClr val="000000"/>
                  </a:solidFill>
                  <a:effectLst/>
                  <a:uLnTx/>
                  <a:uFillTx/>
                  <a:latin typeface="Calibri"/>
                  <a:ea typeface="微软雅黑"/>
                  <a:cs typeface="+mn-cs"/>
                </a:rPr>
                <a:t> </a:t>
              </a:r>
              <a:r>
                <a:rPr kumimoji="0" lang="en-US" altLang="zh-CN" sz="800" b="1" i="0" u="none" strike="noStrike" kern="1200" cap="none" spc="0" normalizeH="0" baseline="0" noProof="0" dirty="0">
                  <a:ln>
                    <a:noFill/>
                  </a:ln>
                  <a:solidFill>
                    <a:srgbClr val="000000"/>
                  </a:solidFill>
                  <a:effectLst/>
                  <a:uLnTx/>
                  <a:uFillTx/>
                  <a:latin typeface="Calibri"/>
                  <a:ea typeface="微软雅黑"/>
                  <a:cs typeface="+mn-cs"/>
                </a:rPr>
                <a:t>2</a:t>
              </a:r>
              <a:endParaRPr kumimoji="0" lang="zh-CN" altLang="en-US" sz="800" b="1" i="0" u="none" strike="noStrike" kern="1200" cap="none" spc="0" normalizeH="0" baseline="0" noProof="0" dirty="0">
                <a:ln>
                  <a:noFill/>
                </a:ln>
                <a:solidFill>
                  <a:srgbClr val="000000"/>
                </a:solidFill>
                <a:effectLst/>
                <a:uLnTx/>
                <a:uFillTx/>
                <a:latin typeface="Calibri"/>
                <a:ea typeface="微软雅黑"/>
                <a:cs typeface="+mn-cs"/>
              </a:endParaRPr>
            </a:p>
          </p:txBody>
        </p:sp>
        <p:sp>
          <p:nvSpPr>
            <p:cNvPr id="52" name="矩形: 圆角 51">
              <a:extLst>
                <a:ext uri="{FF2B5EF4-FFF2-40B4-BE49-F238E27FC236}">
                  <a16:creationId xmlns:a16="http://schemas.microsoft.com/office/drawing/2014/main" id="{09760676-1C4E-4DF5-B9FA-6093222C1102}"/>
                </a:ext>
              </a:extLst>
            </p:cNvPr>
            <p:cNvSpPr/>
            <p:nvPr/>
          </p:nvSpPr>
          <p:spPr>
            <a:xfrm>
              <a:off x="10206172" y="1955052"/>
              <a:ext cx="493990" cy="284933"/>
            </a:xfrm>
            <a:prstGeom prst="roundRect">
              <a:avLst/>
            </a:prstGeom>
            <a:solidFill>
              <a:srgbClr val="FEB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1</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3" name="矩形: 圆角 52">
              <a:extLst>
                <a:ext uri="{FF2B5EF4-FFF2-40B4-BE49-F238E27FC236}">
                  <a16:creationId xmlns:a16="http://schemas.microsoft.com/office/drawing/2014/main" id="{C023520A-FF69-4D5D-8153-9C799A8D5E51}"/>
                </a:ext>
              </a:extLst>
            </p:cNvPr>
            <p:cNvSpPr/>
            <p:nvPr/>
          </p:nvSpPr>
          <p:spPr>
            <a:xfrm>
              <a:off x="7856993" y="3470629"/>
              <a:ext cx="493990" cy="284933"/>
            </a:xfrm>
            <a:prstGeom prst="roundRect">
              <a:avLst/>
            </a:prstGeom>
            <a:solidFill>
              <a:srgbClr val="31FF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4</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4" name="矩形: 圆角 53">
              <a:extLst>
                <a:ext uri="{FF2B5EF4-FFF2-40B4-BE49-F238E27FC236}">
                  <a16:creationId xmlns:a16="http://schemas.microsoft.com/office/drawing/2014/main" id="{013B30B8-4EC0-4B7D-987C-6ED3829E7F5F}"/>
                </a:ext>
              </a:extLst>
            </p:cNvPr>
            <p:cNvSpPr/>
            <p:nvPr/>
          </p:nvSpPr>
          <p:spPr>
            <a:xfrm>
              <a:off x="8634520" y="3470629"/>
              <a:ext cx="493990" cy="284933"/>
            </a:xfrm>
            <a:prstGeom prst="roundRect">
              <a:avLst/>
            </a:prstGeom>
            <a:solidFill>
              <a:srgbClr val="31FF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noProof="0" dirty="0">
                  <a:solidFill>
                    <a:srgbClr val="000000"/>
                  </a:solidFill>
                  <a:latin typeface="Calibri"/>
                  <a:ea typeface="微软雅黑"/>
                </a:rPr>
                <a:t>Level</a:t>
              </a:r>
              <a:r>
                <a:rPr lang="zh-CN" altLang="en-US" sz="800" b="1" noProof="0" dirty="0">
                  <a:solidFill>
                    <a:srgbClr val="000000"/>
                  </a:solidFill>
                  <a:latin typeface="Calibri"/>
                  <a:ea typeface="微软雅黑"/>
                </a:rPr>
                <a:t> </a:t>
              </a:r>
              <a:r>
                <a:rPr lang="en-US" altLang="zh-CN" sz="800" b="1" noProof="0" dirty="0">
                  <a:solidFill>
                    <a:srgbClr val="000000"/>
                  </a:solidFill>
                  <a:latin typeface="Calibri"/>
                  <a:ea typeface="微软雅黑"/>
                </a:rPr>
                <a:t>3</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5" name="矩形: 圆角 54">
              <a:extLst>
                <a:ext uri="{FF2B5EF4-FFF2-40B4-BE49-F238E27FC236}">
                  <a16:creationId xmlns:a16="http://schemas.microsoft.com/office/drawing/2014/main" id="{373E26EF-15E0-4686-9C14-1A16D0402BE1}"/>
                </a:ext>
              </a:extLst>
            </p:cNvPr>
            <p:cNvSpPr/>
            <p:nvPr/>
          </p:nvSpPr>
          <p:spPr>
            <a:xfrm>
              <a:off x="9412047" y="3470629"/>
              <a:ext cx="493990" cy="284933"/>
            </a:xfrm>
            <a:prstGeom prst="roundRect">
              <a:avLst/>
            </a:prstGeom>
            <a:solidFill>
              <a:srgbClr val="31FF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2</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6" name="矩形: 圆角 55">
              <a:extLst>
                <a:ext uri="{FF2B5EF4-FFF2-40B4-BE49-F238E27FC236}">
                  <a16:creationId xmlns:a16="http://schemas.microsoft.com/office/drawing/2014/main" id="{C867E145-9707-46FD-B8FE-660EA70A9D14}"/>
                </a:ext>
              </a:extLst>
            </p:cNvPr>
            <p:cNvSpPr/>
            <p:nvPr/>
          </p:nvSpPr>
          <p:spPr>
            <a:xfrm>
              <a:off x="10189575" y="3470629"/>
              <a:ext cx="493990" cy="284933"/>
            </a:xfrm>
            <a:prstGeom prst="roundRect">
              <a:avLst/>
            </a:prstGeom>
            <a:solidFill>
              <a:srgbClr val="31FF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1</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7" name="矩形: 圆角 56">
              <a:extLst>
                <a:ext uri="{FF2B5EF4-FFF2-40B4-BE49-F238E27FC236}">
                  <a16:creationId xmlns:a16="http://schemas.microsoft.com/office/drawing/2014/main" id="{87E20EB5-B24B-4300-ACCB-F6606E9A57C6}"/>
                </a:ext>
              </a:extLst>
            </p:cNvPr>
            <p:cNvSpPr/>
            <p:nvPr/>
          </p:nvSpPr>
          <p:spPr>
            <a:xfrm>
              <a:off x="7871983" y="4898812"/>
              <a:ext cx="493990" cy="284933"/>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4</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8" name="矩形: 圆角 57">
              <a:extLst>
                <a:ext uri="{FF2B5EF4-FFF2-40B4-BE49-F238E27FC236}">
                  <a16:creationId xmlns:a16="http://schemas.microsoft.com/office/drawing/2014/main" id="{799A9A28-69C6-4D0E-967B-7598E8BFA39C}"/>
                </a:ext>
              </a:extLst>
            </p:cNvPr>
            <p:cNvSpPr/>
            <p:nvPr/>
          </p:nvSpPr>
          <p:spPr>
            <a:xfrm>
              <a:off x="8634520" y="4898812"/>
              <a:ext cx="493990" cy="284933"/>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3</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59" name="矩形: 圆角 58">
              <a:extLst>
                <a:ext uri="{FF2B5EF4-FFF2-40B4-BE49-F238E27FC236}">
                  <a16:creationId xmlns:a16="http://schemas.microsoft.com/office/drawing/2014/main" id="{A8CEED14-EC97-4029-852F-835715726385}"/>
                </a:ext>
              </a:extLst>
            </p:cNvPr>
            <p:cNvSpPr/>
            <p:nvPr/>
          </p:nvSpPr>
          <p:spPr>
            <a:xfrm>
              <a:off x="9412047" y="4898812"/>
              <a:ext cx="493990" cy="284933"/>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a:t>
              </a:r>
              <a:r>
                <a:rPr lang="zh-CN" altLang="en-US" sz="800" b="1" dirty="0">
                  <a:solidFill>
                    <a:srgbClr val="000000"/>
                  </a:solidFill>
                  <a:latin typeface="Calibri"/>
                  <a:ea typeface="微软雅黑"/>
                </a:rPr>
                <a:t> </a:t>
              </a:r>
              <a:r>
                <a:rPr lang="en-US" altLang="zh-CN" sz="800" b="1" dirty="0">
                  <a:solidFill>
                    <a:srgbClr val="000000"/>
                  </a:solidFill>
                  <a:latin typeface="Calibri"/>
                  <a:ea typeface="微软雅黑"/>
                </a:rPr>
                <a:t>2</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60" name="矩形: 圆角 59">
              <a:extLst>
                <a:ext uri="{FF2B5EF4-FFF2-40B4-BE49-F238E27FC236}">
                  <a16:creationId xmlns:a16="http://schemas.microsoft.com/office/drawing/2014/main" id="{B0DE9C1D-976D-4214-B89E-199E9AAE66EE}"/>
                </a:ext>
              </a:extLst>
            </p:cNvPr>
            <p:cNvSpPr/>
            <p:nvPr/>
          </p:nvSpPr>
          <p:spPr>
            <a:xfrm>
              <a:off x="10189575" y="4898812"/>
              <a:ext cx="493990" cy="284933"/>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rgbClr val="000000"/>
                  </a:solidFill>
                  <a:latin typeface="Calibri"/>
                  <a:ea typeface="微软雅黑"/>
                </a:rPr>
                <a:t>Level1</a:t>
              </a:r>
              <a:endParaRPr kumimoji="0" lang="zh-CN" altLang="en-US" sz="800" b="1" i="0" u="none" strike="noStrike" kern="1200" cap="none" spc="0" normalizeH="0" baseline="0" noProof="0" dirty="0">
                <a:ln>
                  <a:noFill/>
                </a:ln>
                <a:solidFill>
                  <a:srgbClr val="000000"/>
                </a:solidFill>
                <a:effectLst/>
                <a:uLnTx/>
                <a:uFillTx/>
                <a:latin typeface="Calibri"/>
                <a:ea typeface="微软雅黑"/>
              </a:endParaRPr>
            </a:p>
          </p:txBody>
        </p:sp>
        <p:sp>
          <p:nvSpPr>
            <p:cNvPr id="61" name="文本框 60">
              <a:extLst>
                <a:ext uri="{FF2B5EF4-FFF2-40B4-BE49-F238E27FC236}">
                  <a16:creationId xmlns:a16="http://schemas.microsoft.com/office/drawing/2014/main" id="{B841AAF6-387C-4083-A6D4-59AE7346FE31}"/>
                </a:ext>
              </a:extLst>
            </p:cNvPr>
            <p:cNvSpPr txBox="1"/>
            <p:nvPr/>
          </p:nvSpPr>
          <p:spPr>
            <a:xfrm>
              <a:off x="621170" y="1639799"/>
              <a:ext cx="173593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700" b="1" dirty="0">
                  <a:solidFill>
                    <a:srgbClr val="FFC000"/>
                  </a:solidFill>
                  <a:latin typeface="思源黑体 Light" panose="020B0300000000000000" pitchFamily="34" charset="-122"/>
                  <a:ea typeface="思源黑体 Light" panose="020B0300000000000000" pitchFamily="34" charset="-122"/>
                </a:rPr>
                <a:t>Post-</a:t>
              </a:r>
              <a:r>
                <a:rPr lang="en-US" altLang="zh-CN" sz="700" b="1" dirty="0" err="1">
                  <a:solidFill>
                    <a:srgbClr val="FFC000"/>
                  </a:solidFill>
                  <a:latin typeface="思源黑体 Light" panose="020B0300000000000000" pitchFamily="34" charset="-122"/>
                  <a:ea typeface="思源黑体 Light" panose="020B0300000000000000" pitchFamily="34" charset="-122"/>
                </a:rPr>
                <a:t>evualation</a:t>
              </a:r>
              <a:endParaRPr kumimoji="0" lang="zh-CN" altLang="en-US" sz="700" b="1" i="0" u="none" strike="noStrike" kern="1200" cap="none" normalizeH="0" baseline="0" noProof="0" dirty="0">
                <a:ln>
                  <a:noFill/>
                </a:ln>
                <a:solidFill>
                  <a:srgbClr val="FFC000"/>
                </a:solidFill>
                <a:effectLst/>
                <a:uLnTx/>
                <a:uFillTx/>
                <a:latin typeface="思源黑体 Light" panose="020B0300000000000000" pitchFamily="34" charset="-122"/>
                <a:ea typeface="思源黑体 Light" panose="020B0300000000000000" pitchFamily="34" charset="-122"/>
                <a:cs typeface="+mn-cs"/>
              </a:endParaRPr>
            </a:p>
          </p:txBody>
        </p:sp>
        <p:cxnSp>
          <p:nvCxnSpPr>
            <p:cNvPr id="62" name="直接连接符 61">
              <a:extLst>
                <a:ext uri="{FF2B5EF4-FFF2-40B4-BE49-F238E27FC236}">
                  <a16:creationId xmlns:a16="http://schemas.microsoft.com/office/drawing/2014/main" id="{D0A81C6F-2F69-45CB-81CD-737B2560E7E0}"/>
                </a:ext>
              </a:extLst>
            </p:cNvPr>
            <p:cNvCxnSpPr>
              <a:cxnSpLocks/>
              <a:stCxn id="67" idx="5"/>
              <a:endCxn id="68" idx="0"/>
            </p:cNvCxnSpPr>
            <p:nvPr/>
          </p:nvCxnSpPr>
          <p:spPr>
            <a:xfrm>
              <a:off x="1578693" y="1317942"/>
              <a:ext cx="531866" cy="589378"/>
            </a:xfrm>
            <a:prstGeom prst="line">
              <a:avLst/>
            </a:prstGeom>
            <a:ln w="12700" cap="flat" cmpd="sng" algn="ctr">
              <a:solidFill>
                <a:srgbClr val="FFC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连接符 62">
              <a:extLst>
                <a:ext uri="{FF2B5EF4-FFF2-40B4-BE49-F238E27FC236}">
                  <a16:creationId xmlns:a16="http://schemas.microsoft.com/office/drawing/2014/main" id="{2AFB1779-30DE-4AFB-98B9-63A5C74B9EF8}"/>
                </a:ext>
              </a:extLst>
            </p:cNvPr>
            <p:cNvCxnSpPr>
              <a:cxnSpLocks/>
              <a:stCxn id="69" idx="6"/>
              <a:endCxn id="68" idx="2"/>
            </p:cNvCxnSpPr>
            <p:nvPr/>
          </p:nvCxnSpPr>
          <p:spPr>
            <a:xfrm flipV="1">
              <a:off x="943864" y="1998887"/>
              <a:ext cx="1075128" cy="2916"/>
            </a:xfrm>
            <a:prstGeom prst="line">
              <a:avLst/>
            </a:prstGeom>
            <a:ln w="12700" cap="flat" cmpd="sng" algn="ctr">
              <a:solidFill>
                <a:srgbClr val="FFC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连接符 63">
              <a:extLst>
                <a:ext uri="{FF2B5EF4-FFF2-40B4-BE49-F238E27FC236}">
                  <a16:creationId xmlns:a16="http://schemas.microsoft.com/office/drawing/2014/main" id="{9D05F30B-B72D-4DC0-A9A3-7CD90981DBEE}"/>
                </a:ext>
              </a:extLst>
            </p:cNvPr>
            <p:cNvCxnSpPr>
              <a:cxnSpLocks/>
              <a:stCxn id="67" idx="3"/>
              <a:endCxn id="69" idx="0"/>
            </p:cNvCxnSpPr>
            <p:nvPr/>
          </p:nvCxnSpPr>
          <p:spPr>
            <a:xfrm flipH="1">
              <a:off x="852298" y="1317942"/>
              <a:ext cx="596900" cy="592294"/>
            </a:xfrm>
            <a:prstGeom prst="line">
              <a:avLst/>
            </a:prstGeom>
            <a:ln w="12700" cap="flat" cmpd="sng" algn="ctr">
              <a:solidFill>
                <a:srgbClr val="FFC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5" name="椭圆 64">
              <a:extLst>
                <a:ext uri="{FF2B5EF4-FFF2-40B4-BE49-F238E27FC236}">
                  <a16:creationId xmlns:a16="http://schemas.microsoft.com/office/drawing/2014/main" id="{DFA899B5-C80C-4830-B475-707DEFBD8D27}"/>
                </a:ext>
              </a:extLst>
            </p:cNvPr>
            <p:cNvSpPr/>
            <p:nvPr/>
          </p:nvSpPr>
          <p:spPr>
            <a:xfrm>
              <a:off x="114095" y="1105895"/>
              <a:ext cx="2927452" cy="114514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6" name="箭头: 上弧形 65">
              <a:extLst>
                <a:ext uri="{FF2B5EF4-FFF2-40B4-BE49-F238E27FC236}">
                  <a16:creationId xmlns:a16="http://schemas.microsoft.com/office/drawing/2014/main" id="{89058090-9912-4143-A1DA-4C849F5615BF}"/>
                </a:ext>
              </a:extLst>
            </p:cNvPr>
            <p:cNvSpPr/>
            <p:nvPr/>
          </p:nvSpPr>
          <p:spPr>
            <a:xfrm rot="216689">
              <a:off x="1856609" y="1200890"/>
              <a:ext cx="6486412" cy="457311"/>
            </a:xfrm>
            <a:prstGeom prst="curvedDownArrow">
              <a:avLst>
                <a:gd name="adj1" fmla="val 50119"/>
                <a:gd name="adj2" fmla="val 62999"/>
                <a:gd name="adj3" fmla="val 3914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21" name="TextBox 4">
              <a:extLst>
                <a:ext uri="{FF2B5EF4-FFF2-40B4-BE49-F238E27FC236}">
                  <a16:creationId xmlns:a16="http://schemas.microsoft.com/office/drawing/2014/main" id="{77BADA1D-F911-4BAF-9BAD-21CDF9DCFD54}"/>
                </a:ext>
              </a:extLst>
            </p:cNvPr>
            <p:cNvSpPr txBox="1"/>
            <p:nvPr/>
          </p:nvSpPr>
          <p:spPr>
            <a:xfrm>
              <a:off x="7666359" y="4218273"/>
              <a:ext cx="3197825" cy="230832"/>
            </a:xfrm>
            <a:prstGeom prst="rect">
              <a:avLst/>
            </a:prstGeom>
            <a:noFill/>
          </p:spPr>
          <p:txBody>
            <a:bodyPr wrap="square" rtlCol="0">
              <a:spAutoFit/>
            </a:bodyPr>
            <a:lstStyle/>
            <a:p>
              <a:pPr algn="ctr"/>
              <a:r>
                <a:rPr lang="en-US" altLang="zh-CN" sz="900" dirty="0">
                  <a:solidFill>
                    <a:srgbClr val="FFFFFF"/>
                  </a:solidFill>
                  <a:latin typeface="思源黑体 Light" panose="020B0300000000000000" pitchFamily="34" charset="-122"/>
                  <a:ea typeface="思源黑体 Light" panose="020B0300000000000000" pitchFamily="34" charset="-122"/>
                </a:rPr>
                <a:t>Pool</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in</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which</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resources</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are</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free</a:t>
              </a:r>
              <a:endParaRPr lang="en-US" sz="900" dirty="0">
                <a:solidFill>
                  <a:srgbClr val="FFFFFF"/>
                </a:solidFill>
                <a:latin typeface="思源黑体 Light" panose="020B0300000000000000" pitchFamily="34" charset="-122"/>
                <a:ea typeface="思源黑体 Light" panose="020B0300000000000000" pitchFamily="34" charset="-122"/>
              </a:endParaRPr>
            </a:p>
          </p:txBody>
        </p:sp>
        <p:sp>
          <p:nvSpPr>
            <p:cNvPr id="122" name="TextBox 143">
              <a:extLst>
                <a:ext uri="{FF2B5EF4-FFF2-40B4-BE49-F238E27FC236}">
                  <a16:creationId xmlns:a16="http://schemas.microsoft.com/office/drawing/2014/main" id="{4491D328-6786-453B-A389-417F253BC9A4}"/>
                </a:ext>
              </a:extLst>
            </p:cNvPr>
            <p:cNvSpPr txBox="1"/>
            <p:nvPr/>
          </p:nvSpPr>
          <p:spPr>
            <a:xfrm>
              <a:off x="7432939" y="5672807"/>
              <a:ext cx="3739917" cy="230832"/>
            </a:xfrm>
            <a:prstGeom prst="rect">
              <a:avLst/>
            </a:prstGeom>
            <a:noFill/>
          </p:spPr>
          <p:txBody>
            <a:bodyPr wrap="square" rtlCol="0">
              <a:spAutoFit/>
            </a:bodyPr>
            <a:lstStyle/>
            <a:p>
              <a:pPr algn="ctr"/>
              <a:r>
                <a:rPr lang="en-US" altLang="zh-CN" sz="900" dirty="0">
                  <a:solidFill>
                    <a:srgbClr val="FFFFFF"/>
                  </a:solidFill>
                  <a:latin typeface="思源黑体 Light" panose="020B0300000000000000" pitchFamily="34" charset="-122"/>
                  <a:ea typeface="思源黑体 Light" panose="020B0300000000000000" pitchFamily="34" charset="-122"/>
                </a:rPr>
                <a:t>Pool</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in</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which</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resources</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need</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to</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be</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bought</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with</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money</a:t>
              </a:r>
              <a:endParaRPr lang="en-US" sz="900" dirty="0">
                <a:solidFill>
                  <a:srgbClr val="FFFFFF"/>
                </a:solidFill>
                <a:latin typeface="思源黑体 Light" panose="020B0300000000000000" pitchFamily="34" charset="-122"/>
                <a:ea typeface="思源黑体 Light" panose="020B0300000000000000" pitchFamily="34" charset="-122"/>
              </a:endParaRPr>
            </a:p>
          </p:txBody>
        </p:sp>
        <p:sp>
          <p:nvSpPr>
            <p:cNvPr id="123" name="TextBox 144">
              <a:extLst>
                <a:ext uri="{FF2B5EF4-FFF2-40B4-BE49-F238E27FC236}">
                  <a16:creationId xmlns:a16="http://schemas.microsoft.com/office/drawing/2014/main" id="{E37963D6-3EE9-4785-8795-2BC87AF41973}"/>
                </a:ext>
              </a:extLst>
            </p:cNvPr>
            <p:cNvSpPr txBox="1"/>
            <p:nvPr/>
          </p:nvSpPr>
          <p:spPr>
            <a:xfrm>
              <a:off x="7363683" y="2743886"/>
              <a:ext cx="3739917" cy="230832"/>
            </a:xfrm>
            <a:prstGeom prst="rect">
              <a:avLst/>
            </a:prstGeom>
            <a:noFill/>
          </p:spPr>
          <p:txBody>
            <a:bodyPr wrap="square" rtlCol="0">
              <a:spAutoFit/>
            </a:bodyPr>
            <a:lstStyle/>
            <a:p>
              <a:pPr algn="ctr"/>
              <a:r>
                <a:rPr lang="en-US" altLang="zh-CN" sz="900" dirty="0">
                  <a:solidFill>
                    <a:srgbClr val="FFFFFF"/>
                  </a:solidFill>
                  <a:latin typeface="思源黑体 Light" panose="020B0300000000000000" pitchFamily="34" charset="-122"/>
                  <a:ea typeface="思源黑体 Light" panose="020B0300000000000000" pitchFamily="34" charset="-122"/>
                </a:rPr>
                <a:t>Pool</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which</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collects</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people’s</a:t>
              </a:r>
              <a:r>
                <a:rPr lang="zh-CN" altLang="en-US" sz="900" dirty="0">
                  <a:solidFill>
                    <a:srgbClr val="FFFFFF"/>
                  </a:solidFill>
                  <a:latin typeface="思源黑体 Light" panose="020B0300000000000000" pitchFamily="34" charset="-122"/>
                  <a:ea typeface="思源黑体 Light" panose="020B0300000000000000" pitchFamily="34" charset="-122"/>
                </a:rPr>
                <a:t> </a:t>
              </a:r>
              <a:r>
                <a:rPr lang="en-US" altLang="zh-CN" sz="900" dirty="0">
                  <a:solidFill>
                    <a:srgbClr val="FFFFFF"/>
                  </a:solidFill>
                  <a:latin typeface="思源黑体 Light" panose="020B0300000000000000" pitchFamily="34" charset="-122"/>
                  <a:ea typeface="思源黑体 Light" panose="020B0300000000000000" pitchFamily="34" charset="-122"/>
                </a:rPr>
                <a:t>demand</a:t>
              </a:r>
              <a:endParaRPr lang="en-US" sz="900" dirty="0">
                <a:solidFill>
                  <a:srgbClr val="FFFFFF"/>
                </a:solidFill>
                <a:latin typeface="思源黑体 Light" panose="020B0300000000000000" pitchFamily="34" charset="-122"/>
                <a:ea typeface="思源黑体 Light" panose="020B0300000000000000" pitchFamily="34" charset="-122"/>
              </a:endParaRPr>
            </a:p>
          </p:txBody>
        </p:sp>
        <p:sp>
          <p:nvSpPr>
            <p:cNvPr id="129" name="箭头: 上下 128">
              <a:extLst>
                <a:ext uri="{FF2B5EF4-FFF2-40B4-BE49-F238E27FC236}">
                  <a16:creationId xmlns:a16="http://schemas.microsoft.com/office/drawing/2014/main" id="{9AB1042F-2205-4D59-B0F5-9E86B69C278A}"/>
                </a:ext>
              </a:extLst>
            </p:cNvPr>
            <p:cNvSpPr/>
            <p:nvPr/>
          </p:nvSpPr>
          <p:spPr>
            <a:xfrm rot="18428928">
              <a:off x="2787110" y="1813469"/>
              <a:ext cx="200177" cy="322998"/>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03039293"/>
      </p:ext>
    </p:extLst>
  </p:cSld>
  <p:clrMapOvr>
    <a:masterClrMapping/>
  </p:clrMapOvr>
</p:sld>
</file>

<file path=ppt/slides/slide1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A40A47-03F8-4C76-87D2-669D67D9ADA7}"/>
              </a:ext>
            </a:extLst>
          </p:cNvPr>
          <p:cNvSpPr txBox="1"/>
          <p:nvPr/>
        </p:nvSpPr>
        <p:spPr>
          <a:xfrm>
            <a:off x="-315594" y="180256"/>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Service Roadmap</a:t>
            </a:r>
          </a:p>
        </p:txBody>
      </p:sp>
      <p:pic>
        <p:nvPicPr>
          <p:cNvPr id="4" name="图片 3">
            <a:extLst>
              <a:ext uri="{FF2B5EF4-FFF2-40B4-BE49-F238E27FC236}">
                <a16:creationId xmlns:a16="http://schemas.microsoft.com/office/drawing/2014/main" id="{2D2A83F8-0D1A-4103-B88F-A5E2BB29B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80" y="2290929"/>
            <a:ext cx="6982694" cy="2880924"/>
          </a:xfrm>
          <a:prstGeom prst="rect">
            <a:avLst/>
          </a:prstGeom>
        </p:spPr>
      </p:pic>
      <p:sp>
        <p:nvSpPr>
          <p:cNvPr id="5" name="TextBox 10">
            <a:extLst>
              <a:ext uri="{FF2B5EF4-FFF2-40B4-BE49-F238E27FC236}">
                <a16:creationId xmlns:a16="http://schemas.microsoft.com/office/drawing/2014/main" id="{A0BB196B-27E5-41BB-A330-D7D174706087}"/>
              </a:ext>
            </a:extLst>
          </p:cNvPr>
          <p:cNvSpPr txBox="1"/>
          <p:nvPr/>
        </p:nvSpPr>
        <p:spPr>
          <a:xfrm>
            <a:off x="6826508" y="958039"/>
            <a:ext cx="4812664" cy="461665"/>
          </a:xfrm>
          <a:prstGeom prst="rect">
            <a:avLst/>
          </a:prstGeom>
          <a:noFill/>
        </p:spPr>
        <p:txBody>
          <a:bodyPr wrap="none" rtlCol="0">
            <a:spAutoFit/>
          </a:bodyPr>
          <a:lstStyle/>
          <a:p>
            <a:pPr defTabSz="904484"/>
            <a:r>
              <a:rPr lang="en-US" altLang="zh-CN" sz="2400" spc="300" dirty="0">
                <a:solidFill>
                  <a:schemeClr val="bg1"/>
                </a:solidFill>
                <a:latin typeface="Arial Black" panose="020B0A04020102020204" pitchFamily="34" charset="0"/>
                <a:ea typeface="汉仪锐智W" panose="00020600040101010101" pitchFamily="18" charset="-122"/>
              </a:rPr>
              <a:t>Main Service Roadmap</a:t>
            </a:r>
          </a:p>
        </p:txBody>
      </p:sp>
      <p:sp>
        <p:nvSpPr>
          <p:cNvPr id="6" name="Rectangle 11">
            <a:extLst>
              <a:ext uri="{FF2B5EF4-FFF2-40B4-BE49-F238E27FC236}">
                <a16:creationId xmlns:a16="http://schemas.microsoft.com/office/drawing/2014/main" id="{6AACF1C1-CC28-4D54-96C3-8DB661492880}"/>
              </a:ext>
            </a:extLst>
          </p:cNvPr>
          <p:cNvSpPr/>
          <p:nvPr/>
        </p:nvSpPr>
        <p:spPr>
          <a:xfrm>
            <a:off x="6826507" y="1519676"/>
            <a:ext cx="4805785" cy="396840"/>
          </a:xfrm>
          <a:prstGeom prst="rect">
            <a:avLst/>
          </a:prstGeom>
        </p:spPr>
        <p:txBody>
          <a:bodyPr wrap="square">
            <a:spAutoFit/>
          </a:bodyPr>
          <a:lstStyle/>
          <a:p>
            <a:pPr defTabSz="904484">
              <a:lnSpc>
                <a:spcPct val="130000"/>
              </a:lnSpc>
            </a:pPr>
            <a:r>
              <a:rPr lang="en-US" altLang="zh-CN" sz="800" dirty="0">
                <a:solidFill>
                  <a:srgbClr val="FFFFFF"/>
                </a:solidFill>
                <a:latin typeface="思源黑体 Light" panose="020B0300000000000000" pitchFamily="34" charset="-122"/>
                <a:ea typeface="思源黑体 Light" panose="020B0300000000000000" pitchFamily="34" charset="-122"/>
                <a:cs typeface="+mn-ea"/>
                <a:sym typeface="+mn-lt"/>
              </a:rPr>
              <a:t>Through information chaining, and disaster information release, the GAS system can effectively  match the demand side with the supply side and execute side to form a complete rescue chain. </a:t>
            </a:r>
          </a:p>
        </p:txBody>
      </p:sp>
      <p:cxnSp>
        <p:nvCxnSpPr>
          <p:cNvPr id="7" name="Straight Connector 12">
            <a:extLst>
              <a:ext uri="{FF2B5EF4-FFF2-40B4-BE49-F238E27FC236}">
                <a16:creationId xmlns:a16="http://schemas.microsoft.com/office/drawing/2014/main" id="{F72E650A-5946-4CA2-8813-BE3BEAD1D3E3}"/>
              </a:ext>
            </a:extLst>
          </p:cNvPr>
          <p:cNvCxnSpPr/>
          <p:nvPr/>
        </p:nvCxnSpPr>
        <p:spPr>
          <a:xfrm>
            <a:off x="6908731" y="2032583"/>
            <a:ext cx="38792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3310E6E5-018C-415A-B37C-835E019A8269}"/>
              </a:ext>
            </a:extLst>
          </p:cNvPr>
          <p:cNvSpPr/>
          <p:nvPr/>
        </p:nvSpPr>
        <p:spPr>
          <a:xfrm>
            <a:off x="6826506" y="2074472"/>
            <a:ext cx="5155037" cy="988284"/>
          </a:xfrm>
          <a:prstGeom prst="rect">
            <a:avLst/>
          </a:prstGeom>
        </p:spPr>
        <p:txBody>
          <a:bodyPr wrap="square">
            <a:spAutoFit/>
          </a:bodyPr>
          <a:lstStyle/>
          <a:p>
            <a:pPr defTabSz="904484">
              <a:lnSpc>
                <a:spcPct val="130000"/>
              </a:lnSpc>
            </a:pPr>
            <a:r>
              <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01. </a:t>
            </a:r>
            <a:r>
              <a:rPr lang="en-US" altLang="zh-CN"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Information chaining</a:t>
            </a:r>
            <a:endParaRPr lang="en-US" sz="97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endParaRPr>
          </a:p>
          <a:p>
            <a:pPr defTabSz="904484"/>
            <a:r>
              <a:rPr lang="en-US" altLang="zh-CN" sz="1100" dirty="0">
                <a:solidFill>
                  <a:srgbClr val="FFFFFF"/>
                </a:solidFill>
                <a:ea typeface="思源黑体 Light" panose="020B0300000000000000" pitchFamily="34" charset="-122"/>
              </a:rPr>
              <a:t>A user is formed through free registration  and  verification.  After a user is formed, users can publish relevant material information and allow rescue to be initiated. The information will be synchronized to the GAS node by the block-chain mechanism.</a:t>
            </a:r>
          </a:p>
        </p:txBody>
      </p:sp>
      <p:sp>
        <p:nvSpPr>
          <p:cNvPr id="9" name="Rectangle 17">
            <a:extLst>
              <a:ext uri="{FF2B5EF4-FFF2-40B4-BE49-F238E27FC236}">
                <a16:creationId xmlns:a16="http://schemas.microsoft.com/office/drawing/2014/main" id="{3E6779AA-50B0-4603-B812-46EBFD0FA744}"/>
              </a:ext>
            </a:extLst>
          </p:cNvPr>
          <p:cNvSpPr/>
          <p:nvPr/>
        </p:nvSpPr>
        <p:spPr>
          <a:xfrm>
            <a:off x="6826507" y="5243375"/>
            <a:ext cx="4978472" cy="1326838"/>
          </a:xfrm>
          <a:prstGeom prst="rect">
            <a:avLst/>
          </a:prstGeom>
        </p:spPr>
        <p:txBody>
          <a:bodyPr wrap="square">
            <a:spAutoFit/>
          </a:bodyPr>
          <a:lstStyle/>
          <a:p>
            <a:pPr defTabSz="904484">
              <a:lnSpc>
                <a:spcPct val="130000"/>
              </a:lnSpc>
            </a:pPr>
            <a:r>
              <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04. </a:t>
            </a:r>
            <a:r>
              <a:rPr lang="en-US" altLang="zh-CN"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Working evaluation</a:t>
            </a:r>
          </a:p>
          <a:p>
            <a:pPr defTabSz="904484"/>
            <a:r>
              <a:rPr lang="en-US" altLang="zh-CN" sz="1100" dirty="0">
                <a:solidFill>
                  <a:srgbClr val="FFFFFF"/>
                </a:solidFill>
                <a:ea typeface="思源黑体 Light" panose="020B0300000000000000" pitchFamily="34" charset="-122"/>
              </a:rPr>
              <a:t>The tripartite contract information will be published on the chain, establish a tripartite workspace and allow the working process information to be released. The information is open and transparent to all participants, and the rescue work is carried out in an orderly manner. After the work is completed, each party will be evaluated, and the relevant  evaluation elements will affect the matching priority.</a:t>
            </a:r>
          </a:p>
        </p:txBody>
      </p:sp>
      <p:sp>
        <p:nvSpPr>
          <p:cNvPr id="10" name="Rectangle 18">
            <a:extLst>
              <a:ext uri="{FF2B5EF4-FFF2-40B4-BE49-F238E27FC236}">
                <a16:creationId xmlns:a16="http://schemas.microsoft.com/office/drawing/2014/main" id="{7505FAEF-EE9B-47B0-954E-E4E50EAC017C}"/>
              </a:ext>
            </a:extLst>
          </p:cNvPr>
          <p:cNvSpPr/>
          <p:nvPr/>
        </p:nvSpPr>
        <p:spPr>
          <a:xfrm>
            <a:off x="6826507" y="4090138"/>
            <a:ext cx="4978472" cy="1341457"/>
          </a:xfrm>
          <a:prstGeom prst="rect">
            <a:avLst/>
          </a:prstGeom>
        </p:spPr>
        <p:txBody>
          <a:bodyPr wrap="square">
            <a:spAutoFit/>
          </a:bodyPr>
          <a:lstStyle/>
          <a:p>
            <a:pPr defTabSz="904484">
              <a:lnSpc>
                <a:spcPct val="130000"/>
              </a:lnSpc>
            </a:pPr>
            <a:r>
              <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03. </a:t>
            </a:r>
            <a:r>
              <a:rPr lang="en-US" altLang="zh-CN"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Matching process</a:t>
            </a:r>
            <a:endPar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endParaRPr>
          </a:p>
          <a:p>
            <a:pPr defTabSz="904484"/>
            <a:r>
              <a:rPr lang="en-US" altLang="zh-CN" sz="1100" dirty="0">
                <a:solidFill>
                  <a:srgbClr val="FFFFFF"/>
                </a:solidFill>
                <a:ea typeface="思源黑体 Light" panose="020B0300000000000000" pitchFamily="34" charset="-122"/>
                <a:sym typeface="+mn-lt"/>
              </a:rPr>
              <a:t>GAS System will form demand pool, unprofitable pool and profitable pool according to the demand side and the materials of supply side and execute side. The matching algorithm will match the need of the demand side with the supply side. After the matching process is completed, a working contract is formed. </a:t>
            </a:r>
          </a:p>
          <a:p>
            <a:pPr defTabSz="904484">
              <a:lnSpc>
                <a:spcPct val="130000"/>
              </a:lnSpc>
            </a:pPr>
            <a:endParaRPr lang="en-US" altLang="zh-CN" sz="1000" dirty="0">
              <a:solidFill>
                <a:srgbClr val="FFFFFF"/>
              </a:solidFill>
              <a:ea typeface="思源黑体 Light" panose="020B0300000000000000" pitchFamily="34" charset="-122"/>
            </a:endParaRPr>
          </a:p>
        </p:txBody>
      </p:sp>
      <p:sp>
        <p:nvSpPr>
          <p:cNvPr id="11" name="Rectangle 19">
            <a:extLst>
              <a:ext uri="{FF2B5EF4-FFF2-40B4-BE49-F238E27FC236}">
                <a16:creationId xmlns:a16="http://schemas.microsoft.com/office/drawing/2014/main" id="{442F1874-69B7-4ACE-A816-679DE69FD735}"/>
              </a:ext>
            </a:extLst>
          </p:cNvPr>
          <p:cNvSpPr/>
          <p:nvPr/>
        </p:nvSpPr>
        <p:spPr>
          <a:xfrm>
            <a:off x="6826506" y="3101854"/>
            <a:ext cx="5078837" cy="988284"/>
          </a:xfrm>
          <a:prstGeom prst="rect">
            <a:avLst/>
          </a:prstGeom>
        </p:spPr>
        <p:txBody>
          <a:bodyPr wrap="square">
            <a:spAutoFit/>
          </a:bodyPr>
          <a:lstStyle/>
          <a:p>
            <a:pPr defTabSz="904484">
              <a:lnSpc>
                <a:spcPct val="130000"/>
              </a:lnSpc>
            </a:pPr>
            <a:r>
              <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02. </a:t>
            </a:r>
            <a:r>
              <a:rPr lang="en-US" altLang="zh-CN"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Disaster condition release</a:t>
            </a:r>
            <a:endParaRPr lang="en-US" sz="194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endParaRPr>
          </a:p>
          <a:p>
            <a:pPr defTabSz="904484"/>
            <a:r>
              <a:rPr lang="en-US" altLang="zh-CN" sz="1100" dirty="0">
                <a:solidFill>
                  <a:srgbClr val="FFFFFF"/>
                </a:solidFill>
                <a:ea typeface="思源黑体 Light" panose="020B0300000000000000" pitchFamily="34" charset="-122"/>
                <a:sym typeface="+mn-lt"/>
              </a:rPr>
              <a:t>When a disaster occurs, users can log in to the GAS system to release relevant disaster demand requirements, and the disaster situation will be synchronized to the GAS node by the block-chain mechanism.</a:t>
            </a:r>
          </a:p>
        </p:txBody>
      </p:sp>
    </p:spTree>
    <p:extLst>
      <p:ext uri="{BB962C8B-B14F-4D97-AF65-F5344CB8AC3E}">
        <p14:creationId xmlns:p14="http://schemas.microsoft.com/office/powerpoint/2010/main" val="2396067800"/>
      </p:ext>
    </p:extLst>
  </p:cSld>
  <p:clrMapOvr>
    <a:masterClrMapping/>
  </p:clrMapOvr>
</p:sld>
</file>

<file path=ppt/slides/slide1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388165" y="172998"/>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Algorithm introduction</a:t>
            </a:r>
          </a:p>
        </p:txBody>
      </p:sp>
      <p:grpSp>
        <p:nvGrpSpPr>
          <p:cNvPr id="3" name="组合 2">
            <a:extLst>
              <a:ext uri="{FF2B5EF4-FFF2-40B4-BE49-F238E27FC236}">
                <a16:creationId xmlns:a16="http://schemas.microsoft.com/office/drawing/2014/main" id="{DA77144A-7B9E-4AA6-80FE-E0EEB952BCDE}"/>
              </a:ext>
            </a:extLst>
          </p:cNvPr>
          <p:cNvGrpSpPr/>
          <p:nvPr/>
        </p:nvGrpSpPr>
        <p:grpSpPr>
          <a:xfrm>
            <a:off x="681191" y="1545163"/>
            <a:ext cx="4709680" cy="4253520"/>
            <a:chOff x="1036791" y="1458078"/>
            <a:chExt cx="4709680" cy="4253520"/>
          </a:xfrm>
        </p:grpSpPr>
        <p:grpSp>
          <p:nvGrpSpPr>
            <p:cNvPr id="4" name="Group 61">
              <a:extLst>
                <a:ext uri="{FF2B5EF4-FFF2-40B4-BE49-F238E27FC236}">
                  <a16:creationId xmlns:a16="http://schemas.microsoft.com/office/drawing/2014/main" id="{CFA67D58-DAD5-462A-8B3D-29BED6C488E2}"/>
                </a:ext>
              </a:extLst>
            </p:cNvPr>
            <p:cNvGrpSpPr/>
            <p:nvPr/>
          </p:nvGrpSpPr>
          <p:grpSpPr>
            <a:xfrm>
              <a:off x="1036791" y="1458078"/>
              <a:ext cx="4709680" cy="4253520"/>
              <a:chOff x="6174725" y="2799466"/>
              <a:chExt cx="1262063" cy="1139825"/>
            </a:xfrm>
            <a:solidFill>
              <a:srgbClr val="98A2AF"/>
            </a:solidFill>
          </p:grpSpPr>
          <p:sp>
            <p:nvSpPr>
              <p:cNvPr id="16" name="Freeform 12">
                <a:extLst>
                  <a:ext uri="{FF2B5EF4-FFF2-40B4-BE49-F238E27FC236}">
                    <a16:creationId xmlns:a16="http://schemas.microsoft.com/office/drawing/2014/main" id="{4390B7E1-8AFE-4633-831D-49CCFCCD0AFA}"/>
                  </a:ext>
                </a:extLst>
              </p:cNvPr>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17" name="Freeform 13">
                <a:extLst>
                  <a:ext uri="{FF2B5EF4-FFF2-40B4-BE49-F238E27FC236}">
                    <a16:creationId xmlns:a16="http://schemas.microsoft.com/office/drawing/2014/main" id="{B35C09FB-1B4E-495B-9DE0-34D222AEDF5A}"/>
                  </a:ext>
                </a:extLst>
              </p:cNvPr>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18" name="Freeform 14">
                <a:extLst>
                  <a:ext uri="{FF2B5EF4-FFF2-40B4-BE49-F238E27FC236}">
                    <a16:creationId xmlns:a16="http://schemas.microsoft.com/office/drawing/2014/main" id="{25F252EA-804A-4C0A-9677-E111C36B67A3}"/>
                  </a:ext>
                </a:extLst>
              </p:cNvPr>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19" name="Freeform 15">
                <a:extLst>
                  <a:ext uri="{FF2B5EF4-FFF2-40B4-BE49-F238E27FC236}">
                    <a16:creationId xmlns:a16="http://schemas.microsoft.com/office/drawing/2014/main" id="{FD8473A8-1CF9-41BD-9C84-7E129FE5F325}"/>
                  </a:ext>
                </a:extLst>
              </p:cNvPr>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0" name="Freeform 16">
                <a:extLst>
                  <a:ext uri="{FF2B5EF4-FFF2-40B4-BE49-F238E27FC236}">
                    <a16:creationId xmlns:a16="http://schemas.microsoft.com/office/drawing/2014/main" id="{653B45FE-20FF-4CC6-B860-4F7DD609EF4D}"/>
                  </a:ext>
                </a:extLst>
              </p:cNvPr>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1" name="Freeform 17">
                <a:extLst>
                  <a:ext uri="{FF2B5EF4-FFF2-40B4-BE49-F238E27FC236}">
                    <a16:creationId xmlns:a16="http://schemas.microsoft.com/office/drawing/2014/main" id="{1A4B7B02-BC3E-441F-9230-CFB1A064DFA8}"/>
                  </a:ext>
                </a:extLst>
              </p:cNvPr>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2" name="Freeform 18">
                <a:extLst>
                  <a:ext uri="{FF2B5EF4-FFF2-40B4-BE49-F238E27FC236}">
                    <a16:creationId xmlns:a16="http://schemas.microsoft.com/office/drawing/2014/main" id="{0693AAC6-F5C0-4CB0-8A70-44A72FAE247D}"/>
                  </a:ext>
                </a:extLst>
              </p:cNvPr>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3" name="Freeform 19">
                <a:extLst>
                  <a:ext uri="{FF2B5EF4-FFF2-40B4-BE49-F238E27FC236}">
                    <a16:creationId xmlns:a16="http://schemas.microsoft.com/office/drawing/2014/main" id="{53589F45-33A1-4651-81C3-0263E9D7DC68}"/>
                  </a:ext>
                </a:extLst>
              </p:cNvPr>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4" name="Freeform 20">
                <a:extLst>
                  <a:ext uri="{FF2B5EF4-FFF2-40B4-BE49-F238E27FC236}">
                    <a16:creationId xmlns:a16="http://schemas.microsoft.com/office/drawing/2014/main" id="{495ED625-837C-4F32-BD4A-84AC675CF15C}"/>
                  </a:ext>
                </a:extLst>
              </p:cNvPr>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5" name="Freeform 21">
                <a:extLst>
                  <a:ext uri="{FF2B5EF4-FFF2-40B4-BE49-F238E27FC236}">
                    <a16:creationId xmlns:a16="http://schemas.microsoft.com/office/drawing/2014/main" id="{08F270EE-42FD-43C3-A930-295CEF139B9F}"/>
                  </a:ext>
                </a:extLst>
              </p:cNvPr>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6" name="Freeform 22">
                <a:extLst>
                  <a:ext uri="{FF2B5EF4-FFF2-40B4-BE49-F238E27FC236}">
                    <a16:creationId xmlns:a16="http://schemas.microsoft.com/office/drawing/2014/main" id="{E2971615-E8E6-4340-A4CD-C7B7467327E1}"/>
                  </a:ext>
                </a:extLst>
              </p:cNvPr>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7" name="Freeform 23">
                <a:extLst>
                  <a:ext uri="{FF2B5EF4-FFF2-40B4-BE49-F238E27FC236}">
                    <a16:creationId xmlns:a16="http://schemas.microsoft.com/office/drawing/2014/main" id="{6121F6AF-8897-4FAF-A1B7-A550E6BE8368}"/>
                  </a:ext>
                </a:extLst>
              </p:cNvPr>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8" name="Freeform 24">
                <a:extLst>
                  <a:ext uri="{FF2B5EF4-FFF2-40B4-BE49-F238E27FC236}">
                    <a16:creationId xmlns:a16="http://schemas.microsoft.com/office/drawing/2014/main" id="{0CCF71F9-A45A-461A-BA18-EEC3CA750A59}"/>
                  </a:ext>
                </a:extLst>
              </p:cNvPr>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29" name="Freeform 25">
                <a:extLst>
                  <a:ext uri="{FF2B5EF4-FFF2-40B4-BE49-F238E27FC236}">
                    <a16:creationId xmlns:a16="http://schemas.microsoft.com/office/drawing/2014/main" id="{C755D2A0-59BD-4076-8B00-368CEBEE1700}"/>
                  </a:ext>
                </a:extLst>
              </p:cNvPr>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0" name="Freeform 26">
                <a:extLst>
                  <a:ext uri="{FF2B5EF4-FFF2-40B4-BE49-F238E27FC236}">
                    <a16:creationId xmlns:a16="http://schemas.microsoft.com/office/drawing/2014/main" id="{5422237F-D87D-4AAA-89BA-1A6FC9D634B9}"/>
                  </a:ext>
                </a:extLst>
              </p:cNvPr>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1" name="Freeform 27">
                <a:extLst>
                  <a:ext uri="{FF2B5EF4-FFF2-40B4-BE49-F238E27FC236}">
                    <a16:creationId xmlns:a16="http://schemas.microsoft.com/office/drawing/2014/main" id="{F51B153B-997B-41E0-BD4E-4A8DF1D2DF48}"/>
                  </a:ext>
                </a:extLst>
              </p:cNvPr>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2" name="Freeform 28">
                <a:extLst>
                  <a:ext uri="{FF2B5EF4-FFF2-40B4-BE49-F238E27FC236}">
                    <a16:creationId xmlns:a16="http://schemas.microsoft.com/office/drawing/2014/main" id="{F22BD6B5-164F-4985-B812-FF8FE76872BE}"/>
                  </a:ext>
                </a:extLst>
              </p:cNvPr>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3" name="Freeform 29">
                <a:extLst>
                  <a:ext uri="{FF2B5EF4-FFF2-40B4-BE49-F238E27FC236}">
                    <a16:creationId xmlns:a16="http://schemas.microsoft.com/office/drawing/2014/main" id="{6D15A0CD-3E06-4C3B-A25D-6BCD700D147B}"/>
                  </a:ext>
                </a:extLst>
              </p:cNvPr>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4" name="Freeform 30">
                <a:extLst>
                  <a:ext uri="{FF2B5EF4-FFF2-40B4-BE49-F238E27FC236}">
                    <a16:creationId xmlns:a16="http://schemas.microsoft.com/office/drawing/2014/main" id="{A51FA1D3-3216-492C-886F-B21A69DA12E8}"/>
                  </a:ext>
                </a:extLst>
              </p:cNvPr>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5" name="Freeform 31">
                <a:extLst>
                  <a:ext uri="{FF2B5EF4-FFF2-40B4-BE49-F238E27FC236}">
                    <a16:creationId xmlns:a16="http://schemas.microsoft.com/office/drawing/2014/main" id="{B55A8C39-5F7C-45B8-8E0B-7577E6DF43EB}"/>
                  </a:ext>
                </a:extLst>
              </p:cNvPr>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6" name="Freeform 32">
                <a:extLst>
                  <a:ext uri="{FF2B5EF4-FFF2-40B4-BE49-F238E27FC236}">
                    <a16:creationId xmlns:a16="http://schemas.microsoft.com/office/drawing/2014/main" id="{E97FF2AB-112E-43FC-847B-2A05564B9ABB}"/>
                  </a:ext>
                </a:extLst>
              </p:cNvPr>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7" name="Freeform 33">
                <a:extLst>
                  <a:ext uri="{FF2B5EF4-FFF2-40B4-BE49-F238E27FC236}">
                    <a16:creationId xmlns:a16="http://schemas.microsoft.com/office/drawing/2014/main" id="{BBACFF33-8BA0-47EE-B427-83DFA4EFA4BB}"/>
                  </a:ext>
                </a:extLst>
              </p:cNvPr>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8" name="Freeform 34">
                <a:extLst>
                  <a:ext uri="{FF2B5EF4-FFF2-40B4-BE49-F238E27FC236}">
                    <a16:creationId xmlns:a16="http://schemas.microsoft.com/office/drawing/2014/main" id="{0704B0C7-3A8D-41A8-9ABC-3F57DD52A4F8}"/>
                  </a:ext>
                </a:extLst>
              </p:cNvPr>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39" name="Freeform 35">
                <a:extLst>
                  <a:ext uri="{FF2B5EF4-FFF2-40B4-BE49-F238E27FC236}">
                    <a16:creationId xmlns:a16="http://schemas.microsoft.com/office/drawing/2014/main" id="{04166161-93CA-440A-AAEA-ECB02064057B}"/>
                  </a:ext>
                </a:extLst>
              </p:cNvPr>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0" name="Freeform 36">
                <a:extLst>
                  <a:ext uri="{FF2B5EF4-FFF2-40B4-BE49-F238E27FC236}">
                    <a16:creationId xmlns:a16="http://schemas.microsoft.com/office/drawing/2014/main" id="{059B1307-44E3-4CF0-8DA6-6C547CEC81B5}"/>
                  </a:ext>
                </a:extLst>
              </p:cNvPr>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1" name="Freeform 37">
                <a:extLst>
                  <a:ext uri="{FF2B5EF4-FFF2-40B4-BE49-F238E27FC236}">
                    <a16:creationId xmlns:a16="http://schemas.microsoft.com/office/drawing/2014/main" id="{E16447BD-0732-4098-BC78-F1D57F6CC397}"/>
                  </a:ext>
                </a:extLst>
              </p:cNvPr>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2" name="Freeform 38">
                <a:extLst>
                  <a:ext uri="{FF2B5EF4-FFF2-40B4-BE49-F238E27FC236}">
                    <a16:creationId xmlns:a16="http://schemas.microsoft.com/office/drawing/2014/main" id="{9F9938F5-8F10-41BB-8234-1ADD93BB0795}"/>
                  </a:ext>
                </a:extLst>
              </p:cNvPr>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3" name="Freeform 39">
                <a:extLst>
                  <a:ext uri="{FF2B5EF4-FFF2-40B4-BE49-F238E27FC236}">
                    <a16:creationId xmlns:a16="http://schemas.microsoft.com/office/drawing/2014/main" id="{4CA8731C-D271-4E08-9143-1BA18E4A5F2A}"/>
                  </a:ext>
                </a:extLst>
              </p:cNvPr>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4" name="Freeform 40">
                <a:extLst>
                  <a:ext uri="{FF2B5EF4-FFF2-40B4-BE49-F238E27FC236}">
                    <a16:creationId xmlns:a16="http://schemas.microsoft.com/office/drawing/2014/main" id="{E4DFAC86-1E14-4670-8814-5BE13FC4694E}"/>
                  </a:ext>
                </a:extLst>
              </p:cNvPr>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5" name="Freeform 41">
                <a:extLst>
                  <a:ext uri="{FF2B5EF4-FFF2-40B4-BE49-F238E27FC236}">
                    <a16:creationId xmlns:a16="http://schemas.microsoft.com/office/drawing/2014/main" id="{CF474811-1110-43AE-AEB5-456BA78AFD41}"/>
                  </a:ext>
                </a:extLst>
              </p:cNvPr>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6" name="Freeform 42">
                <a:extLst>
                  <a:ext uri="{FF2B5EF4-FFF2-40B4-BE49-F238E27FC236}">
                    <a16:creationId xmlns:a16="http://schemas.microsoft.com/office/drawing/2014/main" id="{FDC6F45B-67D2-42B2-B0BD-57CD74C83C63}"/>
                  </a:ext>
                </a:extLst>
              </p:cNvPr>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7" name="Freeform 43">
                <a:extLst>
                  <a:ext uri="{FF2B5EF4-FFF2-40B4-BE49-F238E27FC236}">
                    <a16:creationId xmlns:a16="http://schemas.microsoft.com/office/drawing/2014/main" id="{D9CDE2AC-2F80-4419-803E-19967D1CADC9}"/>
                  </a:ext>
                </a:extLst>
              </p:cNvPr>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8" name="Freeform 44">
                <a:extLst>
                  <a:ext uri="{FF2B5EF4-FFF2-40B4-BE49-F238E27FC236}">
                    <a16:creationId xmlns:a16="http://schemas.microsoft.com/office/drawing/2014/main" id="{982BF25D-B151-416D-8A06-32F581C90949}"/>
                  </a:ext>
                </a:extLst>
              </p:cNvPr>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49" name="Freeform 45">
                <a:extLst>
                  <a:ext uri="{FF2B5EF4-FFF2-40B4-BE49-F238E27FC236}">
                    <a16:creationId xmlns:a16="http://schemas.microsoft.com/office/drawing/2014/main" id="{652227A6-ECF9-4249-B378-8C49842CC0C8}"/>
                  </a:ext>
                </a:extLst>
              </p:cNvPr>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0" name="Freeform 46">
                <a:extLst>
                  <a:ext uri="{FF2B5EF4-FFF2-40B4-BE49-F238E27FC236}">
                    <a16:creationId xmlns:a16="http://schemas.microsoft.com/office/drawing/2014/main" id="{7F9F92D6-3247-4510-8C15-EBF540F85776}"/>
                  </a:ext>
                </a:extLst>
              </p:cNvPr>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1" name="Freeform 47">
                <a:extLst>
                  <a:ext uri="{FF2B5EF4-FFF2-40B4-BE49-F238E27FC236}">
                    <a16:creationId xmlns:a16="http://schemas.microsoft.com/office/drawing/2014/main" id="{955E24FD-8B42-473E-B5F3-623B00389716}"/>
                  </a:ext>
                </a:extLst>
              </p:cNvPr>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2" name="Freeform 48">
                <a:extLst>
                  <a:ext uri="{FF2B5EF4-FFF2-40B4-BE49-F238E27FC236}">
                    <a16:creationId xmlns:a16="http://schemas.microsoft.com/office/drawing/2014/main" id="{AE910B7B-F292-4533-9CA0-34CF99EF285A}"/>
                  </a:ext>
                </a:extLst>
              </p:cNvPr>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3" name="Freeform 49">
                <a:extLst>
                  <a:ext uri="{FF2B5EF4-FFF2-40B4-BE49-F238E27FC236}">
                    <a16:creationId xmlns:a16="http://schemas.microsoft.com/office/drawing/2014/main" id="{758CABB0-AA8E-4EC5-8E26-7A75843410A1}"/>
                  </a:ext>
                </a:extLst>
              </p:cNvPr>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4" name="Freeform 50">
                <a:extLst>
                  <a:ext uri="{FF2B5EF4-FFF2-40B4-BE49-F238E27FC236}">
                    <a16:creationId xmlns:a16="http://schemas.microsoft.com/office/drawing/2014/main" id="{4D439CB1-BED9-46F7-8129-D77787B961D0}"/>
                  </a:ext>
                </a:extLst>
              </p:cNvPr>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5" name="Freeform 51">
                <a:extLst>
                  <a:ext uri="{FF2B5EF4-FFF2-40B4-BE49-F238E27FC236}">
                    <a16:creationId xmlns:a16="http://schemas.microsoft.com/office/drawing/2014/main" id="{BC3FB7C7-E994-43D8-BD7D-F18B32F7BB57}"/>
                  </a:ext>
                </a:extLst>
              </p:cNvPr>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6" name="Freeform 52">
                <a:extLst>
                  <a:ext uri="{FF2B5EF4-FFF2-40B4-BE49-F238E27FC236}">
                    <a16:creationId xmlns:a16="http://schemas.microsoft.com/office/drawing/2014/main" id="{7D6D40CC-8A8A-45B0-AAF1-B51D001C6440}"/>
                  </a:ext>
                </a:extLst>
              </p:cNvPr>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7" name="Freeform 53">
                <a:extLst>
                  <a:ext uri="{FF2B5EF4-FFF2-40B4-BE49-F238E27FC236}">
                    <a16:creationId xmlns:a16="http://schemas.microsoft.com/office/drawing/2014/main" id="{8ABE3761-AA4E-4546-95C5-01ACE2B97BFF}"/>
                  </a:ext>
                </a:extLst>
              </p:cNvPr>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8" name="Freeform 54">
                <a:extLst>
                  <a:ext uri="{FF2B5EF4-FFF2-40B4-BE49-F238E27FC236}">
                    <a16:creationId xmlns:a16="http://schemas.microsoft.com/office/drawing/2014/main" id="{9CB9E6BC-CF55-4B94-A2A2-9F2D4EE9CB97}"/>
                  </a:ext>
                </a:extLst>
              </p:cNvPr>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59" name="Freeform 55">
                <a:extLst>
                  <a:ext uri="{FF2B5EF4-FFF2-40B4-BE49-F238E27FC236}">
                    <a16:creationId xmlns:a16="http://schemas.microsoft.com/office/drawing/2014/main" id="{C0E91904-DACB-4DB3-8B55-6F5F6E547179}"/>
                  </a:ext>
                </a:extLst>
              </p:cNvPr>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60" name="Freeform 56">
                <a:extLst>
                  <a:ext uri="{FF2B5EF4-FFF2-40B4-BE49-F238E27FC236}">
                    <a16:creationId xmlns:a16="http://schemas.microsoft.com/office/drawing/2014/main" id="{70DFA675-1041-4D84-BE00-3FBCEA635FC2}"/>
                  </a:ext>
                </a:extLst>
              </p:cNvPr>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61" name="Freeform 57">
                <a:extLst>
                  <a:ext uri="{FF2B5EF4-FFF2-40B4-BE49-F238E27FC236}">
                    <a16:creationId xmlns:a16="http://schemas.microsoft.com/office/drawing/2014/main" id="{7133CE74-E311-4103-8FA1-2A6948BA245B}"/>
                  </a:ext>
                </a:extLst>
              </p:cNvPr>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62" name="Freeform 58">
                <a:extLst>
                  <a:ext uri="{FF2B5EF4-FFF2-40B4-BE49-F238E27FC236}">
                    <a16:creationId xmlns:a16="http://schemas.microsoft.com/office/drawing/2014/main" id="{9C112FF6-B0EF-4B10-A45E-9F0D6C1E7FAC}"/>
                  </a:ext>
                </a:extLst>
              </p:cNvPr>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sp>
            <p:nvSpPr>
              <p:cNvPr id="63" name="Freeform 59">
                <a:extLst>
                  <a:ext uri="{FF2B5EF4-FFF2-40B4-BE49-F238E27FC236}">
                    <a16:creationId xmlns:a16="http://schemas.microsoft.com/office/drawing/2014/main" id="{0E2D86CB-5E34-4773-8A6A-A36298C304AD}"/>
                  </a:ext>
                </a:extLst>
              </p:cNvPr>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103">
                  <a:defRPr/>
                </a:pPr>
                <a:endParaRPr lang="en-US" sz="1799" kern="0" dirty="0">
                  <a:ea typeface="思源黑体 Light" panose="020B0300000000000000" pitchFamily="34" charset="-122"/>
                  <a:cs typeface="+mn-ea"/>
                  <a:sym typeface="+mn-lt"/>
                </a:endParaRPr>
              </a:p>
            </p:txBody>
          </p:sp>
        </p:grpSp>
        <p:sp>
          <p:nvSpPr>
            <p:cNvPr id="5" name="椭圆 4">
              <a:extLst>
                <a:ext uri="{FF2B5EF4-FFF2-40B4-BE49-F238E27FC236}">
                  <a16:creationId xmlns:a16="http://schemas.microsoft.com/office/drawing/2014/main" id="{029CA159-3314-4B28-A4FF-3701421E3209}"/>
                </a:ext>
              </a:extLst>
            </p:cNvPr>
            <p:cNvSpPr/>
            <p:nvPr/>
          </p:nvSpPr>
          <p:spPr>
            <a:xfrm>
              <a:off x="4041762" y="2167696"/>
              <a:ext cx="1515450" cy="1515450"/>
            </a:xfrm>
            <a:prstGeom prst="ellipse">
              <a:avLst/>
            </a:prstGeom>
            <a:solidFill>
              <a:srgbClr val="C0000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D54DB1B-D720-4EBF-B267-19156342E623}"/>
                </a:ext>
              </a:extLst>
            </p:cNvPr>
            <p:cNvSpPr/>
            <p:nvPr/>
          </p:nvSpPr>
          <p:spPr>
            <a:xfrm>
              <a:off x="4775751" y="2928097"/>
              <a:ext cx="45719" cy="45719"/>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FB5C7C0-51B7-4311-A48A-625007451A24}"/>
                </a:ext>
              </a:extLst>
            </p:cNvPr>
            <p:cNvSpPr/>
            <p:nvPr/>
          </p:nvSpPr>
          <p:spPr>
            <a:xfrm>
              <a:off x="4932870" y="3183933"/>
              <a:ext cx="785972" cy="785972"/>
            </a:xfrm>
            <a:prstGeom prst="ellipse">
              <a:avLst/>
            </a:prstGeom>
            <a:solidFill>
              <a:srgbClr val="FFC00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A3DD34D-B7F1-4C09-BDA4-413CA161801D}"/>
                </a:ext>
              </a:extLst>
            </p:cNvPr>
            <p:cNvSpPr/>
            <p:nvPr/>
          </p:nvSpPr>
          <p:spPr>
            <a:xfrm>
              <a:off x="5047176" y="3479030"/>
              <a:ext cx="45719" cy="45719"/>
            </a:xfrm>
            <a:prstGeom prst="ellipse">
              <a:avLst/>
            </a:prstGeom>
            <a:solidFill>
              <a:srgbClr val="0050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ED42108F-F0D3-4682-80F4-E2A6729766D2}"/>
                </a:ext>
              </a:extLst>
            </p:cNvPr>
            <p:cNvSpPr/>
            <p:nvPr/>
          </p:nvSpPr>
          <p:spPr>
            <a:xfrm>
              <a:off x="5302996" y="3574201"/>
              <a:ext cx="45719" cy="45719"/>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AD272A0-F51C-4ADF-9FAA-66418FA7B55B}"/>
                </a:ext>
              </a:extLst>
            </p:cNvPr>
            <p:cNvSpPr/>
            <p:nvPr/>
          </p:nvSpPr>
          <p:spPr>
            <a:xfrm>
              <a:off x="2211871" y="3525595"/>
              <a:ext cx="785972" cy="785972"/>
            </a:xfrm>
            <a:prstGeom prst="ellipse">
              <a:avLst/>
            </a:prstGeom>
            <a:solidFill>
              <a:srgbClr val="7030A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584AE70-422B-4AA9-B77B-B233741FA27A}"/>
                </a:ext>
              </a:extLst>
            </p:cNvPr>
            <p:cNvSpPr/>
            <p:nvPr/>
          </p:nvSpPr>
          <p:spPr>
            <a:xfrm>
              <a:off x="2581997" y="3915863"/>
              <a:ext cx="45719" cy="45719"/>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curved-up-arrow_20901">
              <a:extLst>
                <a:ext uri="{FF2B5EF4-FFF2-40B4-BE49-F238E27FC236}">
                  <a16:creationId xmlns:a16="http://schemas.microsoft.com/office/drawing/2014/main" id="{DD933ECF-0669-4249-B196-F93B4826E5C2}"/>
                </a:ext>
              </a:extLst>
            </p:cNvPr>
            <p:cNvSpPr>
              <a:spLocks noChangeAspect="1"/>
            </p:cNvSpPr>
            <p:nvPr/>
          </p:nvSpPr>
          <p:spPr bwMode="auto">
            <a:xfrm rot="3195967">
              <a:off x="4502623" y="3335966"/>
              <a:ext cx="297048" cy="81876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55A02"/>
            </a:solidFill>
            <a:ln>
              <a:solidFill>
                <a:schemeClr val="bg1"/>
              </a:solidFill>
            </a:ln>
            <a:effectLst>
              <a:innerShdw blurRad="114300">
                <a:schemeClr val="bg1">
                  <a:lumMod val="50000"/>
                </a:schemeClr>
              </a:innerShdw>
            </a:effectLst>
          </p:spPr>
        </p:sp>
        <p:sp>
          <p:nvSpPr>
            <p:cNvPr id="13" name="文本框 12">
              <a:extLst>
                <a:ext uri="{FF2B5EF4-FFF2-40B4-BE49-F238E27FC236}">
                  <a16:creationId xmlns:a16="http://schemas.microsoft.com/office/drawing/2014/main" id="{1FAC9FDB-C460-40BB-9A26-28A4C7EC3F87}"/>
                </a:ext>
              </a:extLst>
            </p:cNvPr>
            <p:cNvSpPr txBox="1"/>
            <p:nvPr/>
          </p:nvSpPr>
          <p:spPr>
            <a:xfrm>
              <a:off x="2969401" y="3545552"/>
              <a:ext cx="1703278" cy="369332"/>
            </a:xfrm>
            <a:prstGeom prst="rect">
              <a:avLst/>
            </a:prstGeom>
            <a:noFill/>
          </p:spPr>
          <p:txBody>
            <a:bodyPr wrap="square" rtlCol="0">
              <a:spAutoFit/>
            </a:bodyPr>
            <a:lstStyle/>
            <a:p>
              <a:pPr algn="ctr"/>
              <a:r>
                <a:rPr lang="en-US" altLang="zh-CN" b="1" dirty="0">
                  <a:solidFill>
                    <a:srgbClr val="FFC000"/>
                  </a:solidFill>
                  <a:latin typeface="思源黑体 Light" panose="020B0300000000000000" pitchFamily="34" charset="-122"/>
                  <a:ea typeface="思源黑体 Light" panose="020B0300000000000000" pitchFamily="34" charset="-122"/>
                </a:rPr>
                <a:t>Demander</a:t>
              </a:r>
              <a:endParaRPr lang="zh-CN" altLang="en-US" b="1" dirty="0">
                <a:solidFill>
                  <a:srgbClr val="FFC000"/>
                </a:solidFill>
                <a:latin typeface="思源黑体 Light" panose="020B0300000000000000" pitchFamily="34" charset="-122"/>
                <a:ea typeface="思源黑体 Light" panose="020B0300000000000000" pitchFamily="34" charset="-122"/>
              </a:endParaRPr>
            </a:p>
          </p:txBody>
        </p:sp>
        <p:cxnSp>
          <p:nvCxnSpPr>
            <p:cNvPr id="14" name="直接连接符 13">
              <a:extLst>
                <a:ext uri="{FF2B5EF4-FFF2-40B4-BE49-F238E27FC236}">
                  <a16:creationId xmlns:a16="http://schemas.microsoft.com/office/drawing/2014/main" id="{935CD485-98A3-48F2-9174-81E6724E0EA4}"/>
                </a:ext>
              </a:extLst>
            </p:cNvPr>
            <p:cNvCxnSpPr>
              <a:cxnSpLocks/>
            </p:cNvCxnSpPr>
            <p:nvPr/>
          </p:nvCxnSpPr>
          <p:spPr>
            <a:xfrm>
              <a:off x="4816726" y="2979155"/>
              <a:ext cx="241624" cy="49987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F2A593B-7A4F-497D-B996-768E002FB64A}"/>
                </a:ext>
              </a:extLst>
            </p:cNvPr>
            <p:cNvCxnSpPr>
              <a:cxnSpLocks/>
              <a:endCxn id="9" idx="2"/>
            </p:cNvCxnSpPr>
            <p:nvPr/>
          </p:nvCxnSpPr>
          <p:spPr>
            <a:xfrm>
              <a:off x="5092895" y="3515405"/>
              <a:ext cx="210101" cy="81656"/>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64" name="TextBox 10">
            <a:extLst>
              <a:ext uri="{FF2B5EF4-FFF2-40B4-BE49-F238E27FC236}">
                <a16:creationId xmlns:a16="http://schemas.microsoft.com/office/drawing/2014/main" id="{86D97EA2-3839-407D-9683-716A5A0831EC}"/>
              </a:ext>
            </a:extLst>
          </p:cNvPr>
          <p:cNvSpPr txBox="1"/>
          <p:nvPr/>
        </p:nvSpPr>
        <p:spPr>
          <a:xfrm>
            <a:off x="6362423" y="1083498"/>
            <a:ext cx="4136325" cy="461665"/>
          </a:xfrm>
          <a:prstGeom prst="rect">
            <a:avLst/>
          </a:prstGeom>
          <a:noFill/>
        </p:spPr>
        <p:txBody>
          <a:bodyPr wrap="none" rtlCol="0">
            <a:spAutoFit/>
          </a:bodyPr>
          <a:lstStyle/>
          <a:p>
            <a:pPr defTabSz="904484"/>
            <a:r>
              <a:rPr lang="en-US" altLang="zh-CN" sz="2400" spc="300" dirty="0">
                <a:solidFill>
                  <a:schemeClr val="bg1"/>
                </a:solidFill>
                <a:latin typeface="Arial Black" panose="020B0A04020102020204" pitchFamily="34" charset="0"/>
                <a:ea typeface="汉仪锐智W" panose="00020600040101010101" pitchFamily="18" charset="-122"/>
              </a:rPr>
              <a:t>Algorithm summary</a:t>
            </a:r>
          </a:p>
        </p:txBody>
      </p:sp>
      <p:sp>
        <p:nvSpPr>
          <p:cNvPr id="65" name="Rectangle 11">
            <a:extLst>
              <a:ext uri="{FF2B5EF4-FFF2-40B4-BE49-F238E27FC236}">
                <a16:creationId xmlns:a16="http://schemas.microsoft.com/office/drawing/2014/main" id="{2F630C4B-1B2B-43E4-8B5D-76CED9BC2DAF}"/>
              </a:ext>
            </a:extLst>
          </p:cNvPr>
          <p:cNvSpPr/>
          <p:nvPr/>
        </p:nvSpPr>
        <p:spPr>
          <a:xfrm>
            <a:off x="6362422" y="1645135"/>
            <a:ext cx="4805785" cy="396840"/>
          </a:xfrm>
          <a:prstGeom prst="rect">
            <a:avLst/>
          </a:prstGeom>
        </p:spPr>
        <p:txBody>
          <a:bodyPr wrap="square">
            <a:spAutoFit/>
          </a:bodyPr>
          <a:lstStyle/>
          <a:p>
            <a:pPr defTabSz="904484">
              <a:lnSpc>
                <a:spcPct val="130000"/>
              </a:lnSpc>
            </a:pPr>
            <a:r>
              <a:rPr lang="en-US" altLang="zh-CN" sz="800" dirty="0">
                <a:solidFill>
                  <a:srgbClr val="FFFFFF"/>
                </a:solidFill>
                <a:latin typeface="思源黑体 Light" panose="020B0300000000000000" pitchFamily="34" charset="-122"/>
                <a:ea typeface="思源黑体 Light" panose="020B0300000000000000" pitchFamily="34" charset="-122"/>
                <a:cs typeface="+mn-ea"/>
                <a:sym typeface="+mn-lt"/>
              </a:rPr>
              <a:t>The main algorithm outlines the matching algorithm through the priority design to ensure that the service scope and  resource characteristics are ensured.</a:t>
            </a:r>
          </a:p>
        </p:txBody>
      </p:sp>
      <p:cxnSp>
        <p:nvCxnSpPr>
          <p:cNvPr id="66" name="Straight Connector 12">
            <a:extLst>
              <a:ext uri="{FF2B5EF4-FFF2-40B4-BE49-F238E27FC236}">
                <a16:creationId xmlns:a16="http://schemas.microsoft.com/office/drawing/2014/main" id="{FF5D95EE-F7AE-415E-AF4F-98BEF6FFD53A}"/>
              </a:ext>
            </a:extLst>
          </p:cNvPr>
          <p:cNvCxnSpPr/>
          <p:nvPr/>
        </p:nvCxnSpPr>
        <p:spPr>
          <a:xfrm>
            <a:off x="6444646" y="2158042"/>
            <a:ext cx="38792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ectangle 13">
            <a:extLst>
              <a:ext uri="{FF2B5EF4-FFF2-40B4-BE49-F238E27FC236}">
                <a16:creationId xmlns:a16="http://schemas.microsoft.com/office/drawing/2014/main" id="{2E622F16-67E0-47BD-AF9B-8F571E5A825D}"/>
              </a:ext>
            </a:extLst>
          </p:cNvPr>
          <p:cNvSpPr/>
          <p:nvPr/>
        </p:nvSpPr>
        <p:spPr>
          <a:xfrm>
            <a:off x="6297107" y="2189897"/>
            <a:ext cx="5430808" cy="1089529"/>
          </a:xfrm>
          <a:prstGeom prst="rect">
            <a:avLst/>
          </a:prstGeom>
        </p:spPr>
        <p:txBody>
          <a:bodyPr wrap="square">
            <a:spAutoFit/>
          </a:bodyPr>
          <a:lstStyle/>
          <a:p>
            <a:pPr defTabSz="904484">
              <a:lnSpc>
                <a:spcPct val="130000"/>
              </a:lnSpc>
            </a:pPr>
            <a:r>
              <a:rPr lang="en-US" sz="16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01. </a:t>
            </a:r>
            <a:r>
              <a:rPr lang="en-US" altLang="zh-CN"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Match service scope and differentiate participation level</a:t>
            </a:r>
          </a:p>
          <a:p>
            <a:pPr defTabSz="904484"/>
            <a:r>
              <a:rPr lang="en-US" altLang="zh-CN" sz="1100" dirty="0">
                <a:solidFill>
                  <a:srgbClr val="FFFFFF"/>
                </a:solidFill>
                <a:ea typeface="思源黑体 Light" panose="020B0300000000000000" pitchFamily="34" charset="-122"/>
              </a:rPr>
              <a:t>First, by matching the longitude and latitude information (x, y) of registered users with all the suppliers and executors in their service areas (x + 1000, y + 1000), four levels of unprofitable pool and profitable pool are formed according to the score of the chain of service providers</a:t>
            </a:r>
          </a:p>
        </p:txBody>
      </p:sp>
      <p:sp>
        <p:nvSpPr>
          <p:cNvPr id="68" name="Rectangle 17">
            <a:extLst>
              <a:ext uri="{FF2B5EF4-FFF2-40B4-BE49-F238E27FC236}">
                <a16:creationId xmlns:a16="http://schemas.microsoft.com/office/drawing/2014/main" id="{6A9961B2-CA6A-49DA-8463-AB6EB857D744}"/>
              </a:ext>
            </a:extLst>
          </p:cNvPr>
          <p:cNvSpPr/>
          <p:nvPr/>
        </p:nvSpPr>
        <p:spPr>
          <a:xfrm>
            <a:off x="6295253" y="5097691"/>
            <a:ext cx="5575950" cy="1498872"/>
          </a:xfrm>
          <a:prstGeom prst="rect">
            <a:avLst/>
          </a:prstGeom>
        </p:spPr>
        <p:txBody>
          <a:bodyPr wrap="square">
            <a:spAutoFit/>
          </a:bodyPr>
          <a:lstStyle/>
          <a:p>
            <a:pPr defTabSz="904484">
              <a:lnSpc>
                <a:spcPct val="130000"/>
              </a:lnSpc>
            </a:pPr>
            <a:r>
              <a:rPr 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04. </a:t>
            </a:r>
            <a:r>
              <a:rPr lang="en-US" altLang="zh-CN"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Referring to Resource Attributes, Making Resource Performance-price Ratio</a:t>
            </a:r>
          </a:p>
          <a:p>
            <a:pPr defTabSz="904484"/>
            <a:r>
              <a:rPr lang="en-US" altLang="zh-CN" sz="1100" dirty="0">
                <a:solidFill>
                  <a:srgbClr val="FFFFFF"/>
                </a:solidFill>
                <a:ea typeface="思源黑体 Light" panose="020B0300000000000000" pitchFamily="34" charset="-122"/>
              </a:rPr>
              <a:t>When resources are insufficient, the order in which resources are satisfied is defined by the priority of the resources. The resources that guarantee life (such as bread) are prior than the resources that resettle (such as tents). In addition, when the indicators are the same, the cost-performance ratio of resources will be taken into account, and the resource with high  cost-performance ratio will be considered first.</a:t>
            </a:r>
          </a:p>
        </p:txBody>
      </p:sp>
      <p:sp>
        <p:nvSpPr>
          <p:cNvPr id="69" name="Rectangle 18">
            <a:extLst>
              <a:ext uri="{FF2B5EF4-FFF2-40B4-BE49-F238E27FC236}">
                <a16:creationId xmlns:a16="http://schemas.microsoft.com/office/drawing/2014/main" id="{86F129D4-C2EB-4705-9CA8-2167F71BE831}"/>
              </a:ext>
            </a:extLst>
          </p:cNvPr>
          <p:cNvSpPr/>
          <p:nvPr/>
        </p:nvSpPr>
        <p:spPr>
          <a:xfrm>
            <a:off x="6295253" y="4318633"/>
            <a:ext cx="5575950" cy="710964"/>
          </a:xfrm>
          <a:prstGeom prst="rect">
            <a:avLst/>
          </a:prstGeom>
        </p:spPr>
        <p:txBody>
          <a:bodyPr wrap="square">
            <a:spAutoFit/>
          </a:bodyPr>
          <a:lstStyle/>
          <a:p>
            <a:pPr defTabSz="904484">
              <a:lnSpc>
                <a:spcPct val="130000"/>
              </a:lnSpc>
            </a:pPr>
            <a:r>
              <a:rPr 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03. </a:t>
            </a:r>
            <a:r>
              <a:rPr lang="en-US" altLang="zh-CN"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Calculating Service Distance to Ensure Service Efficiency</a:t>
            </a:r>
            <a:endParaRPr 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endParaRPr>
          </a:p>
          <a:p>
            <a:pPr defTabSz="904484"/>
            <a:r>
              <a:rPr lang="en-US" altLang="zh-CN" sz="1100" dirty="0">
                <a:solidFill>
                  <a:srgbClr val="FFFFFF"/>
                </a:solidFill>
                <a:ea typeface="思源黑体 Light" panose="020B0300000000000000" pitchFamily="34" charset="-122"/>
                <a:sym typeface="+mn-lt"/>
              </a:rPr>
              <a:t>In the same level of resource pool, we will first calculate the distance between the affected party with the supplier. We believe that it is more important to rescue lives quickly.</a:t>
            </a:r>
          </a:p>
        </p:txBody>
      </p:sp>
      <p:sp>
        <p:nvSpPr>
          <p:cNvPr id="70" name="Rectangle 19">
            <a:extLst>
              <a:ext uri="{FF2B5EF4-FFF2-40B4-BE49-F238E27FC236}">
                <a16:creationId xmlns:a16="http://schemas.microsoft.com/office/drawing/2014/main" id="{181DF2EE-259E-4A46-B02E-559C2BD9AB22}"/>
              </a:ext>
            </a:extLst>
          </p:cNvPr>
          <p:cNvSpPr/>
          <p:nvPr/>
        </p:nvSpPr>
        <p:spPr>
          <a:xfrm>
            <a:off x="6297107" y="3279426"/>
            <a:ext cx="5078837" cy="1049518"/>
          </a:xfrm>
          <a:prstGeom prst="rect">
            <a:avLst/>
          </a:prstGeom>
        </p:spPr>
        <p:txBody>
          <a:bodyPr wrap="square">
            <a:spAutoFit/>
          </a:bodyPr>
          <a:lstStyle/>
          <a:p>
            <a:pPr defTabSz="904484">
              <a:lnSpc>
                <a:spcPct val="130000"/>
              </a:lnSpc>
            </a:pPr>
            <a:r>
              <a:rPr 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02. </a:t>
            </a:r>
            <a:r>
              <a:rPr lang="en-US" altLang="zh-CN"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Top-down search</a:t>
            </a:r>
            <a:r>
              <a:rPr lang="zh-CN" alt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a:t>
            </a:r>
            <a:r>
              <a:rPr lang="en-US" altLang="zh-CN"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rPr>
              <a:t>unprofitable pool first</a:t>
            </a:r>
            <a:endParaRPr lang="en-US" sz="1400" b="1" dirty="0">
              <a:solidFill>
                <a:srgbClr val="FFC000"/>
              </a:solidFill>
              <a:latin typeface="Leelawadee UI" panose="020B0502040204020203" pitchFamily="34" charset="-34"/>
              <a:ea typeface="汉仪锐智W" panose="00020600040101010101" pitchFamily="18" charset="-122"/>
              <a:cs typeface="Leelawadee UI" panose="020B0502040204020203" pitchFamily="34" charset="-34"/>
            </a:endParaRPr>
          </a:p>
          <a:p>
            <a:pPr defTabSz="904484"/>
            <a:r>
              <a:rPr lang="en-US" altLang="zh-CN" sz="1100" dirty="0">
                <a:solidFill>
                  <a:srgbClr val="FFFFFF"/>
                </a:solidFill>
                <a:ea typeface="思源黑体 Light" panose="020B0300000000000000" pitchFamily="34" charset="-122"/>
                <a:sym typeface="+mn-lt"/>
              </a:rPr>
              <a:t>priority are given to retrieving resources in the form of 4-3-2-1 . Only when the resources in the upper pool are insufficient, resources are requested from the lower pool. Matching should be carried out in the from unprofitable pool and then profitable pool and finally return to the unprofitable pool to gain funds.</a:t>
            </a:r>
          </a:p>
        </p:txBody>
      </p:sp>
    </p:spTree>
    <p:extLst>
      <p:ext uri="{BB962C8B-B14F-4D97-AF65-F5344CB8AC3E}">
        <p14:creationId xmlns:p14="http://schemas.microsoft.com/office/powerpoint/2010/main" val="3074821531"/>
      </p:ext>
    </p:extLst>
  </p:cSld>
  <p:clrMapOvr>
    <a:masterClrMapping/>
  </p:clrMapOvr>
</p:sld>
</file>

<file path=ppt/slides/slide1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F17A3A-C052-4627-8649-DBACE7A611BC}"/>
              </a:ext>
            </a:extLst>
          </p:cNvPr>
          <p:cNvSpPr txBox="1"/>
          <p:nvPr/>
        </p:nvSpPr>
        <p:spPr>
          <a:xfrm>
            <a:off x="-148679" y="172998"/>
            <a:ext cx="2057308"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User story</a:t>
            </a:r>
          </a:p>
        </p:txBody>
      </p:sp>
      <p:pic>
        <p:nvPicPr>
          <p:cNvPr id="3" name="图片 2">
            <a:extLst>
              <a:ext uri="{FF2B5EF4-FFF2-40B4-BE49-F238E27FC236}">
                <a16:creationId xmlns:a16="http://schemas.microsoft.com/office/drawing/2014/main" id="{94391F8D-045F-4704-8EAC-61F738D4A0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827" y="1901991"/>
            <a:ext cx="5079094" cy="3710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文本框 3">
            <a:extLst>
              <a:ext uri="{FF2B5EF4-FFF2-40B4-BE49-F238E27FC236}">
                <a16:creationId xmlns:a16="http://schemas.microsoft.com/office/drawing/2014/main" id="{AB480BCC-6E2C-4E50-AE3D-B2DC32B6ADCF}"/>
              </a:ext>
            </a:extLst>
          </p:cNvPr>
          <p:cNvSpPr txBox="1"/>
          <p:nvPr/>
        </p:nvSpPr>
        <p:spPr>
          <a:xfrm>
            <a:off x="5783946" y="1360109"/>
            <a:ext cx="6408054" cy="1323439"/>
          </a:xfrm>
          <a:prstGeom prst="rect">
            <a:avLst/>
          </a:prstGeom>
          <a:noFill/>
        </p:spPr>
        <p:txBody>
          <a:bodyPr wrap="square" rtlCol="0">
            <a:spAutoFit/>
          </a:bodyPr>
          <a:lstStyle/>
          <a:p>
            <a:pPr algn="ctr"/>
            <a:r>
              <a:rPr lang="en-US" altLang="zh-CN" sz="2000" spc="300" dirty="0">
                <a:solidFill>
                  <a:srgbClr val="C00000"/>
                </a:solidFill>
                <a:latin typeface="Arial Black" panose="020B0A04020102020204" pitchFamily="34" charset="0"/>
                <a:ea typeface="汉仪锐智W" panose="00020600040101010101" pitchFamily="18" charset="-122"/>
              </a:rPr>
              <a:t>At 2:55 on June 17, 2019, a magnitude 6.0 earthquake occurred in </a:t>
            </a:r>
            <a:r>
              <a:rPr lang="en-US" altLang="zh-CN" sz="2000" spc="300" dirty="0" err="1">
                <a:solidFill>
                  <a:srgbClr val="C00000"/>
                </a:solidFill>
                <a:latin typeface="Arial Black" panose="020B0A04020102020204" pitchFamily="34" charset="0"/>
                <a:ea typeface="汉仪锐智W" panose="00020600040101010101" pitchFamily="18" charset="-122"/>
              </a:rPr>
              <a:t>Changning</a:t>
            </a:r>
            <a:r>
              <a:rPr lang="en-US" altLang="zh-CN" sz="2000" spc="300" dirty="0">
                <a:solidFill>
                  <a:srgbClr val="C00000"/>
                </a:solidFill>
                <a:latin typeface="Arial Black" panose="020B0A04020102020204" pitchFamily="34" charset="0"/>
                <a:ea typeface="汉仪锐智W" panose="00020600040101010101" pitchFamily="18" charset="-122"/>
              </a:rPr>
              <a:t> County, </a:t>
            </a:r>
            <a:r>
              <a:rPr lang="en-US" altLang="zh-CN" sz="2000" spc="300" dirty="0" err="1">
                <a:solidFill>
                  <a:srgbClr val="C00000"/>
                </a:solidFill>
                <a:latin typeface="Arial Black" panose="020B0A04020102020204" pitchFamily="34" charset="0"/>
                <a:ea typeface="汉仪锐智W" panose="00020600040101010101" pitchFamily="18" charset="-122"/>
              </a:rPr>
              <a:t>Yibin</a:t>
            </a:r>
            <a:r>
              <a:rPr lang="en-US" altLang="zh-CN" sz="2000" spc="300" dirty="0">
                <a:solidFill>
                  <a:srgbClr val="C00000"/>
                </a:solidFill>
                <a:latin typeface="Arial Black" panose="020B0A04020102020204" pitchFamily="34" charset="0"/>
                <a:ea typeface="汉仪锐智W" panose="00020600040101010101" pitchFamily="18" charset="-122"/>
              </a:rPr>
              <a:t> City, Sichuan Province, China.</a:t>
            </a:r>
          </a:p>
        </p:txBody>
      </p:sp>
      <p:sp>
        <p:nvSpPr>
          <p:cNvPr id="5" name="文本框 4">
            <a:extLst>
              <a:ext uri="{FF2B5EF4-FFF2-40B4-BE49-F238E27FC236}">
                <a16:creationId xmlns:a16="http://schemas.microsoft.com/office/drawing/2014/main" id="{D50B3F38-FF12-40D9-BD32-63D4D7E1287A}"/>
              </a:ext>
            </a:extLst>
          </p:cNvPr>
          <p:cNvSpPr txBox="1"/>
          <p:nvPr/>
        </p:nvSpPr>
        <p:spPr>
          <a:xfrm>
            <a:off x="6204856" y="2851166"/>
            <a:ext cx="5653315" cy="369332"/>
          </a:xfrm>
          <a:prstGeom prst="rect">
            <a:avLst/>
          </a:prstGeom>
          <a:noFill/>
        </p:spPr>
        <p:txBody>
          <a:bodyPr wrap="square" rtlCol="0">
            <a:spAutoFit/>
          </a:bodyPr>
          <a:lstStyle/>
          <a:p>
            <a:pPr algn="ctr"/>
            <a:r>
              <a:rPr lang="en-US" altLang="zh-CN" b="1" dirty="0">
                <a:ln w="0">
                  <a:noFill/>
                </a:ln>
                <a:solidFill>
                  <a:srgbClr val="B50029"/>
                </a:solidFill>
                <a:latin typeface="微软雅黑" panose="020B0503020204020204" pitchFamily="34" charset="-122"/>
                <a:ea typeface="微软雅黑" panose="020B0503020204020204" pitchFamily="34" charset="-122"/>
              </a:rPr>
              <a:t>As of the second day, the incident caused</a:t>
            </a:r>
          </a:p>
        </p:txBody>
      </p:sp>
      <p:sp>
        <p:nvSpPr>
          <p:cNvPr id="6" name="文本框 5">
            <a:extLst>
              <a:ext uri="{FF2B5EF4-FFF2-40B4-BE49-F238E27FC236}">
                <a16:creationId xmlns:a16="http://schemas.microsoft.com/office/drawing/2014/main" id="{DD27DEE1-E2CE-49ED-8B62-FCCD1B63510D}"/>
              </a:ext>
            </a:extLst>
          </p:cNvPr>
          <p:cNvSpPr txBox="1"/>
          <p:nvPr/>
        </p:nvSpPr>
        <p:spPr>
          <a:xfrm>
            <a:off x="6204854" y="3496013"/>
            <a:ext cx="5653315" cy="390876"/>
          </a:xfrm>
          <a:prstGeom prst="rect">
            <a:avLst/>
          </a:prstGeom>
          <a:noFill/>
        </p:spPr>
        <p:txBody>
          <a:bodyPr wrap="square" rtlCol="0">
            <a:spAutoFit/>
          </a:bodyPr>
          <a:lstStyle/>
          <a:p>
            <a:pPr algn="ct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11 Deaths</a:t>
            </a:r>
            <a:endParaRPr lang="zh-CN" altLang="en-US"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sp>
        <p:nvSpPr>
          <p:cNvPr id="7" name="文本框 6">
            <a:extLst>
              <a:ext uri="{FF2B5EF4-FFF2-40B4-BE49-F238E27FC236}">
                <a16:creationId xmlns:a16="http://schemas.microsoft.com/office/drawing/2014/main" id="{66A5A9A6-39EB-48B1-9E75-65001F001AF6}"/>
              </a:ext>
            </a:extLst>
          </p:cNvPr>
          <p:cNvSpPr txBox="1"/>
          <p:nvPr/>
        </p:nvSpPr>
        <p:spPr>
          <a:xfrm>
            <a:off x="6204854" y="3939333"/>
            <a:ext cx="5653315" cy="390876"/>
          </a:xfrm>
          <a:prstGeom prst="rect">
            <a:avLst/>
          </a:prstGeom>
          <a:noFill/>
        </p:spPr>
        <p:txBody>
          <a:bodyPr wrap="square" rtlCol="0">
            <a:spAutoFit/>
          </a:bodyPr>
          <a:lstStyle/>
          <a:p>
            <a:pPr algn="ct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122 Injured</a:t>
            </a:r>
          </a:p>
        </p:txBody>
      </p:sp>
      <p:sp>
        <p:nvSpPr>
          <p:cNvPr id="8" name="文本框 7">
            <a:extLst>
              <a:ext uri="{FF2B5EF4-FFF2-40B4-BE49-F238E27FC236}">
                <a16:creationId xmlns:a16="http://schemas.microsoft.com/office/drawing/2014/main" id="{B80BEE5A-2F1F-416B-BD0C-34B52AB54AE4}"/>
              </a:ext>
            </a:extLst>
          </p:cNvPr>
          <p:cNvSpPr txBox="1"/>
          <p:nvPr/>
        </p:nvSpPr>
        <p:spPr>
          <a:xfrm>
            <a:off x="6284683" y="4908345"/>
            <a:ext cx="5653315" cy="390876"/>
          </a:xfrm>
          <a:prstGeom prst="rect">
            <a:avLst/>
          </a:prstGeom>
          <a:noFill/>
        </p:spPr>
        <p:txBody>
          <a:bodyPr wrap="square" rtlCol="0">
            <a:spAutoFit/>
          </a:bodyPr>
          <a:lstStyle/>
          <a:p>
            <a:pPr algn="ct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922</a:t>
            </a:r>
            <a:r>
              <a:rPr lang="zh-CN" altLang="en-US"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Household</a:t>
            </a:r>
            <a:r>
              <a:rPr lang="zh-CN" altLang="en-US"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Collapsed</a:t>
            </a:r>
          </a:p>
        </p:txBody>
      </p:sp>
      <p:sp>
        <p:nvSpPr>
          <p:cNvPr id="9" name="文本框 8">
            <a:extLst>
              <a:ext uri="{FF2B5EF4-FFF2-40B4-BE49-F238E27FC236}">
                <a16:creationId xmlns:a16="http://schemas.microsoft.com/office/drawing/2014/main" id="{8781010B-CA35-4AA1-8824-DE4CD53DA521}"/>
              </a:ext>
            </a:extLst>
          </p:cNvPr>
          <p:cNvSpPr txBox="1"/>
          <p:nvPr/>
        </p:nvSpPr>
        <p:spPr>
          <a:xfrm>
            <a:off x="6204854" y="4423839"/>
            <a:ext cx="5653315" cy="390876"/>
          </a:xfrm>
          <a:prstGeom prst="rect">
            <a:avLst/>
          </a:prstGeom>
          <a:noFill/>
        </p:spPr>
        <p:txBody>
          <a:bodyPr wrap="square" rtlCol="0">
            <a:spAutoFit/>
          </a:bodyPr>
          <a:lstStyle/>
          <a:p>
            <a:pPr algn="ctr"/>
            <a:r>
              <a:rPr lang="en-US" altLang="zh-CN" sz="194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14 Trapped</a:t>
            </a:r>
          </a:p>
        </p:txBody>
      </p:sp>
      <p:sp>
        <p:nvSpPr>
          <p:cNvPr id="10" name="矩形 9">
            <a:extLst>
              <a:ext uri="{FF2B5EF4-FFF2-40B4-BE49-F238E27FC236}">
                <a16:creationId xmlns:a16="http://schemas.microsoft.com/office/drawing/2014/main" id="{9A9C7680-1D9F-457A-953E-6C1513ED9552}"/>
              </a:ext>
            </a:extLst>
          </p:cNvPr>
          <p:cNvSpPr/>
          <p:nvPr/>
        </p:nvSpPr>
        <p:spPr>
          <a:xfrm>
            <a:off x="5478688" y="5817201"/>
            <a:ext cx="6713312" cy="830997"/>
          </a:xfrm>
          <a:prstGeom prst="rect">
            <a:avLst/>
          </a:prstGeom>
        </p:spPr>
        <p:txBody>
          <a:bodyPr wrap="square">
            <a:spAutoFit/>
          </a:bodyPr>
          <a:lstStyle/>
          <a:p>
            <a:pPr algn="ctr"/>
            <a:r>
              <a:rPr lang="en-US" altLang="zh-CN" sz="2400" b="1" dirty="0">
                <a:ln w="0">
                  <a:noFill/>
                </a:ln>
                <a:solidFill>
                  <a:srgbClr val="FFC000"/>
                </a:solidFill>
                <a:latin typeface="微软雅黑" panose="020B0503020204020204" pitchFamily="34" charset="-122"/>
                <a:ea typeface="微软雅黑" panose="020B0503020204020204" pitchFamily="34" charset="-122"/>
              </a:rPr>
              <a:t>What are the differences between traditional rescue and GAS system rescue?</a:t>
            </a:r>
            <a:r>
              <a:rPr lang="zh-CN" altLang="en-US" sz="2400" b="1" dirty="0">
                <a:ln w="0">
                  <a:noFill/>
                </a:ln>
                <a:solidFill>
                  <a:srgbClr val="FFC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75641723"/>
      </p:ext>
    </p:extLst>
  </p:cSld>
  <p:clrMapOvr>
    <a:masterClrMapping/>
  </p:clrMapOvr>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E154D8-0320-4317-B00A-EEB8639806C2}"/>
              </a:ext>
            </a:extLst>
          </p:cNvPr>
          <p:cNvSpPr txBox="1"/>
          <p:nvPr/>
        </p:nvSpPr>
        <p:spPr>
          <a:xfrm>
            <a:off x="-184966" y="187512"/>
            <a:ext cx="4001316"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Traditional rescue-Step1</a:t>
            </a:r>
          </a:p>
        </p:txBody>
      </p:sp>
      <p:pic>
        <p:nvPicPr>
          <p:cNvPr id="3" name="图片 2">
            <a:extLst>
              <a:ext uri="{FF2B5EF4-FFF2-40B4-BE49-F238E27FC236}">
                <a16:creationId xmlns:a16="http://schemas.microsoft.com/office/drawing/2014/main" id="{0D8D566F-8074-486D-956D-35998179BC09}"/>
              </a:ext>
            </a:extLst>
          </p:cNvPr>
          <p:cNvPicPr>
            <a:picLocks noChangeAspect="1"/>
          </p:cNvPicPr>
          <p:nvPr/>
        </p:nvPicPr>
        <p:blipFill>
          <a:blip r:embed="rId3" cstate="print">
            <a:extLst>
              <a:ext uri="{28A0092B-C50C-407E-A947-70E740481C1C}">
                <a14:useLocalDpi xmlns:a14="http://schemas.microsoft.com/office/drawing/2010/main" val="0"/>
              </a:ext>
            </a:extLst>
          </a:blip>
          <a:srcRect l="8480" t="1585" r="36506" b="1585"/>
          <a:stretch>
            <a:fillRect/>
          </a:stretch>
        </p:blipFill>
        <p:spPr>
          <a:xfrm>
            <a:off x="309432" y="1682978"/>
            <a:ext cx="3560362" cy="3117850"/>
          </a:xfrm>
          <a:custGeom>
            <a:avLst/>
            <a:gdLst>
              <a:gd name="connsiteX0" fmla="*/ 519652 w 3560362"/>
              <a:gd name="connsiteY0" fmla="*/ 0 h 3117850"/>
              <a:gd name="connsiteX1" fmla="*/ 3040710 w 3560362"/>
              <a:gd name="connsiteY1" fmla="*/ 0 h 3117850"/>
              <a:gd name="connsiteX2" fmla="*/ 3560362 w 3560362"/>
              <a:gd name="connsiteY2" fmla="*/ 519652 h 3117850"/>
              <a:gd name="connsiteX3" fmla="*/ 3560362 w 3560362"/>
              <a:gd name="connsiteY3" fmla="*/ 2598198 h 3117850"/>
              <a:gd name="connsiteX4" fmla="*/ 3040710 w 3560362"/>
              <a:gd name="connsiteY4" fmla="*/ 3117850 h 3117850"/>
              <a:gd name="connsiteX5" fmla="*/ 519652 w 3560362"/>
              <a:gd name="connsiteY5" fmla="*/ 3117850 h 3117850"/>
              <a:gd name="connsiteX6" fmla="*/ 0 w 3560362"/>
              <a:gd name="connsiteY6" fmla="*/ 2598198 h 3117850"/>
              <a:gd name="connsiteX7" fmla="*/ 0 w 3560362"/>
              <a:gd name="connsiteY7" fmla="*/ 519652 h 3117850"/>
              <a:gd name="connsiteX8" fmla="*/ 519652 w 3560362"/>
              <a:gd name="connsiteY8"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0362" h="3117850">
                <a:moveTo>
                  <a:pt x="519652" y="0"/>
                </a:moveTo>
                <a:lnTo>
                  <a:pt x="3040710" y="0"/>
                </a:lnTo>
                <a:cubicBezTo>
                  <a:pt x="3327706" y="0"/>
                  <a:pt x="3560362" y="232656"/>
                  <a:pt x="3560362" y="519652"/>
                </a:cubicBezTo>
                <a:lnTo>
                  <a:pt x="3560362" y="2598198"/>
                </a:lnTo>
                <a:cubicBezTo>
                  <a:pt x="3560362" y="2885194"/>
                  <a:pt x="3327706" y="3117850"/>
                  <a:pt x="3040710" y="3117850"/>
                </a:cubicBezTo>
                <a:lnTo>
                  <a:pt x="519652" y="3117850"/>
                </a:lnTo>
                <a:cubicBezTo>
                  <a:pt x="232656" y="3117850"/>
                  <a:pt x="0" y="2885194"/>
                  <a:pt x="0" y="2598198"/>
                </a:cubicBezTo>
                <a:lnTo>
                  <a:pt x="0" y="519652"/>
                </a:lnTo>
                <a:cubicBezTo>
                  <a:pt x="0" y="232656"/>
                  <a:pt x="232656" y="0"/>
                  <a:pt x="519652" y="0"/>
                </a:cubicBezTo>
                <a:close/>
              </a:path>
            </a:pathLst>
          </a:custGeom>
          <a:solidFill>
            <a:srgbClr val="FFFFFF">
              <a:shade val="85000"/>
            </a:srgbClr>
          </a:solidFill>
          <a:ln>
            <a:noFill/>
          </a:ln>
          <a:effectLst>
            <a:reflection blurRad="12700" stA="38000" endPos="28000" dist="5000" dir="5400000" sy="-100000" algn="bl" rotWithShape="0"/>
          </a:effectLst>
        </p:spPr>
      </p:pic>
      <p:grpSp>
        <p:nvGrpSpPr>
          <p:cNvPr id="4" name="组合 3">
            <a:extLst>
              <a:ext uri="{FF2B5EF4-FFF2-40B4-BE49-F238E27FC236}">
                <a16:creationId xmlns:a16="http://schemas.microsoft.com/office/drawing/2014/main" id="{0CF42E34-95F7-4D86-BF8A-A9B9012E73C2}"/>
              </a:ext>
            </a:extLst>
          </p:cNvPr>
          <p:cNvGrpSpPr/>
          <p:nvPr/>
        </p:nvGrpSpPr>
        <p:grpSpPr>
          <a:xfrm>
            <a:off x="4472594" y="1402709"/>
            <a:ext cx="3560392" cy="4312077"/>
            <a:chOff x="4286718" y="596473"/>
            <a:chExt cx="3560392" cy="4312077"/>
          </a:xfrm>
        </p:grpSpPr>
        <p:pic>
          <p:nvPicPr>
            <p:cNvPr id="5" name="图片 4">
              <a:extLst>
                <a:ext uri="{FF2B5EF4-FFF2-40B4-BE49-F238E27FC236}">
                  <a16:creationId xmlns:a16="http://schemas.microsoft.com/office/drawing/2014/main" id="{EC53B4CB-408B-4D56-B2E4-7A52762DEE1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707" t="2778" r="4683" b="6296"/>
            <a:stretch>
              <a:fillRect/>
            </a:stretch>
          </p:blipFill>
          <p:spPr>
            <a:xfrm>
              <a:off x="6066929" y="1790700"/>
              <a:ext cx="1780181" cy="3117850"/>
            </a:xfrm>
            <a:custGeom>
              <a:avLst/>
              <a:gdLst>
                <a:gd name="connsiteX0" fmla="*/ 0 w 1780181"/>
                <a:gd name="connsiteY0" fmla="*/ 0 h 3117850"/>
                <a:gd name="connsiteX1" fmla="*/ 1512233 w 1780181"/>
                <a:gd name="connsiteY1" fmla="*/ 0 h 3117850"/>
                <a:gd name="connsiteX2" fmla="*/ 1780181 w 1780181"/>
                <a:gd name="connsiteY2" fmla="*/ 267948 h 3117850"/>
                <a:gd name="connsiteX3" fmla="*/ 1780181 w 1780181"/>
                <a:gd name="connsiteY3" fmla="*/ 2849902 h 3117850"/>
                <a:gd name="connsiteX4" fmla="*/ 1512233 w 1780181"/>
                <a:gd name="connsiteY4" fmla="*/ 3117850 h 3117850"/>
                <a:gd name="connsiteX5" fmla="*/ 0 w 1780181"/>
                <a:gd name="connsiteY5" fmla="*/ 311785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0181" h="3117850">
                  <a:moveTo>
                    <a:pt x="0" y="0"/>
                  </a:moveTo>
                  <a:lnTo>
                    <a:pt x="1512233" y="0"/>
                  </a:lnTo>
                  <a:cubicBezTo>
                    <a:pt x="1660217" y="0"/>
                    <a:pt x="1780181" y="119964"/>
                    <a:pt x="1780181" y="267948"/>
                  </a:cubicBezTo>
                  <a:lnTo>
                    <a:pt x="1780181" y="2849902"/>
                  </a:lnTo>
                  <a:cubicBezTo>
                    <a:pt x="1780181" y="2997886"/>
                    <a:pt x="1660217" y="3117850"/>
                    <a:pt x="1512233" y="3117850"/>
                  </a:cubicBezTo>
                  <a:lnTo>
                    <a:pt x="0" y="3117850"/>
                  </a:lnTo>
                  <a:close/>
                </a:path>
              </a:pathLst>
            </a:cu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98E261CB-4520-4651-A6B0-B02B401B7D7F}"/>
                </a:ext>
              </a:extLst>
            </p:cNvPr>
            <p:cNvPicPr>
              <a:picLocks noChangeAspect="1"/>
            </p:cNvPicPr>
            <p:nvPr/>
          </p:nvPicPr>
          <p:blipFill>
            <a:blip r:embed="rId6">
              <a:extLst>
                <a:ext uri="{28A0092B-C50C-407E-A947-70E740481C1C}">
                  <a14:useLocalDpi xmlns:a14="http://schemas.microsoft.com/office/drawing/2010/main" val="0"/>
                </a:ext>
              </a:extLst>
            </a:blip>
            <a:srcRect l="50550" t="1429" r="12623" b="1823"/>
            <a:stretch>
              <a:fillRect/>
            </a:stretch>
          </p:blipFill>
          <p:spPr>
            <a:xfrm>
              <a:off x="4286718" y="1790700"/>
              <a:ext cx="1780182" cy="3117850"/>
            </a:xfrm>
            <a:custGeom>
              <a:avLst/>
              <a:gdLst>
                <a:gd name="connsiteX0" fmla="*/ 267948 w 1780182"/>
                <a:gd name="connsiteY0" fmla="*/ 0 h 3117850"/>
                <a:gd name="connsiteX1" fmla="*/ 1780182 w 1780182"/>
                <a:gd name="connsiteY1" fmla="*/ 0 h 3117850"/>
                <a:gd name="connsiteX2" fmla="*/ 1780182 w 1780182"/>
                <a:gd name="connsiteY2" fmla="*/ 3117850 h 3117850"/>
                <a:gd name="connsiteX3" fmla="*/ 267948 w 1780182"/>
                <a:gd name="connsiteY3" fmla="*/ 3117850 h 3117850"/>
                <a:gd name="connsiteX4" fmla="*/ 0 w 1780182"/>
                <a:gd name="connsiteY4" fmla="*/ 2849902 h 3117850"/>
                <a:gd name="connsiteX5" fmla="*/ 0 w 1780182"/>
                <a:gd name="connsiteY5" fmla="*/ 267948 h 3117850"/>
                <a:gd name="connsiteX6" fmla="*/ 267948 w 1780182"/>
                <a:gd name="connsiteY6"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0182" h="3117850">
                  <a:moveTo>
                    <a:pt x="267948" y="0"/>
                  </a:moveTo>
                  <a:lnTo>
                    <a:pt x="1780182" y="0"/>
                  </a:lnTo>
                  <a:lnTo>
                    <a:pt x="1780182" y="3117850"/>
                  </a:lnTo>
                  <a:lnTo>
                    <a:pt x="267948" y="3117850"/>
                  </a:lnTo>
                  <a:cubicBezTo>
                    <a:pt x="119964" y="3117850"/>
                    <a:pt x="0" y="2997886"/>
                    <a:pt x="0" y="2849902"/>
                  </a:cubicBezTo>
                  <a:lnTo>
                    <a:pt x="0" y="267948"/>
                  </a:lnTo>
                  <a:cubicBezTo>
                    <a:pt x="0" y="119964"/>
                    <a:pt x="119964" y="0"/>
                    <a:pt x="267948" y="0"/>
                  </a:cubicBezTo>
                  <a:close/>
                </a:path>
              </a:pathLst>
            </a:cu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E10690B7-D0DB-4145-AEC1-FC1E92C53E2A}"/>
                </a:ext>
              </a:extLst>
            </p:cNvPr>
            <p:cNvSpPr txBox="1"/>
            <p:nvPr/>
          </p:nvSpPr>
          <p:spPr>
            <a:xfrm>
              <a:off x="4499124" y="596473"/>
              <a:ext cx="3224936" cy="1068369"/>
            </a:xfrm>
            <a:prstGeom prst="rect">
              <a:avLst/>
            </a:prstGeom>
            <a:noFill/>
          </p:spPr>
          <p:txBody>
            <a:bodyPr wrap="square" rtlCol="0">
              <a:spAutoFit/>
            </a:bodyPr>
            <a:lstStyle/>
            <a:p>
              <a:pPr algn="ctr">
                <a:lnSpc>
                  <a:spcPct val="150000"/>
                </a:lnSpc>
              </a:pPr>
              <a:r>
                <a:rPr lang="en-US" altLang="zh-CN" sz="1100" b="1" dirty="0">
                  <a:solidFill>
                    <a:srgbClr val="FFC000"/>
                  </a:solidFill>
                  <a:latin typeface="汉仪锐智W" panose="00020600040101010101" pitchFamily="18" charset="-122"/>
                  <a:ea typeface="汉仪锐智W" panose="00020600040101010101" pitchFamily="18" charset="-122"/>
                </a:rPr>
                <a:t>Organizations with rescue forces are unable to provide assistance because of poor information and lack of assistance needs</a:t>
              </a:r>
              <a:r>
                <a:rPr lang="zh-CN" altLang="en-US" sz="1100" b="1" dirty="0">
                  <a:solidFill>
                    <a:srgbClr val="FFC000"/>
                  </a:solidFill>
                  <a:latin typeface="汉仪锐智W" panose="00020600040101010101" pitchFamily="18" charset="-122"/>
                  <a:ea typeface="汉仪锐智W" panose="00020600040101010101" pitchFamily="18" charset="-122"/>
                </a:rPr>
                <a:t>  </a:t>
              </a:r>
              <a:r>
                <a:rPr lang="en-US" altLang="zh-CN" sz="1100" b="1" dirty="0">
                  <a:solidFill>
                    <a:srgbClr val="FFC000"/>
                  </a:solidFill>
                  <a:latin typeface="汉仪锐智W" panose="00020600040101010101" pitchFamily="18" charset="-122"/>
                  <a:ea typeface="汉仪锐智W" panose="00020600040101010101" pitchFamily="18" charset="-122"/>
                </a:rPr>
                <a:t>information.</a:t>
              </a:r>
              <a:endParaRPr lang="zh-CN" altLang="en-US" sz="1100" b="1" dirty="0">
                <a:solidFill>
                  <a:srgbClr val="FFC000"/>
                </a:solidFill>
                <a:latin typeface="汉仪锐智W" panose="00020600040101010101" pitchFamily="18" charset="-122"/>
                <a:ea typeface="汉仪锐智W" panose="00020600040101010101" pitchFamily="18" charset="-122"/>
              </a:endParaRPr>
            </a:p>
          </p:txBody>
        </p:sp>
        <p:cxnSp>
          <p:nvCxnSpPr>
            <p:cNvPr id="8" name="直接连接符 7">
              <a:extLst>
                <a:ext uri="{FF2B5EF4-FFF2-40B4-BE49-F238E27FC236}">
                  <a16:creationId xmlns:a16="http://schemas.microsoft.com/office/drawing/2014/main" id="{D761BEA1-8443-46A3-AD17-16D30E6D7F17}"/>
                </a:ext>
              </a:extLst>
            </p:cNvPr>
            <p:cNvCxnSpPr>
              <a:endCxn id="6" idx="2"/>
            </p:cNvCxnSpPr>
            <p:nvPr/>
          </p:nvCxnSpPr>
          <p:spPr>
            <a:xfrm>
              <a:off x="6066900" y="1790700"/>
              <a:ext cx="0" cy="3117850"/>
            </a:xfrm>
            <a:prstGeom prst="line">
              <a:avLst/>
            </a:prstGeom>
            <a:ln w="28575">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CCFF0DD6-8A5F-4BEB-A72B-11D4880CFDE5}"/>
              </a:ext>
            </a:extLst>
          </p:cNvPr>
          <p:cNvGrpSpPr/>
          <p:nvPr/>
        </p:nvGrpSpPr>
        <p:grpSpPr>
          <a:xfrm>
            <a:off x="8512736" y="1772461"/>
            <a:ext cx="3532017" cy="3144676"/>
            <a:chOff x="8385174" y="2254250"/>
            <a:chExt cx="3532017" cy="3144676"/>
          </a:xfrm>
        </p:grpSpPr>
        <p:pic>
          <p:nvPicPr>
            <p:cNvPr id="10" name="图片 9">
              <a:extLst>
                <a:ext uri="{FF2B5EF4-FFF2-40B4-BE49-F238E27FC236}">
                  <a16:creationId xmlns:a16="http://schemas.microsoft.com/office/drawing/2014/main" id="{3693D4B8-534E-491A-A782-C95C72554168}"/>
                </a:ext>
              </a:extLst>
            </p:cNvPr>
            <p:cNvPicPr>
              <a:picLocks noChangeAspect="1"/>
            </p:cNvPicPr>
            <p:nvPr/>
          </p:nvPicPr>
          <p:blipFill>
            <a:blip r:embed="rId7">
              <a:extLst>
                <a:ext uri="{28A0092B-C50C-407E-A947-70E740481C1C}">
                  <a14:useLocalDpi xmlns:a14="http://schemas.microsoft.com/office/drawing/2010/main" val="0"/>
                </a:ext>
              </a:extLst>
            </a:blip>
            <a:srcRect l="16348" t="2043" r="49118" b="1392"/>
            <a:stretch>
              <a:fillRect/>
            </a:stretch>
          </p:blipFill>
          <p:spPr>
            <a:xfrm>
              <a:off x="8385174" y="2254250"/>
              <a:ext cx="1780180" cy="3117850"/>
            </a:xfrm>
            <a:custGeom>
              <a:avLst/>
              <a:gdLst>
                <a:gd name="connsiteX0" fmla="*/ 513301 w 1780180"/>
                <a:gd name="connsiteY0" fmla="*/ 0 h 3117850"/>
                <a:gd name="connsiteX1" fmla="*/ 1780180 w 1780180"/>
                <a:gd name="connsiteY1" fmla="*/ 0 h 3117850"/>
                <a:gd name="connsiteX2" fmla="*/ 1780180 w 1780180"/>
                <a:gd name="connsiteY2" fmla="*/ 3117850 h 3117850"/>
                <a:gd name="connsiteX3" fmla="*/ 513301 w 1780180"/>
                <a:gd name="connsiteY3" fmla="*/ 3117850 h 3117850"/>
                <a:gd name="connsiteX4" fmla="*/ 4207 w 1780180"/>
                <a:gd name="connsiteY4" fmla="*/ 2702926 h 3117850"/>
                <a:gd name="connsiteX5" fmla="*/ 0 w 1780180"/>
                <a:gd name="connsiteY5" fmla="*/ 2661199 h 3117850"/>
                <a:gd name="connsiteX6" fmla="*/ 0 w 1780180"/>
                <a:gd name="connsiteY6" fmla="*/ 456651 h 3117850"/>
                <a:gd name="connsiteX7" fmla="*/ 4207 w 1780180"/>
                <a:gd name="connsiteY7" fmla="*/ 414924 h 3117850"/>
                <a:gd name="connsiteX8" fmla="*/ 513301 w 1780180"/>
                <a:gd name="connsiteY8"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180" h="3117850">
                  <a:moveTo>
                    <a:pt x="513301" y="0"/>
                  </a:moveTo>
                  <a:lnTo>
                    <a:pt x="1780180" y="0"/>
                  </a:lnTo>
                  <a:lnTo>
                    <a:pt x="1780180" y="3117850"/>
                  </a:lnTo>
                  <a:lnTo>
                    <a:pt x="513301" y="3117850"/>
                  </a:lnTo>
                  <a:cubicBezTo>
                    <a:pt x="262180" y="3117850"/>
                    <a:pt x="52662" y="2939723"/>
                    <a:pt x="4207" y="2702926"/>
                  </a:cubicBezTo>
                  <a:lnTo>
                    <a:pt x="0" y="2661199"/>
                  </a:lnTo>
                  <a:lnTo>
                    <a:pt x="0" y="456651"/>
                  </a:lnTo>
                  <a:lnTo>
                    <a:pt x="4207" y="414924"/>
                  </a:lnTo>
                  <a:cubicBezTo>
                    <a:pt x="52662" y="178127"/>
                    <a:pt x="262180" y="0"/>
                    <a:pt x="513301" y="0"/>
                  </a:cubicBezTo>
                  <a:close/>
                </a:path>
              </a:pathLst>
            </a:cu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0B850CBF-002E-41BF-A0F8-FF186765B39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50204" t="11890" r="18957" b="6556"/>
            <a:stretch>
              <a:fillRect/>
            </a:stretch>
          </p:blipFill>
          <p:spPr>
            <a:xfrm>
              <a:off x="10148715" y="2281076"/>
              <a:ext cx="1768476" cy="3117850"/>
            </a:xfrm>
            <a:custGeom>
              <a:avLst/>
              <a:gdLst>
                <a:gd name="connsiteX0" fmla="*/ 0 w 1768476"/>
                <a:gd name="connsiteY0" fmla="*/ 0 h 3117850"/>
                <a:gd name="connsiteX1" fmla="*/ 1248824 w 1768476"/>
                <a:gd name="connsiteY1" fmla="*/ 0 h 3117850"/>
                <a:gd name="connsiteX2" fmla="*/ 1768476 w 1768476"/>
                <a:gd name="connsiteY2" fmla="*/ 519652 h 3117850"/>
                <a:gd name="connsiteX3" fmla="*/ 1768476 w 1768476"/>
                <a:gd name="connsiteY3" fmla="*/ 2598198 h 3117850"/>
                <a:gd name="connsiteX4" fmla="*/ 1248824 w 1768476"/>
                <a:gd name="connsiteY4" fmla="*/ 3117850 h 3117850"/>
                <a:gd name="connsiteX5" fmla="*/ 0 w 1768476"/>
                <a:gd name="connsiteY5" fmla="*/ 311785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476" h="3117850">
                  <a:moveTo>
                    <a:pt x="0" y="0"/>
                  </a:moveTo>
                  <a:lnTo>
                    <a:pt x="1248824" y="0"/>
                  </a:lnTo>
                  <a:cubicBezTo>
                    <a:pt x="1535820" y="0"/>
                    <a:pt x="1768476" y="232656"/>
                    <a:pt x="1768476" y="519652"/>
                  </a:cubicBezTo>
                  <a:lnTo>
                    <a:pt x="1768476" y="2598198"/>
                  </a:lnTo>
                  <a:cubicBezTo>
                    <a:pt x="1768476" y="2885194"/>
                    <a:pt x="1535820" y="3117850"/>
                    <a:pt x="1248824" y="3117850"/>
                  </a:cubicBezTo>
                  <a:lnTo>
                    <a:pt x="0" y="3117850"/>
                  </a:lnTo>
                  <a:close/>
                </a:path>
              </a:pathLst>
            </a:custGeom>
            <a:solidFill>
              <a:srgbClr val="FFFFFF">
                <a:shade val="85000"/>
              </a:srgbClr>
            </a:solidFill>
            <a:ln>
              <a:noFill/>
            </a:ln>
            <a:effectLst>
              <a:reflection blurRad="12700" stA="38000" endPos="28000" dist="5000" dir="5400000" sy="-100000" algn="bl" rotWithShape="0"/>
            </a:effectLst>
          </p:spPr>
        </p:pic>
      </p:grpSp>
      <p:sp>
        <p:nvSpPr>
          <p:cNvPr id="12" name="矩形 11">
            <a:extLst>
              <a:ext uri="{FF2B5EF4-FFF2-40B4-BE49-F238E27FC236}">
                <a16:creationId xmlns:a16="http://schemas.microsoft.com/office/drawing/2014/main" id="{C055624A-21B3-4DCE-A354-E51A6D4BFB6B}"/>
              </a:ext>
            </a:extLst>
          </p:cNvPr>
          <p:cNvSpPr/>
          <p:nvPr/>
        </p:nvSpPr>
        <p:spPr>
          <a:xfrm>
            <a:off x="226708" y="5344829"/>
            <a:ext cx="3643085" cy="830997"/>
          </a:xfrm>
          <a:prstGeom prst="rect">
            <a:avLst/>
          </a:prstGeom>
        </p:spPr>
        <p:txBody>
          <a:bodyPr wrap="square">
            <a:spAutoFit/>
          </a:bodyPr>
          <a:lstStyle/>
          <a:p>
            <a:pPr algn="ctr"/>
            <a:r>
              <a:rPr lang="en-US" altLang="zh-CN" sz="1600" dirty="0">
                <a:solidFill>
                  <a:srgbClr val="FFFFFF"/>
                </a:solidFill>
                <a:latin typeface="思源黑体 Light" panose="020B0300000000000000" pitchFamily="34" charset="-122"/>
                <a:ea typeface="思源黑体 Light" panose="020B0300000000000000" pitchFamily="34" charset="-122"/>
              </a:rPr>
              <a:t>Relevant</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information</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about</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earthquake</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is</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reported</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through</a:t>
            </a:r>
            <a:r>
              <a:rPr lang="zh-CN" altLang="en-US" sz="1600" dirty="0">
                <a:solidFill>
                  <a:srgbClr val="FFFFFF"/>
                </a:solidFill>
                <a:latin typeface="思源黑体 Light" panose="020B0300000000000000" pitchFamily="34" charset="-122"/>
                <a:ea typeface="思源黑体 Light" panose="020B0300000000000000" pitchFamily="34" charset="-122"/>
              </a:rPr>
              <a:t> </a:t>
            </a:r>
            <a:r>
              <a:rPr lang="en-US" altLang="zh-CN" sz="1600" dirty="0">
                <a:solidFill>
                  <a:srgbClr val="FFFFFF"/>
                </a:solidFill>
                <a:latin typeface="思源黑体 Light" panose="020B0300000000000000" pitchFamily="34" charset="-122"/>
                <a:ea typeface="思源黑体 Light" panose="020B0300000000000000" pitchFamily="34" charset="-122"/>
              </a:rPr>
              <a:t> traditional media</a:t>
            </a:r>
            <a:r>
              <a:rPr lang="zh-CN" altLang="en-US" sz="1600" dirty="0">
                <a:solidFill>
                  <a:srgbClr val="FFFFFF"/>
                </a:solidFill>
                <a:latin typeface="思源黑体 Light" panose="020B0300000000000000" pitchFamily="34" charset="-122"/>
                <a:ea typeface="思源黑体 Light" panose="020B0300000000000000" pitchFamily="34" charset="-122"/>
              </a:rPr>
              <a:t> </a:t>
            </a:r>
            <a:endParaRPr lang="en-US" altLang="zh-CN" sz="1600" dirty="0">
              <a:solidFill>
                <a:srgbClr val="FFFFFF"/>
              </a:solidFill>
              <a:latin typeface="思源黑体 Light" panose="020B0300000000000000" pitchFamily="34" charset="-122"/>
              <a:ea typeface="思源黑体 Light" panose="020B0300000000000000" pitchFamily="34" charset="-122"/>
            </a:endParaRPr>
          </a:p>
        </p:txBody>
      </p:sp>
      <p:sp>
        <p:nvSpPr>
          <p:cNvPr id="13" name="矩形 12">
            <a:extLst>
              <a:ext uri="{FF2B5EF4-FFF2-40B4-BE49-F238E27FC236}">
                <a16:creationId xmlns:a16="http://schemas.microsoft.com/office/drawing/2014/main" id="{6D4AB1A8-1D2E-46A2-BA8B-8B5DD5FEC285}"/>
              </a:ext>
            </a:extLst>
          </p:cNvPr>
          <p:cNvSpPr/>
          <p:nvPr/>
        </p:nvSpPr>
        <p:spPr>
          <a:xfrm>
            <a:off x="4480013" y="6211669"/>
            <a:ext cx="3874408" cy="646331"/>
          </a:xfrm>
          <a:prstGeom prst="rect">
            <a:avLst/>
          </a:prstGeom>
        </p:spPr>
        <p:txBody>
          <a:bodyPr wrap="square">
            <a:spAutoFit/>
          </a:bodyPr>
          <a:lstStyle/>
          <a:p>
            <a:pPr algn="ctr"/>
            <a:r>
              <a:rPr lang="en-US" altLang="zh-CN" dirty="0">
                <a:solidFill>
                  <a:srgbClr val="FFFFFF"/>
                </a:solidFill>
                <a:ea typeface="思源黑体 Light" panose="020B0300000000000000" pitchFamily="34" charset="-122"/>
              </a:rPr>
              <a:t>Civil forces</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 decided to provide</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assistance</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after</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learning</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about</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disaster</a:t>
            </a:r>
          </a:p>
        </p:txBody>
      </p:sp>
      <p:sp>
        <p:nvSpPr>
          <p:cNvPr id="14" name="矩形 13">
            <a:extLst>
              <a:ext uri="{FF2B5EF4-FFF2-40B4-BE49-F238E27FC236}">
                <a16:creationId xmlns:a16="http://schemas.microsoft.com/office/drawing/2014/main" id="{8DB207DF-B05C-4FD5-B716-D36F2ED05782}"/>
              </a:ext>
            </a:extLst>
          </p:cNvPr>
          <p:cNvSpPr/>
          <p:nvPr/>
        </p:nvSpPr>
        <p:spPr>
          <a:xfrm>
            <a:off x="8387916" y="5149756"/>
            <a:ext cx="3809999" cy="923330"/>
          </a:xfrm>
          <a:prstGeom prst="rect">
            <a:avLst/>
          </a:prstGeom>
        </p:spPr>
        <p:txBody>
          <a:bodyPr wrap="square">
            <a:spAutoFit/>
          </a:bodyPr>
          <a:lstStyle/>
          <a:p>
            <a:pPr algn="ctr"/>
            <a:r>
              <a:rPr lang="en-US" altLang="zh-CN">
                <a:solidFill>
                  <a:srgbClr val="FFFFFF"/>
                </a:solidFill>
                <a:ea typeface="思源黑体 Light" panose="020B0300000000000000" pitchFamily="34" charset="-122"/>
              </a:rPr>
              <a:t>Some</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organizations</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make</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donations.</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But</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they</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can</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not</a:t>
            </a:r>
            <a:r>
              <a:rPr lang="zh-CN" altLang="en-US">
                <a:solidFill>
                  <a:srgbClr val="FFFFFF"/>
                </a:solidFill>
                <a:ea typeface="思源黑体 Light" panose="020B0300000000000000" pitchFamily="34" charset="-122"/>
              </a:rPr>
              <a:t> </a:t>
            </a:r>
            <a:r>
              <a:rPr lang="en-US" altLang="zh-CN">
                <a:solidFill>
                  <a:srgbClr val="FFFFFF"/>
                </a:solidFill>
                <a:ea typeface="思源黑体 Light" panose="020B0300000000000000" pitchFamily="34" charset="-122"/>
              </a:rPr>
              <a:t>determine the authenticity of the information</a:t>
            </a:r>
            <a:endParaRPr lang="en-US" altLang="zh-CN" dirty="0">
              <a:solidFill>
                <a:srgbClr val="FFFFFF"/>
              </a:solidFill>
              <a:ea typeface="思源黑体 Light" panose="020B0300000000000000" pitchFamily="34" charset="-122"/>
            </a:endParaRPr>
          </a:p>
        </p:txBody>
      </p:sp>
      <p:sp>
        <p:nvSpPr>
          <p:cNvPr id="15" name="矩形 14">
            <a:extLst>
              <a:ext uri="{FF2B5EF4-FFF2-40B4-BE49-F238E27FC236}">
                <a16:creationId xmlns:a16="http://schemas.microsoft.com/office/drawing/2014/main" id="{60DB694B-7144-4182-8B51-1E213869D424}"/>
              </a:ext>
            </a:extLst>
          </p:cNvPr>
          <p:cNvSpPr/>
          <p:nvPr/>
        </p:nvSpPr>
        <p:spPr>
          <a:xfrm>
            <a:off x="9069039" y="1122440"/>
            <a:ext cx="2623231" cy="560538"/>
          </a:xfrm>
          <a:prstGeom prst="rect">
            <a:avLst/>
          </a:prstGeom>
        </p:spPr>
        <p:txBody>
          <a:bodyPr wrap="square">
            <a:spAutoFit/>
          </a:bodyPr>
          <a:lstStyle/>
          <a:p>
            <a:pPr algn="ctr">
              <a:lnSpc>
                <a:spcPct val="150000"/>
              </a:lnSpc>
            </a:pPr>
            <a:r>
              <a:rPr lang="en-US" altLang="zh-CN" sz="1100" b="1" dirty="0">
                <a:solidFill>
                  <a:srgbClr val="FFC000"/>
                </a:solidFill>
                <a:latin typeface="汉仪锐智W" panose="00020600040101010101" pitchFamily="18" charset="-122"/>
                <a:ea typeface="汉仪锐智W" panose="00020600040101010101" pitchFamily="18" charset="-122"/>
              </a:rPr>
              <a:t>Some institutions cannot determine the authenticity of information</a:t>
            </a:r>
            <a:endParaRPr lang="zh-CN" altLang="en-US" sz="1100" b="1" dirty="0">
              <a:solidFill>
                <a:srgbClr val="FFC000"/>
              </a:solidFill>
              <a:latin typeface="汉仪锐智W" panose="00020600040101010101" pitchFamily="18" charset="-122"/>
              <a:ea typeface="汉仪锐智W" panose="00020600040101010101" pitchFamily="18" charset="-122"/>
            </a:endParaRPr>
          </a:p>
        </p:txBody>
      </p:sp>
    </p:spTree>
    <p:extLst>
      <p:ext uri="{BB962C8B-B14F-4D97-AF65-F5344CB8AC3E}">
        <p14:creationId xmlns:p14="http://schemas.microsoft.com/office/powerpoint/2010/main" val="1474907164"/>
      </p:ext>
    </p:extLst>
  </p:cSld>
  <p:clrMapOvr>
    <a:masterClrMapping/>
  </p:clrMapOvr>
</p:sld>
</file>

<file path=ppt/slides/slide1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8E4381D-F9CB-4968-9DAE-FF6973ADD464}"/>
              </a:ext>
            </a:extLst>
          </p:cNvPr>
          <p:cNvGrpSpPr/>
          <p:nvPr/>
        </p:nvGrpSpPr>
        <p:grpSpPr>
          <a:xfrm>
            <a:off x="315887" y="2454275"/>
            <a:ext cx="3396362" cy="3171504"/>
            <a:chOff x="315887" y="2197100"/>
            <a:chExt cx="3396362" cy="3171504"/>
          </a:xfrm>
        </p:grpSpPr>
        <p:pic>
          <p:nvPicPr>
            <p:cNvPr id="3" name="图片 2">
              <a:extLst>
                <a:ext uri="{FF2B5EF4-FFF2-40B4-BE49-F238E27FC236}">
                  <a16:creationId xmlns:a16="http://schemas.microsoft.com/office/drawing/2014/main" id="{80B6B5F3-1CA7-4ACE-AB40-A93C2611705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1447" t="1217" r="16531" b="1217"/>
            <a:stretch>
              <a:fillRect/>
            </a:stretch>
          </p:blipFill>
          <p:spPr>
            <a:xfrm>
              <a:off x="2013622" y="2250754"/>
              <a:ext cx="1698627" cy="3117850"/>
            </a:xfrm>
            <a:custGeom>
              <a:avLst/>
              <a:gdLst>
                <a:gd name="connsiteX0" fmla="*/ 0 w 1698627"/>
                <a:gd name="connsiteY0" fmla="*/ 0 h 3117850"/>
                <a:gd name="connsiteX1" fmla="*/ 1183784 w 1698627"/>
                <a:gd name="connsiteY1" fmla="*/ 0 h 3117850"/>
                <a:gd name="connsiteX2" fmla="*/ 1692879 w 1698627"/>
                <a:gd name="connsiteY2" fmla="*/ 414924 h 3117850"/>
                <a:gd name="connsiteX3" fmla="*/ 1698627 w 1698627"/>
                <a:gd name="connsiteY3" fmla="*/ 471948 h 3117850"/>
                <a:gd name="connsiteX4" fmla="*/ 1698627 w 1698627"/>
                <a:gd name="connsiteY4" fmla="*/ 2645902 h 3117850"/>
                <a:gd name="connsiteX5" fmla="*/ 1692879 w 1698627"/>
                <a:gd name="connsiteY5" fmla="*/ 2702926 h 3117850"/>
                <a:gd name="connsiteX6" fmla="*/ 1183784 w 1698627"/>
                <a:gd name="connsiteY6" fmla="*/ 3117850 h 3117850"/>
                <a:gd name="connsiteX7" fmla="*/ 0 w 1698627"/>
                <a:gd name="connsiteY7" fmla="*/ 311785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627" h="3117850">
                  <a:moveTo>
                    <a:pt x="0" y="0"/>
                  </a:moveTo>
                  <a:lnTo>
                    <a:pt x="1183784" y="0"/>
                  </a:lnTo>
                  <a:cubicBezTo>
                    <a:pt x="1434905" y="0"/>
                    <a:pt x="1644423" y="178127"/>
                    <a:pt x="1692879" y="414924"/>
                  </a:cubicBezTo>
                  <a:lnTo>
                    <a:pt x="1698627" y="471948"/>
                  </a:lnTo>
                  <a:lnTo>
                    <a:pt x="1698627" y="2645902"/>
                  </a:lnTo>
                  <a:lnTo>
                    <a:pt x="1692879" y="2702926"/>
                  </a:lnTo>
                  <a:cubicBezTo>
                    <a:pt x="1644423" y="2939723"/>
                    <a:pt x="1434905" y="3117850"/>
                    <a:pt x="1183784" y="3117850"/>
                  </a:cubicBezTo>
                  <a:lnTo>
                    <a:pt x="0" y="3117850"/>
                  </a:lnTo>
                  <a:close/>
                </a:path>
              </a:pathLst>
            </a:custGeom>
            <a:solidFill>
              <a:srgbClr val="FFFFFF">
                <a:shade val="85000"/>
              </a:srgbClr>
            </a:solidFill>
            <a:ln>
              <a:noFill/>
            </a:ln>
            <a:effectLst>
              <a:reflection blurRad="12700" stA="38000" endPos="28000" dist="5000" dir="5400000" sy="-100000" algn="bl" rotWithShape="0"/>
            </a:effectLst>
          </p:spPr>
        </p:pic>
        <p:pic>
          <p:nvPicPr>
            <p:cNvPr id="4" name="图片 3">
              <a:extLst>
                <a:ext uri="{FF2B5EF4-FFF2-40B4-BE49-F238E27FC236}">
                  <a16:creationId xmlns:a16="http://schemas.microsoft.com/office/drawing/2014/main" id="{4C03E2C1-DC96-40FA-8CF4-03F1BAC7B8A9}"/>
                </a:ext>
              </a:extLst>
            </p:cNvPr>
            <p:cNvPicPr>
              <a:picLocks noChangeAspect="1"/>
            </p:cNvPicPr>
            <p:nvPr/>
          </p:nvPicPr>
          <p:blipFill>
            <a:blip r:embed="rId5">
              <a:extLst>
                <a:ext uri="{28A0092B-C50C-407E-A947-70E740481C1C}">
                  <a14:useLocalDpi xmlns:a14="http://schemas.microsoft.com/office/drawing/2010/main" val="0"/>
                </a:ext>
              </a:extLst>
            </a:blip>
            <a:srcRect l="32752" t="728" r="35607" b="15919"/>
            <a:stretch>
              <a:fillRect/>
            </a:stretch>
          </p:blipFill>
          <p:spPr>
            <a:xfrm>
              <a:off x="315887" y="2197100"/>
              <a:ext cx="1776433" cy="3117850"/>
            </a:xfrm>
            <a:custGeom>
              <a:avLst/>
              <a:gdLst>
                <a:gd name="connsiteX0" fmla="*/ 519652 w 1776433"/>
                <a:gd name="connsiteY0" fmla="*/ 0 h 3117850"/>
                <a:gd name="connsiteX1" fmla="*/ 1776433 w 1776433"/>
                <a:gd name="connsiteY1" fmla="*/ 0 h 3117850"/>
                <a:gd name="connsiteX2" fmla="*/ 1776433 w 1776433"/>
                <a:gd name="connsiteY2" fmla="*/ 3117850 h 3117850"/>
                <a:gd name="connsiteX3" fmla="*/ 519652 w 1776433"/>
                <a:gd name="connsiteY3" fmla="*/ 3117850 h 3117850"/>
                <a:gd name="connsiteX4" fmla="*/ 0 w 1776433"/>
                <a:gd name="connsiteY4" fmla="*/ 2598198 h 3117850"/>
                <a:gd name="connsiteX5" fmla="*/ 0 w 1776433"/>
                <a:gd name="connsiteY5" fmla="*/ 519652 h 3117850"/>
                <a:gd name="connsiteX6" fmla="*/ 519652 w 1776433"/>
                <a:gd name="connsiteY6"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433" h="3117850">
                  <a:moveTo>
                    <a:pt x="519652" y="0"/>
                  </a:moveTo>
                  <a:lnTo>
                    <a:pt x="1776433" y="0"/>
                  </a:lnTo>
                  <a:lnTo>
                    <a:pt x="1776433" y="3117850"/>
                  </a:lnTo>
                  <a:lnTo>
                    <a:pt x="519652" y="3117850"/>
                  </a:lnTo>
                  <a:cubicBezTo>
                    <a:pt x="232656" y="3117850"/>
                    <a:pt x="0" y="2885194"/>
                    <a:pt x="0" y="2598198"/>
                  </a:cubicBezTo>
                  <a:lnTo>
                    <a:pt x="0" y="519652"/>
                  </a:lnTo>
                  <a:cubicBezTo>
                    <a:pt x="0" y="232656"/>
                    <a:pt x="232656" y="0"/>
                    <a:pt x="519652" y="0"/>
                  </a:cubicBezTo>
                  <a:close/>
                </a:path>
              </a:pathLst>
            </a:custGeom>
            <a:solidFill>
              <a:srgbClr val="FFFFFF">
                <a:shade val="85000"/>
              </a:srgbClr>
            </a:solidFill>
            <a:ln>
              <a:noFill/>
            </a:ln>
            <a:effectLst>
              <a:reflection blurRad="12700" stA="38000" endPos="28000" dist="5000" dir="5400000" sy="-100000" algn="bl" rotWithShape="0"/>
            </a:effectLst>
          </p:spPr>
        </p:pic>
        <p:cxnSp>
          <p:nvCxnSpPr>
            <p:cNvPr id="5" name="直接连接符 4">
              <a:extLst>
                <a:ext uri="{FF2B5EF4-FFF2-40B4-BE49-F238E27FC236}">
                  <a16:creationId xmlns:a16="http://schemas.microsoft.com/office/drawing/2014/main" id="{CF947DE4-B8E6-4345-B3D1-781E61C7613C}"/>
                </a:ext>
              </a:extLst>
            </p:cNvPr>
            <p:cNvCxnSpPr/>
            <p:nvPr/>
          </p:nvCxnSpPr>
          <p:spPr>
            <a:xfrm>
              <a:off x="2098671" y="2197100"/>
              <a:ext cx="0" cy="3117850"/>
            </a:xfrm>
            <a:prstGeom prst="line">
              <a:avLst/>
            </a:prstGeom>
            <a:ln w="28575">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A7B6373E-9183-431D-99EB-0E38438FEB27}"/>
              </a:ext>
            </a:extLst>
          </p:cNvPr>
          <p:cNvGrpSpPr/>
          <p:nvPr/>
        </p:nvGrpSpPr>
        <p:grpSpPr>
          <a:xfrm>
            <a:off x="4294188" y="1935115"/>
            <a:ext cx="3560362" cy="3117850"/>
            <a:chOff x="4559300" y="1893574"/>
            <a:chExt cx="3560362" cy="3117850"/>
          </a:xfrm>
        </p:grpSpPr>
        <p:pic>
          <p:nvPicPr>
            <p:cNvPr id="7" name="图片 6">
              <a:extLst>
                <a:ext uri="{FF2B5EF4-FFF2-40B4-BE49-F238E27FC236}">
                  <a16:creationId xmlns:a16="http://schemas.microsoft.com/office/drawing/2014/main" id="{8D122D46-C2C8-4537-8102-E0E9EA8896EB}"/>
                </a:ext>
              </a:extLst>
            </p:cNvPr>
            <p:cNvPicPr>
              <a:picLocks noChangeAspect="1"/>
            </p:cNvPicPr>
            <p:nvPr/>
          </p:nvPicPr>
          <p:blipFill>
            <a:blip r:embed="rId6">
              <a:extLst>
                <a:ext uri="{28A0092B-C50C-407E-A947-70E740481C1C}">
                  <a14:useLocalDpi xmlns:a14="http://schemas.microsoft.com/office/drawing/2010/main" val="0"/>
                </a:ext>
              </a:extLst>
            </a:blip>
            <a:srcRect l="11052" t="2058" r="64790"/>
            <a:stretch>
              <a:fillRect/>
            </a:stretch>
          </p:blipFill>
          <p:spPr>
            <a:xfrm>
              <a:off x="4559300" y="1893574"/>
              <a:ext cx="1780182" cy="3117850"/>
            </a:xfrm>
            <a:custGeom>
              <a:avLst/>
              <a:gdLst>
                <a:gd name="connsiteX0" fmla="*/ 267948 w 1780182"/>
                <a:gd name="connsiteY0" fmla="*/ 0 h 3117850"/>
                <a:gd name="connsiteX1" fmla="*/ 1780182 w 1780182"/>
                <a:gd name="connsiteY1" fmla="*/ 0 h 3117850"/>
                <a:gd name="connsiteX2" fmla="*/ 1780182 w 1780182"/>
                <a:gd name="connsiteY2" fmla="*/ 3117850 h 3117850"/>
                <a:gd name="connsiteX3" fmla="*/ 267948 w 1780182"/>
                <a:gd name="connsiteY3" fmla="*/ 3117850 h 3117850"/>
                <a:gd name="connsiteX4" fmla="*/ 0 w 1780182"/>
                <a:gd name="connsiteY4" fmla="*/ 2849902 h 3117850"/>
                <a:gd name="connsiteX5" fmla="*/ 0 w 1780182"/>
                <a:gd name="connsiteY5" fmla="*/ 267948 h 3117850"/>
                <a:gd name="connsiteX6" fmla="*/ 267948 w 1780182"/>
                <a:gd name="connsiteY6"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0182" h="3117850">
                  <a:moveTo>
                    <a:pt x="267948" y="0"/>
                  </a:moveTo>
                  <a:lnTo>
                    <a:pt x="1780182" y="0"/>
                  </a:lnTo>
                  <a:lnTo>
                    <a:pt x="1780182" y="3117850"/>
                  </a:lnTo>
                  <a:lnTo>
                    <a:pt x="267948" y="3117850"/>
                  </a:lnTo>
                  <a:cubicBezTo>
                    <a:pt x="119964" y="3117850"/>
                    <a:pt x="0" y="2997886"/>
                    <a:pt x="0" y="2849902"/>
                  </a:cubicBezTo>
                  <a:lnTo>
                    <a:pt x="0" y="267948"/>
                  </a:lnTo>
                  <a:cubicBezTo>
                    <a:pt x="0" y="119964"/>
                    <a:pt x="119964" y="0"/>
                    <a:pt x="267948" y="0"/>
                  </a:cubicBezTo>
                  <a:close/>
                </a:path>
              </a:pathLst>
            </a:cu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57264995-2AF2-44D2-97CF-B767056DFF9A}"/>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5543" t="1867" r="27740" b="1867"/>
            <a:stretch>
              <a:fillRect/>
            </a:stretch>
          </p:blipFill>
          <p:spPr>
            <a:xfrm>
              <a:off x="6339481" y="1893574"/>
              <a:ext cx="1780181" cy="3117850"/>
            </a:xfrm>
            <a:custGeom>
              <a:avLst/>
              <a:gdLst>
                <a:gd name="connsiteX0" fmla="*/ 0 w 1780181"/>
                <a:gd name="connsiteY0" fmla="*/ 0 h 3117850"/>
                <a:gd name="connsiteX1" fmla="*/ 1512233 w 1780181"/>
                <a:gd name="connsiteY1" fmla="*/ 0 h 3117850"/>
                <a:gd name="connsiteX2" fmla="*/ 1780181 w 1780181"/>
                <a:gd name="connsiteY2" fmla="*/ 267948 h 3117850"/>
                <a:gd name="connsiteX3" fmla="*/ 1780181 w 1780181"/>
                <a:gd name="connsiteY3" fmla="*/ 2849902 h 3117850"/>
                <a:gd name="connsiteX4" fmla="*/ 1512233 w 1780181"/>
                <a:gd name="connsiteY4" fmla="*/ 3117850 h 3117850"/>
                <a:gd name="connsiteX5" fmla="*/ 0 w 1780181"/>
                <a:gd name="connsiteY5" fmla="*/ 311785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0181" h="3117850">
                  <a:moveTo>
                    <a:pt x="0" y="0"/>
                  </a:moveTo>
                  <a:lnTo>
                    <a:pt x="1512233" y="0"/>
                  </a:lnTo>
                  <a:cubicBezTo>
                    <a:pt x="1660217" y="0"/>
                    <a:pt x="1780181" y="119964"/>
                    <a:pt x="1780181" y="267948"/>
                  </a:cubicBezTo>
                  <a:lnTo>
                    <a:pt x="1780181" y="2849902"/>
                  </a:lnTo>
                  <a:cubicBezTo>
                    <a:pt x="1780181" y="2997886"/>
                    <a:pt x="1660217" y="3117850"/>
                    <a:pt x="1512233" y="3117850"/>
                  </a:cubicBezTo>
                  <a:lnTo>
                    <a:pt x="0" y="3117850"/>
                  </a:lnTo>
                  <a:close/>
                </a:path>
              </a:pathLst>
            </a:custGeom>
            <a:solidFill>
              <a:srgbClr val="FFFFFF">
                <a:shade val="85000"/>
              </a:srgbClr>
            </a:solidFill>
            <a:ln>
              <a:noFill/>
            </a:ln>
            <a:effectLst>
              <a:reflection blurRad="12700" stA="38000" endPos="28000" dist="5000" dir="5400000" sy="-100000" algn="bl" rotWithShape="0"/>
            </a:effectLst>
          </p:spPr>
        </p:pic>
        <p:cxnSp>
          <p:nvCxnSpPr>
            <p:cNvPr id="9" name="直接连接符 8">
              <a:extLst>
                <a:ext uri="{FF2B5EF4-FFF2-40B4-BE49-F238E27FC236}">
                  <a16:creationId xmlns:a16="http://schemas.microsoft.com/office/drawing/2014/main" id="{D1664AE8-2FD5-4072-A79D-F5F8AC090406}"/>
                </a:ext>
              </a:extLst>
            </p:cNvPr>
            <p:cNvCxnSpPr>
              <a:cxnSpLocks/>
            </p:cNvCxnSpPr>
            <p:nvPr/>
          </p:nvCxnSpPr>
          <p:spPr>
            <a:xfrm>
              <a:off x="6313086" y="1893574"/>
              <a:ext cx="0" cy="3117850"/>
            </a:xfrm>
            <a:prstGeom prst="line">
              <a:avLst/>
            </a:prstGeom>
            <a:ln w="28575">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363D361-C891-494C-BFBE-74B509FF4302}"/>
              </a:ext>
            </a:extLst>
          </p:cNvPr>
          <p:cNvGrpSpPr/>
          <p:nvPr/>
        </p:nvGrpSpPr>
        <p:grpSpPr>
          <a:xfrm>
            <a:off x="8286753" y="1462711"/>
            <a:ext cx="3613151" cy="3896573"/>
            <a:chOff x="8365129" y="1418377"/>
            <a:chExt cx="3613151" cy="3896573"/>
          </a:xfrm>
        </p:grpSpPr>
        <p:cxnSp>
          <p:nvCxnSpPr>
            <p:cNvPr id="11" name="直接连接符 10">
              <a:extLst>
                <a:ext uri="{FF2B5EF4-FFF2-40B4-BE49-F238E27FC236}">
                  <a16:creationId xmlns:a16="http://schemas.microsoft.com/office/drawing/2014/main" id="{C5D06AAD-5086-4251-93E3-7157BB44A16D}"/>
                </a:ext>
              </a:extLst>
            </p:cNvPr>
            <p:cNvCxnSpPr/>
            <p:nvPr/>
          </p:nvCxnSpPr>
          <p:spPr>
            <a:xfrm>
              <a:off x="10171704" y="2197100"/>
              <a:ext cx="0" cy="3117850"/>
            </a:xfrm>
            <a:prstGeom prst="line">
              <a:avLst/>
            </a:prstGeom>
            <a:ln w="28575">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AA14A2E-9602-4CCF-AFE8-77020918AB7F}"/>
                </a:ext>
              </a:extLst>
            </p:cNvPr>
            <p:cNvPicPr>
              <a:picLocks noChangeAspect="1"/>
            </p:cNvPicPr>
            <p:nvPr/>
          </p:nvPicPr>
          <p:blipFill>
            <a:blip r:embed="rId9"/>
            <a:srcRect l="56713" t="1749" r="25325" b="1749"/>
            <a:stretch>
              <a:fillRect/>
            </a:stretch>
          </p:blipFill>
          <p:spPr>
            <a:xfrm>
              <a:off x="8365129" y="2197100"/>
              <a:ext cx="1780180" cy="3117850"/>
            </a:xfrm>
            <a:custGeom>
              <a:avLst/>
              <a:gdLst>
                <a:gd name="connsiteX0" fmla="*/ 513301 w 1780180"/>
                <a:gd name="connsiteY0" fmla="*/ 0 h 3117850"/>
                <a:gd name="connsiteX1" fmla="*/ 1780180 w 1780180"/>
                <a:gd name="connsiteY1" fmla="*/ 0 h 3117850"/>
                <a:gd name="connsiteX2" fmla="*/ 1780180 w 1780180"/>
                <a:gd name="connsiteY2" fmla="*/ 3117850 h 3117850"/>
                <a:gd name="connsiteX3" fmla="*/ 513301 w 1780180"/>
                <a:gd name="connsiteY3" fmla="*/ 3117850 h 3117850"/>
                <a:gd name="connsiteX4" fmla="*/ 4207 w 1780180"/>
                <a:gd name="connsiteY4" fmla="*/ 2702926 h 3117850"/>
                <a:gd name="connsiteX5" fmla="*/ 0 w 1780180"/>
                <a:gd name="connsiteY5" fmla="*/ 2661199 h 3117850"/>
                <a:gd name="connsiteX6" fmla="*/ 0 w 1780180"/>
                <a:gd name="connsiteY6" fmla="*/ 456651 h 3117850"/>
                <a:gd name="connsiteX7" fmla="*/ 4207 w 1780180"/>
                <a:gd name="connsiteY7" fmla="*/ 414924 h 3117850"/>
                <a:gd name="connsiteX8" fmla="*/ 513301 w 1780180"/>
                <a:gd name="connsiteY8" fmla="*/ 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180" h="3117850">
                  <a:moveTo>
                    <a:pt x="513301" y="0"/>
                  </a:moveTo>
                  <a:lnTo>
                    <a:pt x="1780180" y="0"/>
                  </a:lnTo>
                  <a:lnTo>
                    <a:pt x="1780180" y="3117850"/>
                  </a:lnTo>
                  <a:lnTo>
                    <a:pt x="513301" y="3117850"/>
                  </a:lnTo>
                  <a:cubicBezTo>
                    <a:pt x="262180" y="3117850"/>
                    <a:pt x="52662" y="2939723"/>
                    <a:pt x="4207" y="2702926"/>
                  </a:cubicBezTo>
                  <a:lnTo>
                    <a:pt x="0" y="2661199"/>
                  </a:lnTo>
                  <a:lnTo>
                    <a:pt x="0" y="456651"/>
                  </a:lnTo>
                  <a:lnTo>
                    <a:pt x="4207" y="414924"/>
                  </a:lnTo>
                  <a:cubicBezTo>
                    <a:pt x="52662" y="178127"/>
                    <a:pt x="262180" y="0"/>
                    <a:pt x="513301" y="0"/>
                  </a:cubicBezTo>
                  <a:close/>
                </a:path>
              </a:pathLst>
            </a:cu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A316BD5C-2B4D-46A5-BBEE-BE10FC7CBB3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23043" t="9878" r="33971" b="11767"/>
            <a:stretch>
              <a:fillRect/>
            </a:stretch>
          </p:blipFill>
          <p:spPr>
            <a:xfrm>
              <a:off x="10209804" y="2197100"/>
              <a:ext cx="1768476" cy="3117850"/>
            </a:xfrm>
            <a:custGeom>
              <a:avLst/>
              <a:gdLst>
                <a:gd name="connsiteX0" fmla="*/ 0 w 1768476"/>
                <a:gd name="connsiteY0" fmla="*/ 0 h 3117850"/>
                <a:gd name="connsiteX1" fmla="*/ 1248824 w 1768476"/>
                <a:gd name="connsiteY1" fmla="*/ 0 h 3117850"/>
                <a:gd name="connsiteX2" fmla="*/ 1768476 w 1768476"/>
                <a:gd name="connsiteY2" fmla="*/ 519652 h 3117850"/>
                <a:gd name="connsiteX3" fmla="*/ 1768476 w 1768476"/>
                <a:gd name="connsiteY3" fmla="*/ 2598198 h 3117850"/>
                <a:gd name="connsiteX4" fmla="*/ 1248824 w 1768476"/>
                <a:gd name="connsiteY4" fmla="*/ 3117850 h 3117850"/>
                <a:gd name="connsiteX5" fmla="*/ 0 w 1768476"/>
                <a:gd name="connsiteY5" fmla="*/ 3117850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476" h="3117850">
                  <a:moveTo>
                    <a:pt x="0" y="0"/>
                  </a:moveTo>
                  <a:lnTo>
                    <a:pt x="1248824" y="0"/>
                  </a:lnTo>
                  <a:cubicBezTo>
                    <a:pt x="1535820" y="0"/>
                    <a:pt x="1768476" y="232656"/>
                    <a:pt x="1768476" y="519652"/>
                  </a:cubicBezTo>
                  <a:lnTo>
                    <a:pt x="1768476" y="2598198"/>
                  </a:lnTo>
                  <a:cubicBezTo>
                    <a:pt x="1768476" y="2885194"/>
                    <a:pt x="1535820" y="3117850"/>
                    <a:pt x="1248824" y="3117850"/>
                  </a:cubicBezTo>
                  <a:lnTo>
                    <a:pt x="0" y="3117850"/>
                  </a:lnTo>
                  <a:close/>
                </a:path>
              </a:pathLst>
            </a:custGeom>
            <a:solidFill>
              <a:srgbClr val="FFFFFF">
                <a:shade val="85000"/>
              </a:srgbClr>
            </a:solidFill>
            <a:ln>
              <a:noFill/>
            </a:ln>
            <a:effectLst>
              <a:reflection blurRad="12700" stA="38000" endPos="28000" dist="5000" dir="5400000" sy="-100000" algn="bl" rotWithShape="0"/>
            </a:effectLst>
          </p:spPr>
        </p:pic>
        <p:sp>
          <p:nvSpPr>
            <p:cNvPr id="14" name="文本框 13">
              <a:extLst>
                <a:ext uri="{FF2B5EF4-FFF2-40B4-BE49-F238E27FC236}">
                  <a16:creationId xmlns:a16="http://schemas.microsoft.com/office/drawing/2014/main" id="{92F6B5F8-A6F0-4BC9-B0CD-A653A590D71E}"/>
                </a:ext>
              </a:extLst>
            </p:cNvPr>
            <p:cNvSpPr txBox="1"/>
            <p:nvPr/>
          </p:nvSpPr>
          <p:spPr>
            <a:xfrm>
              <a:off x="8686531" y="1418377"/>
              <a:ext cx="2917555" cy="560538"/>
            </a:xfrm>
            <a:prstGeom prst="rect">
              <a:avLst/>
            </a:prstGeom>
          </p:spPr>
          <p:txBody>
            <a:bodyPr wrap="square">
              <a:spAutoFit/>
            </a:bodyPr>
            <a:lstStyle>
              <a:defPPr>
                <a:defRPr lang="zh-CN"/>
              </a:defPPr>
              <a:lvl1pPr algn="ctr">
                <a:lnSpc>
                  <a:spcPct val="150000"/>
                </a:lnSpc>
                <a:defRPr sz="1100" b="1">
                  <a:solidFill>
                    <a:srgbClr val="FFC000"/>
                  </a:solidFill>
                  <a:latin typeface="汉仪锐智W" panose="00020600040101010101" pitchFamily="18" charset="-122"/>
                  <a:ea typeface="汉仪锐智W" panose="00020600040101010101" pitchFamily="18" charset="-122"/>
                </a:defRPr>
              </a:lvl1pPr>
            </a:lstStyle>
            <a:p>
              <a:r>
                <a:rPr lang="en-US" altLang="zh-CN" dirty="0"/>
                <a:t>Information opacity can</a:t>
              </a:r>
              <a:r>
                <a:rPr lang="zh-CN" altLang="en-US" dirty="0"/>
                <a:t> </a:t>
              </a:r>
              <a:r>
                <a:rPr lang="en-US" altLang="zh-CN" dirty="0"/>
                <a:t> breed corruption</a:t>
              </a:r>
              <a:r>
                <a:rPr lang="zh-CN" altLang="en-US" dirty="0"/>
                <a:t> </a:t>
              </a:r>
              <a:r>
                <a:rPr lang="en-US" altLang="zh-CN" dirty="0"/>
                <a:t>easily</a:t>
              </a:r>
              <a:endParaRPr lang="zh-CN" altLang="en-US" dirty="0"/>
            </a:p>
          </p:txBody>
        </p:sp>
      </p:grpSp>
      <p:sp>
        <p:nvSpPr>
          <p:cNvPr id="15" name="文本框 14">
            <a:extLst>
              <a:ext uri="{FF2B5EF4-FFF2-40B4-BE49-F238E27FC236}">
                <a16:creationId xmlns:a16="http://schemas.microsoft.com/office/drawing/2014/main" id="{D2B7CBD5-1155-4E41-AAD5-89EAF7F5D08B}"/>
              </a:ext>
            </a:extLst>
          </p:cNvPr>
          <p:cNvSpPr txBox="1"/>
          <p:nvPr/>
        </p:nvSpPr>
        <p:spPr>
          <a:xfrm>
            <a:off x="7570" y="155762"/>
            <a:ext cx="370467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Traditional rescue-Step2</a:t>
            </a:r>
          </a:p>
        </p:txBody>
      </p:sp>
      <p:sp>
        <p:nvSpPr>
          <p:cNvPr id="16" name="矩形 15">
            <a:extLst>
              <a:ext uri="{FF2B5EF4-FFF2-40B4-BE49-F238E27FC236}">
                <a16:creationId xmlns:a16="http://schemas.microsoft.com/office/drawing/2014/main" id="{F4794D9C-8D94-4072-A123-59AF7DFF2D76}"/>
              </a:ext>
            </a:extLst>
          </p:cNvPr>
          <p:cNvSpPr/>
          <p:nvPr/>
        </p:nvSpPr>
        <p:spPr>
          <a:xfrm>
            <a:off x="490407" y="6004712"/>
            <a:ext cx="3203826" cy="646331"/>
          </a:xfrm>
          <a:prstGeom prst="rect">
            <a:avLst/>
          </a:prstGeom>
        </p:spPr>
        <p:txBody>
          <a:bodyPr wrap="square">
            <a:spAutoFit/>
          </a:bodyPr>
          <a:lstStyle/>
          <a:p>
            <a:pPr algn="ctr"/>
            <a:r>
              <a:rPr lang="en-US" altLang="zh-CN" dirty="0">
                <a:solidFill>
                  <a:srgbClr val="FFFFFF"/>
                </a:solidFill>
                <a:ea typeface="思源黑体 Light" panose="020B0300000000000000" pitchFamily="34" charset="-122"/>
              </a:rPr>
              <a:t>Civilian forces spontaneously go to the disaster area</a:t>
            </a:r>
          </a:p>
        </p:txBody>
      </p:sp>
      <p:sp>
        <p:nvSpPr>
          <p:cNvPr id="17" name="矩形 16">
            <a:extLst>
              <a:ext uri="{FF2B5EF4-FFF2-40B4-BE49-F238E27FC236}">
                <a16:creationId xmlns:a16="http://schemas.microsoft.com/office/drawing/2014/main" id="{398090E6-F472-4DE1-AA96-2E0296E785C9}"/>
              </a:ext>
            </a:extLst>
          </p:cNvPr>
          <p:cNvSpPr/>
          <p:nvPr/>
        </p:nvSpPr>
        <p:spPr>
          <a:xfrm>
            <a:off x="528145" y="1709723"/>
            <a:ext cx="3088263" cy="560538"/>
          </a:xfrm>
          <a:prstGeom prst="rect">
            <a:avLst/>
          </a:prstGeom>
        </p:spPr>
        <p:txBody>
          <a:bodyPr wrap="square">
            <a:spAutoFit/>
          </a:bodyPr>
          <a:lstStyle/>
          <a:p>
            <a:pPr algn="ctr">
              <a:lnSpc>
                <a:spcPct val="150000"/>
              </a:lnSpc>
            </a:pPr>
            <a:r>
              <a:rPr lang="en-US" altLang="zh-CN" sz="1100" b="1" dirty="0">
                <a:solidFill>
                  <a:srgbClr val="FFC000"/>
                </a:solidFill>
                <a:latin typeface="汉仪锐智W" panose="00020600040101010101" pitchFamily="18" charset="-122"/>
                <a:ea typeface="汉仪锐智W" panose="00020600040101010101" pitchFamily="18" charset="-122"/>
              </a:rPr>
              <a:t>Congestions</a:t>
            </a:r>
            <a:r>
              <a:rPr lang="zh-CN" altLang="en-US" sz="1100" b="1" dirty="0">
                <a:solidFill>
                  <a:srgbClr val="FFC000"/>
                </a:solidFill>
                <a:latin typeface="汉仪锐智W" panose="00020600040101010101" pitchFamily="18" charset="-122"/>
                <a:ea typeface="汉仪锐智W" panose="00020600040101010101" pitchFamily="18" charset="-122"/>
              </a:rPr>
              <a:t> </a:t>
            </a:r>
            <a:r>
              <a:rPr lang="en-US" altLang="zh-CN" sz="1100" b="1" dirty="0">
                <a:solidFill>
                  <a:srgbClr val="FFC000"/>
                </a:solidFill>
                <a:latin typeface="汉仪锐智W" panose="00020600040101010101" pitchFamily="18" charset="-122"/>
                <a:ea typeface="汉仪锐智W" panose="00020600040101010101" pitchFamily="18" charset="-122"/>
              </a:rPr>
              <a:t>and</a:t>
            </a:r>
            <a:r>
              <a:rPr lang="zh-CN" altLang="en-US" sz="1100" b="1" dirty="0">
                <a:solidFill>
                  <a:srgbClr val="FFC000"/>
                </a:solidFill>
                <a:latin typeface="汉仪锐智W" panose="00020600040101010101" pitchFamily="18" charset="-122"/>
                <a:ea typeface="汉仪锐智W" panose="00020600040101010101" pitchFamily="18" charset="-122"/>
              </a:rPr>
              <a:t> </a:t>
            </a:r>
            <a:r>
              <a:rPr lang="en-US" altLang="zh-CN" sz="1100" b="1" dirty="0">
                <a:solidFill>
                  <a:srgbClr val="FFC000"/>
                </a:solidFill>
                <a:latin typeface="汉仪锐智W" panose="00020600040101010101" pitchFamily="18" charset="-122"/>
                <a:ea typeface="汉仪锐智W" panose="00020600040101010101" pitchFamily="18" charset="-122"/>
              </a:rPr>
              <a:t>lack of resources</a:t>
            </a:r>
            <a:r>
              <a:rPr lang="zh-CN" altLang="en-US" sz="1100" b="1" dirty="0">
                <a:solidFill>
                  <a:srgbClr val="FFC000"/>
                </a:solidFill>
                <a:latin typeface="汉仪锐智W" panose="00020600040101010101" pitchFamily="18" charset="-122"/>
                <a:ea typeface="汉仪锐智W" panose="00020600040101010101" pitchFamily="18" charset="-122"/>
              </a:rPr>
              <a:t> </a:t>
            </a:r>
            <a:r>
              <a:rPr lang="en-US" altLang="zh-CN" sz="1100" b="1" dirty="0">
                <a:solidFill>
                  <a:srgbClr val="FFC000"/>
                </a:solidFill>
                <a:latin typeface="汉仪锐智W" panose="00020600040101010101" pitchFamily="18" charset="-122"/>
                <a:ea typeface="汉仪锐智W" panose="00020600040101010101" pitchFamily="18" charset="-122"/>
              </a:rPr>
              <a:t>occurs</a:t>
            </a:r>
            <a:r>
              <a:rPr lang="zh-CN" altLang="en-US" sz="1100" b="1" dirty="0">
                <a:solidFill>
                  <a:srgbClr val="FFC000"/>
                </a:solidFill>
                <a:latin typeface="汉仪锐智W" panose="00020600040101010101" pitchFamily="18" charset="-122"/>
                <a:ea typeface="汉仪锐智W" panose="00020600040101010101" pitchFamily="18" charset="-122"/>
              </a:rPr>
              <a:t> </a:t>
            </a:r>
            <a:r>
              <a:rPr lang="en-US" altLang="zh-CN" sz="1100" b="1" dirty="0">
                <a:solidFill>
                  <a:srgbClr val="FFC000"/>
                </a:solidFill>
                <a:latin typeface="汉仪锐智W" panose="00020600040101010101" pitchFamily="18" charset="-122"/>
                <a:ea typeface="汉仪锐智W" panose="00020600040101010101" pitchFamily="18" charset="-122"/>
              </a:rPr>
              <a:t>due to uneven scheduling</a:t>
            </a:r>
            <a:endParaRPr lang="zh-CN" altLang="en-US" sz="1100" b="1" dirty="0">
              <a:solidFill>
                <a:srgbClr val="FFC000"/>
              </a:solidFill>
              <a:latin typeface="汉仪锐智W" panose="00020600040101010101" pitchFamily="18" charset="-122"/>
              <a:ea typeface="汉仪锐智W" panose="00020600040101010101" pitchFamily="18" charset="-122"/>
            </a:endParaRPr>
          </a:p>
        </p:txBody>
      </p:sp>
      <p:sp>
        <p:nvSpPr>
          <p:cNvPr id="18" name="矩形 17">
            <a:extLst>
              <a:ext uri="{FF2B5EF4-FFF2-40B4-BE49-F238E27FC236}">
                <a16:creationId xmlns:a16="http://schemas.microsoft.com/office/drawing/2014/main" id="{1B436B22-6DDB-49F8-90CA-B5E6E8A35B0B}"/>
              </a:ext>
            </a:extLst>
          </p:cNvPr>
          <p:cNvSpPr/>
          <p:nvPr/>
        </p:nvSpPr>
        <p:spPr>
          <a:xfrm>
            <a:off x="4494087" y="5437235"/>
            <a:ext cx="3203826" cy="646331"/>
          </a:xfrm>
          <a:prstGeom prst="rect">
            <a:avLst/>
          </a:prstGeom>
        </p:spPr>
        <p:txBody>
          <a:bodyPr wrap="square">
            <a:spAutoFit/>
          </a:bodyPr>
          <a:lstStyle/>
          <a:p>
            <a:pPr algn="ctr"/>
            <a:r>
              <a:rPr lang="en-US" altLang="zh-CN" dirty="0">
                <a:solidFill>
                  <a:srgbClr val="FFFFFF"/>
                </a:solidFill>
                <a:ea typeface="思源黑体 Light" panose="020B0300000000000000" pitchFamily="34" charset="-122"/>
              </a:rPr>
              <a:t>All rescue parties return back after the rescue is over</a:t>
            </a:r>
          </a:p>
        </p:txBody>
      </p:sp>
      <p:sp>
        <p:nvSpPr>
          <p:cNvPr id="19" name="矩形 18">
            <a:extLst>
              <a:ext uri="{FF2B5EF4-FFF2-40B4-BE49-F238E27FC236}">
                <a16:creationId xmlns:a16="http://schemas.microsoft.com/office/drawing/2014/main" id="{C036D5FE-9A7D-48FF-A542-6FD618CD3EE1}"/>
              </a:ext>
            </a:extLst>
          </p:cNvPr>
          <p:cNvSpPr/>
          <p:nvPr/>
        </p:nvSpPr>
        <p:spPr>
          <a:xfrm>
            <a:off x="4425396" y="928526"/>
            <a:ext cx="3341207" cy="814454"/>
          </a:xfrm>
          <a:prstGeom prst="rect">
            <a:avLst/>
          </a:prstGeom>
        </p:spPr>
        <p:txBody>
          <a:bodyPr wrap="square">
            <a:spAutoFit/>
          </a:bodyPr>
          <a:lstStyle/>
          <a:p>
            <a:pPr algn="ctr">
              <a:lnSpc>
                <a:spcPct val="150000"/>
              </a:lnSpc>
            </a:pPr>
            <a:r>
              <a:rPr lang="en-US" altLang="zh-CN" sz="1100" b="1" dirty="0">
                <a:solidFill>
                  <a:srgbClr val="FFC000"/>
                </a:solidFill>
                <a:latin typeface="汉仪锐智W" panose="00020600040101010101" pitchFamily="18" charset="-122"/>
                <a:ea typeface="汉仪锐智W" panose="00020600040101010101" pitchFamily="18" charset="-122"/>
              </a:rPr>
              <a:t>Lack of post-evaluation constraint mechanism, it is difficult to constrain the implementation effect</a:t>
            </a:r>
            <a:endParaRPr lang="zh-CN" altLang="en-US" sz="1100" b="1" dirty="0">
              <a:solidFill>
                <a:srgbClr val="FFC000"/>
              </a:solidFill>
              <a:latin typeface="汉仪锐智W" panose="00020600040101010101" pitchFamily="18" charset="-122"/>
              <a:ea typeface="汉仪锐智W" panose="00020600040101010101" pitchFamily="18" charset="-122"/>
            </a:endParaRPr>
          </a:p>
        </p:txBody>
      </p:sp>
      <p:sp>
        <p:nvSpPr>
          <p:cNvPr id="20" name="矩形 19">
            <a:extLst>
              <a:ext uri="{FF2B5EF4-FFF2-40B4-BE49-F238E27FC236}">
                <a16:creationId xmlns:a16="http://schemas.microsoft.com/office/drawing/2014/main" id="{23FD4913-3633-43AA-9B97-FEA565786BE9}"/>
              </a:ext>
            </a:extLst>
          </p:cNvPr>
          <p:cNvSpPr/>
          <p:nvPr/>
        </p:nvSpPr>
        <p:spPr>
          <a:xfrm>
            <a:off x="8103399" y="5650858"/>
            <a:ext cx="4056057" cy="923330"/>
          </a:xfrm>
          <a:prstGeom prst="rect">
            <a:avLst/>
          </a:prstGeom>
        </p:spPr>
        <p:txBody>
          <a:bodyPr wrap="square">
            <a:spAutoFit/>
          </a:bodyPr>
          <a:lstStyle/>
          <a:p>
            <a:pPr algn="ct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Some donor agencies and</a:t>
            </a:r>
            <a:r>
              <a:rPr lang="zh-CN" altLang="en-US" dirty="0">
                <a:solidFill>
                  <a:srgbClr val="FFFFFF"/>
                </a:solidFill>
                <a:ea typeface="思源黑体 Light" panose="020B0300000000000000" pitchFamily="34" charset="-122"/>
              </a:rPr>
              <a:t> </a:t>
            </a:r>
            <a:r>
              <a:rPr lang="en-US" altLang="zh-CN" dirty="0">
                <a:solidFill>
                  <a:srgbClr val="FFFFFF"/>
                </a:solidFill>
                <a:ea typeface="思源黑体 Light" panose="020B0300000000000000" pitchFamily="34" charset="-122"/>
              </a:rPr>
              <a:t>the recipients announced the rescue information after the disaster</a:t>
            </a:r>
          </a:p>
        </p:txBody>
      </p:sp>
    </p:spTree>
    <p:extLst>
      <p:ext uri="{BB962C8B-B14F-4D97-AF65-F5344CB8AC3E}">
        <p14:creationId xmlns:p14="http://schemas.microsoft.com/office/powerpoint/2010/main" val="2161862835"/>
      </p:ext>
    </p:extLst>
  </p:cSld>
  <p:clrMapOvr>
    <a:masterClrMapping/>
  </p:clrMapOvr>
</p:sld>
</file>

<file path=ppt/slides/slide1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D00F77-3D3B-4616-A8EC-A5982C082F0B}"/>
              </a:ext>
            </a:extLst>
          </p:cNvPr>
          <p:cNvSpPr txBox="1"/>
          <p:nvPr/>
        </p:nvSpPr>
        <p:spPr>
          <a:xfrm>
            <a:off x="-148679" y="172998"/>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GAS Mode-Initiate rescue </a:t>
            </a:r>
          </a:p>
        </p:txBody>
      </p:sp>
      <p:sp>
        <p:nvSpPr>
          <p:cNvPr id="5" name="文本框 4">
            <a:extLst>
              <a:ext uri="{FF2B5EF4-FFF2-40B4-BE49-F238E27FC236}">
                <a16:creationId xmlns:a16="http://schemas.microsoft.com/office/drawing/2014/main" id="{28CFE7A3-3516-43EB-8E05-CC20D8B30D7A}"/>
              </a:ext>
            </a:extLst>
          </p:cNvPr>
          <p:cNvSpPr txBox="1"/>
          <p:nvPr/>
        </p:nvSpPr>
        <p:spPr>
          <a:xfrm>
            <a:off x="2568507" y="1005411"/>
            <a:ext cx="7778280" cy="646331"/>
          </a:xfrm>
          <a:prstGeom prst="rect">
            <a:avLst/>
          </a:prstGeom>
          <a:noFill/>
        </p:spPr>
        <p:txBody>
          <a:bodyPr wrap="square" rtlCol="0">
            <a:spAutoFit/>
          </a:bodyPr>
          <a:lstStyle/>
          <a:p>
            <a:pPr algn="ctr"/>
            <a:r>
              <a:rPr lang="en-US" altLang="zh-CN" sz="3600" b="1" dirty="0">
                <a:ln w="0">
                  <a:noFill/>
                </a:ln>
                <a:solidFill>
                  <a:srgbClr val="FFC000"/>
                </a:solidFill>
                <a:latin typeface="微软雅黑" panose="020B0503020204020204" pitchFamily="34" charset="-122"/>
                <a:ea typeface="微软雅黑" panose="020B0503020204020204" pitchFamily="34" charset="-122"/>
              </a:rPr>
              <a:t>Serve the world, Aid</a:t>
            </a:r>
            <a:r>
              <a:rPr lang="zh-CN" altLang="en-US" sz="3600" b="1" dirty="0">
                <a:ln w="0">
                  <a:noFill/>
                </a:ln>
                <a:solidFill>
                  <a:srgbClr val="FFC000"/>
                </a:solidFill>
                <a:latin typeface="微软雅黑" panose="020B0503020204020204" pitchFamily="34" charset="-122"/>
                <a:ea typeface="微软雅黑" panose="020B0503020204020204" pitchFamily="34" charset="-122"/>
              </a:rPr>
              <a:t> </a:t>
            </a:r>
            <a:r>
              <a:rPr lang="en-US" altLang="zh-CN" sz="3600" b="1" dirty="0">
                <a:ln w="0">
                  <a:noFill/>
                </a:ln>
                <a:solidFill>
                  <a:srgbClr val="FFC000"/>
                </a:solidFill>
                <a:latin typeface="微软雅黑" panose="020B0503020204020204" pitchFamily="34" charset="-122"/>
                <a:ea typeface="微软雅黑" panose="020B0503020204020204" pitchFamily="34" charset="-122"/>
              </a:rPr>
              <a:t>the</a:t>
            </a:r>
            <a:r>
              <a:rPr lang="zh-CN" altLang="en-US" sz="3600" b="1" dirty="0">
                <a:ln w="0">
                  <a:noFill/>
                </a:ln>
                <a:solidFill>
                  <a:srgbClr val="FFC000"/>
                </a:solidFill>
                <a:latin typeface="微软雅黑" panose="020B0503020204020204" pitchFamily="34" charset="-122"/>
                <a:ea typeface="微软雅黑" panose="020B0503020204020204" pitchFamily="34" charset="-122"/>
              </a:rPr>
              <a:t> </a:t>
            </a:r>
            <a:r>
              <a:rPr lang="en-US" altLang="zh-CN" sz="3600" b="1" dirty="0">
                <a:ln w="0">
                  <a:noFill/>
                </a:ln>
                <a:solidFill>
                  <a:srgbClr val="FFC000"/>
                </a:solidFill>
                <a:latin typeface="微软雅黑" panose="020B0503020204020204" pitchFamily="34" charset="-122"/>
                <a:ea typeface="微软雅黑" panose="020B0503020204020204" pitchFamily="34" charset="-122"/>
              </a:rPr>
              <a:t>world</a:t>
            </a:r>
            <a:endParaRPr lang="zh-CN" altLang="en-US" sz="3600" b="1" dirty="0">
              <a:ln w="0">
                <a:noFill/>
              </a:ln>
              <a:solidFill>
                <a:srgbClr val="FFC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8CC7AA3-B522-4EC3-8F84-A14AA50F1619}"/>
              </a:ext>
            </a:extLst>
          </p:cNvPr>
          <p:cNvSpPr/>
          <p:nvPr/>
        </p:nvSpPr>
        <p:spPr>
          <a:xfrm>
            <a:off x="558017" y="5519150"/>
            <a:ext cx="11201423" cy="987963"/>
          </a:xfrm>
          <a:prstGeom prst="rect">
            <a:avLst/>
          </a:prstGeom>
        </p:spPr>
        <p:txBody>
          <a:bodyPr wrap="square">
            <a:spAutoFit/>
          </a:bodyPr>
          <a:lstStyle/>
          <a:p>
            <a:pPr algn="ctr"/>
            <a:r>
              <a:rPr lang="en-US" altLang="zh-CN" sz="194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 staff of </a:t>
            </a:r>
            <a:r>
              <a:rPr lang="en-US" altLang="zh-CN" sz="1940" b="1" spc="300" dirty="0" err="1">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Yibin</a:t>
            </a:r>
            <a:r>
              <a:rPr lang="en-US" altLang="zh-CN" sz="194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City use the  registration information to log in to the GAS system, select the identity of the demander, and issue the assistance request.</a:t>
            </a:r>
            <a:endParaRPr lang="zh-CN" altLang="en-US" sz="194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pic>
        <p:nvPicPr>
          <p:cNvPr id="8" name="图片 7">
            <a:extLst>
              <a:ext uri="{FF2B5EF4-FFF2-40B4-BE49-F238E27FC236}">
                <a16:creationId xmlns:a16="http://schemas.microsoft.com/office/drawing/2014/main" id="{2FCDADAB-F0EA-4B2C-83FD-E75025D7A9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970" y="1815922"/>
            <a:ext cx="5594270" cy="3155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9722F56E-F13B-49DA-AD0B-A2E17A5F86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0582" y="1794618"/>
            <a:ext cx="5751448" cy="3155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1401698"/>
      </p:ext>
    </p:extLst>
  </p:cSld>
  <p:clrMapOvr>
    <a:masterClrMapping/>
  </p:clrMapOvr>
</p:sld>
</file>

<file path=ppt/slides/slide1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6A6457-6A91-4A22-A236-B95A25A27107}"/>
              </a:ext>
            </a:extLst>
          </p:cNvPr>
          <p:cNvSpPr txBox="1"/>
          <p:nvPr/>
        </p:nvSpPr>
        <p:spPr>
          <a:xfrm>
            <a:off x="-373747" y="180212"/>
            <a:ext cx="5577022"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GAS Mode-form resource pool</a:t>
            </a:r>
          </a:p>
        </p:txBody>
      </p:sp>
      <p:pic>
        <p:nvPicPr>
          <p:cNvPr id="5" name="图片 4">
            <a:extLst>
              <a:ext uri="{FF2B5EF4-FFF2-40B4-BE49-F238E27FC236}">
                <a16:creationId xmlns:a16="http://schemas.microsoft.com/office/drawing/2014/main" id="{39ED8B13-992D-4369-8B2C-8654D16D6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9676" y="1375188"/>
            <a:ext cx="5371542" cy="2877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26A0E6C6-ABEA-4B06-929F-48632B6A55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223" y="4787452"/>
            <a:ext cx="7194230" cy="454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椭圆 12">
            <a:extLst>
              <a:ext uri="{FF2B5EF4-FFF2-40B4-BE49-F238E27FC236}">
                <a16:creationId xmlns:a16="http://schemas.microsoft.com/office/drawing/2014/main" id="{441F7C1C-1D70-480C-9FE7-81E60229CFF5}"/>
              </a:ext>
            </a:extLst>
          </p:cNvPr>
          <p:cNvSpPr/>
          <p:nvPr/>
        </p:nvSpPr>
        <p:spPr>
          <a:xfrm>
            <a:off x="3106615" y="1950025"/>
            <a:ext cx="633046" cy="175142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A9C31BC3-B473-4AAD-9181-0C57807FE7E0}"/>
              </a:ext>
            </a:extLst>
          </p:cNvPr>
          <p:cNvCxnSpPr>
            <a:cxnSpLocks/>
            <a:stCxn id="13" idx="2"/>
          </p:cNvCxnSpPr>
          <p:nvPr/>
        </p:nvCxnSpPr>
        <p:spPr>
          <a:xfrm flipH="1">
            <a:off x="1638300" y="2825739"/>
            <a:ext cx="1468315" cy="1918817"/>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3682E838-E5B2-40A3-9529-89F50C60D0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453" y="2825739"/>
            <a:ext cx="2476359" cy="1358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椭圆 20">
            <a:extLst>
              <a:ext uri="{FF2B5EF4-FFF2-40B4-BE49-F238E27FC236}">
                <a16:creationId xmlns:a16="http://schemas.microsoft.com/office/drawing/2014/main" id="{9D10B484-9893-4322-AEC7-AF048A68C4D6}"/>
              </a:ext>
            </a:extLst>
          </p:cNvPr>
          <p:cNvSpPr/>
          <p:nvPr/>
        </p:nvSpPr>
        <p:spPr>
          <a:xfrm>
            <a:off x="8333624" y="3209822"/>
            <a:ext cx="289066" cy="799749"/>
          </a:xfrm>
          <a:prstGeom prst="ellipse">
            <a:avLst/>
          </a:prstGeom>
          <a:noFill/>
          <a:ln w="28575">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52940A77-668C-4534-8C6C-6F5B38921E3F}"/>
              </a:ext>
            </a:extLst>
          </p:cNvPr>
          <p:cNvCxnSpPr>
            <a:cxnSpLocks/>
            <a:stCxn id="21" idx="6"/>
          </p:cNvCxnSpPr>
          <p:nvPr/>
        </p:nvCxnSpPr>
        <p:spPr>
          <a:xfrm>
            <a:off x="8622690" y="3609697"/>
            <a:ext cx="1080110" cy="1854588"/>
          </a:xfrm>
          <a:prstGeom prst="straightConnector1">
            <a:avLst/>
          </a:prstGeom>
          <a:ln w="28575">
            <a:solidFill>
              <a:srgbClr val="00A69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B6BBE65D-4A41-45F4-B938-1A3EEA7F6E35}"/>
              </a:ext>
            </a:extLst>
          </p:cNvPr>
          <p:cNvSpPr/>
          <p:nvPr/>
        </p:nvSpPr>
        <p:spPr>
          <a:xfrm>
            <a:off x="7112042" y="1081459"/>
            <a:ext cx="4949329" cy="1569660"/>
          </a:xfrm>
          <a:prstGeom prst="rect">
            <a:avLst/>
          </a:prstGeom>
        </p:spPr>
        <p:txBody>
          <a:bodyPr wrap="square">
            <a:spAutoFit/>
          </a:bodyPr>
          <a:lstStyle/>
          <a:p>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After</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request</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is</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completed,</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GAS</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system</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will</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provide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information</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of</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demand</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side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and</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execute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side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within</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within the geographic service scope</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and</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form</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a:t>
            </a:r>
            <a:r>
              <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Form a tripartite contract.</a:t>
            </a:r>
            <a:endParaRPr lang="zh-CN" altLang="en-US" sz="1600"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sp>
        <p:nvSpPr>
          <p:cNvPr id="27" name="矩形 26">
            <a:extLst>
              <a:ext uri="{FF2B5EF4-FFF2-40B4-BE49-F238E27FC236}">
                <a16:creationId xmlns:a16="http://schemas.microsoft.com/office/drawing/2014/main" id="{85AA27D0-1F61-4D48-B072-CD3FCA716854}"/>
              </a:ext>
            </a:extLst>
          </p:cNvPr>
          <p:cNvSpPr/>
          <p:nvPr/>
        </p:nvSpPr>
        <p:spPr>
          <a:xfrm>
            <a:off x="6595103" y="5004518"/>
            <a:ext cx="6096000" cy="276999"/>
          </a:xfrm>
          <a:prstGeom prst="rect">
            <a:avLst/>
          </a:prstGeom>
        </p:spPr>
        <p:txBody>
          <a:bodyPr>
            <a:spAutoFit/>
          </a:bodyPr>
          <a:lstStyle/>
          <a:p>
            <a:pPr algn="ctr"/>
            <a:r>
              <a:rPr lang="en-US" altLang="zh-CN" sz="1200" dirty="0">
                <a:solidFill>
                  <a:srgbClr val="FFFFFF"/>
                </a:solidFill>
                <a:ea typeface="思源黑体 Light" panose="020B0300000000000000" pitchFamily="34" charset="-122"/>
              </a:rPr>
              <a:t>Information</a:t>
            </a:r>
            <a:r>
              <a:rPr lang="zh-CN" altLang="en-US" sz="1200" dirty="0">
                <a:solidFill>
                  <a:srgbClr val="FFFFFF"/>
                </a:solidFill>
                <a:ea typeface="思源黑体 Light" panose="020B0300000000000000" pitchFamily="34" charset="-122"/>
              </a:rPr>
              <a:t> </a:t>
            </a:r>
            <a:r>
              <a:rPr lang="en-US" altLang="zh-CN" sz="1200" dirty="0">
                <a:solidFill>
                  <a:srgbClr val="FFFFFF"/>
                </a:solidFill>
                <a:ea typeface="思源黑体 Light" panose="020B0300000000000000" pitchFamily="34" charset="-122"/>
              </a:rPr>
              <a:t>is</a:t>
            </a:r>
            <a:r>
              <a:rPr lang="zh-CN" altLang="en-US" sz="1200" dirty="0">
                <a:solidFill>
                  <a:srgbClr val="FFFFFF"/>
                </a:solidFill>
                <a:ea typeface="思源黑体 Light" panose="020B0300000000000000" pitchFamily="34" charset="-122"/>
              </a:rPr>
              <a:t> </a:t>
            </a:r>
            <a:r>
              <a:rPr lang="en-US" altLang="zh-CN" sz="1200" dirty="0">
                <a:solidFill>
                  <a:srgbClr val="FFFFFF"/>
                </a:solidFill>
                <a:ea typeface="思源黑体 Light" panose="020B0300000000000000" pitchFamily="34" charset="-122"/>
              </a:rPr>
              <a:t> released by the demand side in</a:t>
            </a:r>
            <a:r>
              <a:rPr lang="zh-CN" altLang="en-US" sz="1200" dirty="0">
                <a:solidFill>
                  <a:srgbClr val="FFFFFF"/>
                </a:solidFill>
                <a:ea typeface="思源黑体 Light" panose="020B0300000000000000" pitchFamily="34" charset="-122"/>
              </a:rPr>
              <a:t> </a:t>
            </a:r>
            <a:r>
              <a:rPr lang="en-US" altLang="zh-CN" sz="1200" dirty="0">
                <a:solidFill>
                  <a:srgbClr val="FFFFFF"/>
                </a:solidFill>
                <a:ea typeface="思源黑体 Light" panose="020B0300000000000000" pitchFamily="34" charset="-122"/>
              </a:rPr>
              <a:t>real</a:t>
            </a:r>
            <a:r>
              <a:rPr lang="zh-CN" altLang="en-US" sz="1200" dirty="0">
                <a:solidFill>
                  <a:srgbClr val="FFFFFF"/>
                </a:solidFill>
                <a:ea typeface="思源黑体 Light" panose="020B0300000000000000" pitchFamily="34" charset="-122"/>
              </a:rPr>
              <a:t> </a:t>
            </a:r>
            <a:r>
              <a:rPr lang="en-US" altLang="zh-CN" sz="1200" dirty="0">
                <a:solidFill>
                  <a:srgbClr val="FFFFFF"/>
                </a:solidFill>
                <a:ea typeface="思源黑体 Light" panose="020B0300000000000000" pitchFamily="34" charset="-122"/>
              </a:rPr>
              <a:t>time</a:t>
            </a:r>
            <a:endParaRPr lang="zh-CN" altLang="en-US" sz="1200" dirty="0">
              <a:solidFill>
                <a:srgbClr val="FFFFFF"/>
              </a:solidFill>
              <a:ea typeface="思源黑体 Light" panose="020B0300000000000000" pitchFamily="34" charset="-122"/>
            </a:endParaRPr>
          </a:p>
        </p:txBody>
      </p:sp>
      <p:sp>
        <p:nvSpPr>
          <p:cNvPr id="28" name="文本框 27">
            <a:extLst>
              <a:ext uri="{FF2B5EF4-FFF2-40B4-BE49-F238E27FC236}">
                <a16:creationId xmlns:a16="http://schemas.microsoft.com/office/drawing/2014/main" id="{FC8D67F9-43DA-4CBB-9C0E-DB2932E1709B}"/>
              </a:ext>
            </a:extLst>
          </p:cNvPr>
          <p:cNvSpPr txBox="1"/>
          <p:nvPr/>
        </p:nvSpPr>
        <p:spPr>
          <a:xfrm>
            <a:off x="7291290" y="4664943"/>
            <a:ext cx="3199105" cy="400110"/>
          </a:xfrm>
          <a:prstGeom prst="rect">
            <a:avLst/>
          </a:prstGeom>
          <a:noFill/>
        </p:spPr>
        <p:txBody>
          <a:bodyPr wrap="square" rtlCol="0">
            <a:spAutoFit/>
          </a:bodyPr>
          <a:lstStyle/>
          <a:p>
            <a:pPr algn="ctr">
              <a:defRPr/>
            </a:pPr>
            <a:r>
              <a:rPr lang="en-US" altLang="zh-CN" sz="20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rPr>
              <a:t>Demand Pool</a:t>
            </a:r>
          </a:p>
        </p:txBody>
      </p:sp>
      <p:sp>
        <p:nvSpPr>
          <p:cNvPr id="29" name="矩形 28">
            <a:extLst>
              <a:ext uri="{FF2B5EF4-FFF2-40B4-BE49-F238E27FC236}">
                <a16:creationId xmlns:a16="http://schemas.microsoft.com/office/drawing/2014/main" id="{A0337B00-296E-404B-A580-3A6EB2595243}"/>
              </a:ext>
            </a:extLst>
          </p:cNvPr>
          <p:cNvSpPr/>
          <p:nvPr/>
        </p:nvSpPr>
        <p:spPr>
          <a:xfrm>
            <a:off x="-2092812" y="5699255"/>
            <a:ext cx="6096000" cy="276999"/>
          </a:xfrm>
          <a:prstGeom prst="rect">
            <a:avLst/>
          </a:prstGeom>
        </p:spPr>
        <p:txBody>
          <a:bodyPr>
            <a:spAutoFit/>
          </a:bodyPr>
          <a:lstStyle/>
          <a:p>
            <a:pPr algn="r"/>
            <a:r>
              <a:rPr lang="en-US" altLang="zh-CN" sz="1200" dirty="0">
                <a:solidFill>
                  <a:srgbClr val="FFFFFF"/>
                </a:solidFill>
                <a:ea typeface="思源黑体 Light" panose="020B0300000000000000" pitchFamily="34" charset="-122"/>
              </a:rPr>
              <a:t>Execute Side release the information previously</a:t>
            </a:r>
          </a:p>
        </p:txBody>
      </p:sp>
      <p:sp>
        <p:nvSpPr>
          <p:cNvPr id="30" name="文本框 29">
            <a:extLst>
              <a:ext uri="{FF2B5EF4-FFF2-40B4-BE49-F238E27FC236}">
                <a16:creationId xmlns:a16="http://schemas.microsoft.com/office/drawing/2014/main" id="{AB1DA222-2F57-4093-BF0A-B0BC88999583}"/>
              </a:ext>
            </a:extLst>
          </p:cNvPr>
          <p:cNvSpPr txBox="1"/>
          <p:nvPr/>
        </p:nvSpPr>
        <p:spPr>
          <a:xfrm>
            <a:off x="815212" y="5397005"/>
            <a:ext cx="3199105" cy="400110"/>
          </a:xfrm>
          <a:prstGeom prst="rect">
            <a:avLst/>
          </a:prstGeom>
          <a:noFill/>
        </p:spPr>
        <p:txBody>
          <a:bodyPr wrap="square" rtlCol="0">
            <a:spAutoFit/>
          </a:bodyPr>
          <a:lstStyle/>
          <a:p>
            <a:pPr algn="r">
              <a:defRPr/>
            </a:pPr>
            <a:r>
              <a:rPr lang="en-US" altLang="zh-CN" sz="2000" b="1" spc="300" dirty="0">
                <a:solidFill>
                  <a:srgbClr val="00A69C"/>
                </a:solidFill>
                <a:latin typeface="Leelawadee UI" panose="020B0502040204020203" pitchFamily="34" charset="-34"/>
                <a:ea typeface="思源黑体 Light" panose="020B0300000000000000" pitchFamily="34" charset="-122"/>
                <a:cs typeface="Leelawadee UI" panose="020B0502040204020203" pitchFamily="34" charset="-34"/>
              </a:rPr>
              <a:t>Profitable Pool</a:t>
            </a:r>
          </a:p>
        </p:txBody>
      </p:sp>
      <p:sp>
        <p:nvSpPr>
          <p:cNvPr id="31" name="矩形 30">
            <a:extLst>
              <a:ext uri="{FF2B5EF4-FFF2-40B4-BE49-F238E27FC236}">
                <a16:creationId xmlns:a16="http://schemas.microsoft.com/office/drawing/2014/main" id="{6D5B8728-9A5D-40BB-A602-255D643E6298}"/>
              </a:ext>
            </a:extLst>
          </p:cNvPr>
          <p:cNvSpPr/>
          <p:nvPr/>
        </p:nvSpPr>
        <p:spPr>
          <a:xfrm>
            <a:off x="7145965" y="6438434"/>
            <a:ext cx="6096000" cy="276999"/>
          </a:xfrm>
          <a:prstGeom prst="rect">
            <a:avLst/>
          </a:prstGeom>
        </p:spPr>
        <p:txBody>
          <a:bodyPr>
            <a:spAutoFit/>
          </a:bodyPr>
          <a:lstStyle/>
          <a:p>
            <a:pPr algn="ctr"/>
            <a:r>
              <a:rPr lang="en-US" altLang="zh-CN" sz="1200" dirty="0">
                <a:solidFill>
                  <a:srgbClr val="FFFFFF"/>
                </a:solidFill>
                <a:ea typeface="思源黑体 Light" panose="020B0300000000000000" pitchFamily="34" charset="-122"/>
              </a:rPr>
              <a:t>Information released by the supply side previously</a:t>
            </a:r>
          </a:p>
        </p:txBody>
      </p:sp>
      <p:sp>
        <p:nvSpPr>
          <p:cNvPr id="32" name="文本框 31">
            <a:extLst>
              <a:ext uri="{FF2B5EF4-FFF2-40B4-BE49-F238E27FC236}">
                <a16:creationId xmlns:a16="http://schemas.microsoft.com/office/drawing/2014/main" id="{9BD930E3-FF4B-4FC8-9AAC-B9EDBFF1AE56}"/>
              </a:ext>
            </a:extLst>
          </p:cNvPr>
          <p:cNvSpPr txBox="1"/>
          <p:nvPr/>
        </p:nvSpPr>
        <p:spPr>
          <a:xfrm>
            <a:off x="8400951" y="6137480"/>
            <a:ext cx="3199105" cy="400110"/>
          </a:xfrm>
          <a:prstGeom prst="rect">
            <a:avLst/>
          </a:prstGeom>
          <a:noFill/>
        </p:spPr>
        <p:txBody>
          <a:bodyPr wrap="square" rtlCol="0">
            <a:spAutoFit/>
          </a:bodyPr>
          <a:lstStyle/>
          <a:p>
            <a:pPr algn="ctr">
              <a:defRPr/>
            </a:pPr>
            <a:r>
              <a:rPr lang="en-US" altLang="zh-CN" sz="2000" b="1" spc="300" dirty="0">
                <a:solidFill>
                  <a:srgbClr val="044DBB"/>
                </a:solidFill>
                <a:latin typeface="Leelawadee UI" panose="020B0502040204020203" pitchFamily="34" charset="-34"/>
                <a:ea typeface="思源黑体 Light" panose="020B0300000000000000" pitchFamily="34" charset="-122"/>
                <a:cs typeface="Leelawadee UI" panose="020B0502040204020203" pitchFamily="34" charset="-34"/>
              </a:rPr>
              <a:t>Unprofitable Pool</a:t>
            </a:r>
          </a:p>
        </p:txBody>
      </p:sp>
      <p:pic>
        <p:nvPicPr>
          <p:cNvPr id="34" name="图片 33">
            <a:extLst>
              <a:ext uri="{FF2B5EF4-FFF2-40B4-BE49-F238E27FC236}">
                <a16:creationId xmlns:a16="http://schemas.microsoft.com/office/drawing/2014/main" id="{B30D236E-AD5E-4DCF-94C9-00B3252B24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5940" y="5456898"/>
            <a:ext cx="7424116" cy="436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2F2F62E5-81B2-4401-A47D-7ADADFCDC3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29" y="6062664"/>
            <a:ext cx="7730395" cy="653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4210066"/>
      </p:ext>
    </p:extLst>
  </p:cSld>
  <p:clrMapOvr>
    <a:masterClrMapping/>
  </p:clrMapOvr>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9C8E4FBA-2067-4BFD-BE70-184F92EA38FB}"/>
              </a:ext>
            </a:extLst>
          </p:cNvPr>
          <p:cNvSpPr txBox="1"/>
          <p:nvPr/>
        </p:nvSpPr>
        <p:spPr>
          <a:xfrm>
            <a:off x="0" y="186392"/>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GAS Mode-Match Arithmetic</a:t>
            </a:r>
          </a:p>
        </p:txBody>
      </p:sp>
      <p:cxnSp>
        <p:nvCxnSpPr>
          <p:cNvPr id="58" name="直接连接符 57">
            <a:extLst>
              <a:ext uri="{FF2B5EF4-FFF2-40B4-BE49-F238E27FC236}">
                <a16:creationId xmlns:a16="http://schemas.microsoft.com/office/drawing/2014/main" id="{3FB23C2E-AB18-43C2-A710-6C03A2A13A13}"/>
              </a:ext>
            </a:extLst>
          </p:cNvPr>
          <p:cNvCxnSpPr/>
          <p:nvPr/>
        </p:nvCxnSpPr>
        <p:spPr>
          <a:xfrm>
            <a:off x="671285" y="4076327"/>
            <a:ext cx="10994571" cy="0"/>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F173996F-8D95-4979-96BB-BBB5D083D3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451" y="1557809"/>
            <a:ext cx="7194230" cy="454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4" name="图片 63">
            <a:extLst>
              <a:ext uri="{FF2B5EF4-FFF2-40B4-BE49-F238E27FC236}">
                <a16:creationId xmlns:a16="http://schemas.microsoft.com/office/drawing/2014/main" id="{B6C6BDA6-DCE7-4028-BA92-50FDD6848B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5169" y="2421588"/>
            <a:ext cx="7424116" cy="436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5" name="图片 64">
            <a:extLst>
              <a:ext uri="{FF2B5EF4-FFF2-40B4-BE49-F238E27FC236}">
                <a16:creationId xmlns:a16="http://schemas.microsoft.com/office/drawing/2014/main" id="{029D20AD-1B0D-4F4B-818C-99111D5CC7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3673" y="3260978"/>
            <a:ext cx="7730395" cy="653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组合 1">
            <a:extLst>
              <a:ext uri="{FF2B5EF4-FFF2-40B4-BE49-F238E27FC236}">
                <a16:creationId xmlns:a16="http://schemas.microsoft.com/office/drawing/2014/main" id="{24BE7A61-D708-488A-B167-E4E3B3D686A7}"/>
              </a:ext>
            </a:extLst>
          </p:cNvPr>
          <p:cNvGrpSpPr/>
          <p:nvPr/>
        </p:nvGrpSpPr>
        <p:grpSpPr>
          <a:xfrm>
            <a:off x="1026578" y="4307436"/>
            <a:ext cx="5595958" cy="589676"/>
            <a:chOff x="202499" y="4253732"/>
            <a:chExt cx="5595958" cy="589676"/>
          </a:xfrm>
        </p:grpSpPr>
        <p:sp>
          <p:nvSpPr>
            <p:cNvPr id="59" name="文本框 58">
              <a:extLst>
                <a:ext uri="{FF2B5EF4-FFF2-40B4-BE49-F238E27FC236}">
                  <a16:creationId xmlns:a16="http://schemas.microsoft.com/office/drawing/2014/main" id="{A9F6D173-DE54-404A-9A61-135539CE6CFD}"/>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①</a:t>
              </a:r>
            </a:p>
          </p:txBody>
        </p:sp>
        <p:sp>
          <p:nvSpPr>
            <p:cNvPr id="60" name="文本框 59">
              <a:extLst>
                <a:ext uri="{FF2B5EF4-FFF2-40B4-BE49-F238E27FC236}">
                  <a16:creationId xmlns:a16="http://schemas.microsoft.com/office/drawing/2014/main" id="{EA89DBAE-A970-4B25-9855-4BF410E4D07A}"/>
                </a:ext>
              </a:extLst>
            </p:cNvPr>
            <p:cNvSpPr txBox="1"/>
            <p:nvPr/>
          </p:nvSpPr>
          <p:spPr>
            <a:xfrm>
              <a:off x="202499" y="4328942"/>
              <a:ext cx="3661496"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Match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with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Service Range</a:t>
              </a:r>
              <a:endParaRPr lang="zh-CN" altLang="en-US" sz="1050" b="1" spc="300" dirty="0">
                <a:solidFill>
                  <a:srgbClr val="FFFFFF"/>
                </a:solidFill>
                <a:latin typeface="思源黑体 Light" panose="020B0300000000000000" pitchFamily="34" charset="-122"/>
                <a:ea typeface="思源黑体 Light" panose="020B0300000000000000" pitchFamily="34" charset="-122"/>
              </a:endParaRPr>
            </a:p>
          </p:txBody>
        </p:sp>
        <p:sp>
          <p:nvSpPr>
            <p:cNvPr id="61" name="文本框 60">
              <a:extLst>
                <a:ext uri="{FF2B5EF4-FFF2-40B4-BE49-F238E27FC236}">
                  <a16:creationId xmlns:a16="http://schemas.microsoft.com/office/drawing/2014/main" id="{CE3FEE4B-E5A8-4017-B5ED-EA1544E6AD0F}"/>
                </a:ext>
              </a:extLst>
            </p:cNvPr>
            <p:cNvSpPr txBox="1"/>
            <p:nvPr/>
          </p:nvSpPr>
          <p:spPr>
            <a:xfrm>
              <a:off x="598714" y="4566409"/>
              <a:ext cx="5199743" cy="276999"/>
            </a:xfrm>
            <a:prstGeom prst="rect">
              <a:avLst/>
            </a:prstGeom>
            <a:noFill/>
          </p:spPr>
          <p:txBody>
            <a:bodyPr wrap="square" rtlCol="0">
              <a:spAutoFit/>
            </a:bodyPr>
            <a:lstStyle/>
            <a:p>
              <a:pPr algn="ctr"/>
              <a:r>
                <a:rPr lang="en-US" altLang="zh-CN" sz="1100" b="1" dirty="0">
                  <a:solidFill>
                    <a:srgbClr val="FD8D3D"/>
                  </a:solidFill>
                  <a:latin typeface="思源黑体 Light" panose="020B0300000000000000" pitchFamily="34" charset="-122"/>
                  <a:ea typeface="思源黑体 Light" panose="020B0300000000000000" pitchFamily="34" charset="-122"/>
                </a:rPr>
                <a:t>Geographical match  </a:t>
              </a:r>
              <a:r>
                <a:rPr lang="en-US" altLang="zh-CN" sz="1200" b="1" dirty="0">
                  <a:solidFill>
                    <a:srgbClr val="FD8D3D"/>
                  </a:solidFill>
                  <a:latin typeface="思源黑体 Light" panose="020B0300000000000000" pitchFamily="34" charset="-122"/>
                  <a:ea typeface="思源黑体 Light" panose="020B0300000000000000" pitchFamily="34" charset="-122"/>
                </a:rPr>
                <a:t>(28.43,104.90)</a:t>
              </a:r>
              <a:r>
                <a:rPr lang="zh-CN" altLang="en-US" sz="1200" b="1" dirty="0">
                  <a:solidFill>
                    <a:srgbClr val="FD8D3D"/>
                  </a:solidFill>
                  <a:latin typeface="思源黑体 Light" panose="020B0300000000000000" pitchFamily="34" charset="-122"/>
                  <a:ea typeface="思源黑体 Light" panose="020B0300000000000000" pitchFamily="34" charset="-122"/>
                </a:rPr>
                <a:t>∈</a:t>
              </a:r>
              <a:r>
                <a:rPr lang="en-US" altLang="zh-CN" sz="1200" b="1" dirty="0">
                  <a:solidFill>
                    <a:srgbClr val="044DBB"/>
                  </a:solidFill>
                  <a:latin typeface="思源黑体 Light" panose="020B0300000000000000" pitchFamily="34" charset="-122"/>
                  <a:ea typeface="思源黑体 Light" panose="020B0300000000000000" pitchFamily="34" charset="-122"/>
                </a:rPr>
                <a:t>(88.71±1000,186.11±1000</a:t>
              </a:r>
              <a:r>
                <a:rPr lang="en-US" altLang="zh-CN" sz="1200" b="1" dirty="0">
                  <a:solidFill>
                    <a:srgbClr val="00A69C"/>
                  </a:solidFill>
                  <a:latin typeface="思源黑体 Light" panose="020B0300000000000000" pitchFamily="34" charset="-122"/>
                  <a:ea typeface="思源黑体 Light" panose="020B0300000000000000" pitchFamily="34" charset="-122"/>
                </a:rPr>
                <a:t>)</a:t>
              </a:r>
              <a:r>
                <a:rPr lang="en-US" altLang="zh-CN" sz="1100" b="1" dirty="0">
                  <a:solidFill>
                    <a:srgbClr val="00A69C"/>
                  </a:solidFill>
                  <a:latin typeface="思源黑体 Light" panose="020B0300000000000000" pitchFamily="34" charset="-122"/>
                  <a:ea typeface="思源黑体 Light" panose="020B0300000000000000" pitchFamily="34" charset="-122"/>
                </a:rPr>
                <a:t>  </a:t>
              </a:r>
              <a:r>
                <a:rPr lang="zh-CN" altLang="en-US" sz="1100" b="1" dirty="0">
                  <a:solidFill>
                    <a:srgbClr val="00B050"/>
                  </a:solidFill>
                  <a:latin typeface="思源黑体 Light" panose="020B0300000000000000" pitchFamily="34" charset="-122"/>
                  <a:ea typeface="思源黑体 Light" panose="020B0300000000000000" pitchFamily="34" charset="-122"/>
                </a:rPr>
                <a:t>√</a:t>
              </a:r>
            </a:p>
          </p:txBody>
        </p:sp>
        <p:cxnSp>
          <p:nvCxnSpPr>
            <p:cNvPr id="3" name="直接连接符 2">
              <a:extLst>
                <a:ext uri="{FF2B5EF4-FFF2-40B4-BE49-F238E27FC236}">
                  <a16:creationId xmlns:a16="http://schemas.microsoft.com/office/drawing/2014/main" id="{4AB32C68-3D2D-4577-820F-4259187B0B77}"/>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9049C6D1-E24A-4373-BF40-39596D771604}"/>
              </a:ext>
            </a:extLst>
          </p:cNvPr>
          <p:cNvGrpSpPr/>
          <p:nvPr/>
        </p:nvGrpSpPr>
        <p:grpSpPr>
          <a:xfrm>
            <a:off x="72571" y="5151425"/>
            <a:ext cx="5199743" cy="583211"/>
            <a:chOff x="-759823" y="4253732"/>
            <a:chExt cx="5199743" cy="583211"/>
          </a:xfrm>
        </p:grpSpPr>
        <p:sp>
          <p:nvSpPr>
            <p:cNvPr id="14" name="文本框 13">
              <a:extLst>
                <a:ext uri="{FF2B5EF4-FFF2-40B4-BE49-F238E27FC236}">
                  <a16:creationId xmlns:a16="http://schemas.microsoft.com/office/drawing/2014/main" id="{5A7CB8C0-838E-4F39-BF96-86342C1E50A6}"/>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②</a:t>
              </a:r>
            </a:p>
          </p:txBody>
        </p:sp>
        <p:sp>
          <p:nvSpPr>
            <p:cNvPr id="15" name="文本框 14">
              <a:extLst>
                <a:ext uri="{FF2B5EF4-FFF2-40B4-BE49-F238E27FC236}">
                  <a16:creationId xmlns:a16="http://schemas.microsoft.com/office/drawing/2014/main" id="{DA606161-5000-4538-984B-9E80D9833081}"/>
                </a:ext>
              </a:extLst>
            </p:cNvPr>
            <p:cNvSpPr txBox="1"/>
            <p:nvPr/>
          </p:nvSpPr>
          <p:spPr>
            <a:xfrm>
              <a:off x="414115" y="4312023"/>
              <a:ext cx="3661496"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Match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with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unprofitable</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Pool</a:t>
              </a:r>
              <a:endParaRPr lang="zh-CN" altLang="en-US" sz="1050" b="1" spc="300" dirty="0">
                <a:solidFill>
                  <a:srgbClr val="FFFFFF"/>
                </a:solidFill>
                <a:latin typeface="思源黑体 Light" panose="020B0300000000000000" pitchFamily="34" charset="-122"/>
                <a:ea typeface="思源黑体 Light" panose="020B0300000000000000" pitchFamily="34" charset="-122"/>
              </a:endParaRPr>
            </a:p>
          </p:txBody>
        </p:sp>
        <p:sp>
          <p:nvSpPr>
            <p:cNvPr id="16" name="文本框 15">
              <a:extLst>
                <a:ext uri="{FF2B5EF4-FFF2-40B4-BE49-F238E27FC236}">
                  <a16:creationId xmlns:a16="http://schemas.microsoft.com/office/drawing/2014/main" id="{15F96F70-7C41-4E84-8783-70D75E6F2FDA}"/>
                </a:ext>
              </a:extLst>
            </p:cNvPr>
            <p:cNvSpPr txBox="1"/>
            <p:nvPr/>
          </p:nvSpPr>
          <p:spPr>
            <a:xfrm>
              <a:off x="-759823" y="4575333"/>
              <a:ext cx="5199743" cy="261610"/>
            </a:xfrm>
            <a:prstGeom prst="rect">
              <a:avLst/>
            </a:prstGeom>
            <a:noFill/>
          </p:spPr>
          <p:txBody>
            <a:bodyPr wrap="square" rtlCol="0">
              <a:spAutoFit/>
            </a:bodyPr>
            <a:lstStyle/>
            <a:p>
              <a:pPr algn="ctr"/>
              <a:r>
                <a:rPr lang="en-US" altLang="zh-CN" sz="1100" b="1" dirty="0">
                  <a:solidFill>
                    <a:srgbClr val="FD8D3D"/>
                  </a:solidFill>
                  <a:latin typeface="思源黑体 Light" panose="020B0300000000000000" pitchFamily="34" charset="-122"/>
                  <a:ea typeface="思源黑体 Light" panose="020B0300000000000000" pitchFamily="34" charset="-122"/>
                </a:rPr>
                <a:t>400&gt;</a:t>
              </a:r>
              <a:r>
                <a:rPr lang="en-US" altLang="zh-CN" sz="1100" b="1" dirty="0">
                  <a:solidFill>
                    <a:srgbClr val="044DBB"/>
                  </a:solidFill>
                  <a:latin typeface="思源黑体 Light" panose="020B0300000000000000" pitchFamily="34" charset="-122"/>
                  <a:ea typeface="思源黑体 Light" panose="020B0300000000000000" pitchFamily="34" charset="-122"/>
                </a:rPr>
                <a:t>200</a:t>
              </a:r>
              <a:r>
                <a:rPr lang="en-US" altLang="zh-CN" sz="1100" b="1" dirty="0">
                  <a:solidFill>
                    <a:srgbClr val="00A69C"/>
                  </a:solidFill>
                  <a:latin typeface="思源黑体 Light" panose="020B0300000000000000" pitchFamily="34" charset="-122"/>
                  <a:ea typeface="思源黑体 Light" panose="020B0300000000000000" pitchFamily="34" charset="-122"/>
                </a:rPr>
                <a:t>(-200) </a:t>
              </a:r>
              <a:r>
                <a:rPr lang="en-US" altLang="zh-CN" sz="1100" b="1" dirty="0">
                  <a:solidFill>
                    <a:srgbClr val="044DBB"/>
                  </a:solidFill>
                  <a:latin typeface="思源黑体 Light" panose="020B0300000000000000" pitchFamily="34" charset="-122"/>
                  <a:ea typeface="思源黑体 Light" panose="020B0300000000000000" pitchFamily="34" charset="-122"/>
                </a:rPr>
                <a:t>Get 200 Cost 0  </a:t>
              </a:r>
              <a:r>
                <a:rPr lang="zh-CN" altLang="en-US" sz="1100" b="1" dirty="0">
                  <a:solidFill>
                    <a:srgbClr val="00B050"/>
                  </a:solidFill>
                  <a:latin typeface="思源黑体 Light" panose="020B0300000000000000" pitchFamily="34" charset="-122"/>
                  <a:ea typeface="思源黑体 Light" panose="020B0300000000000000" pitchFamily="34" charset="-122"/>
                </a:rPr>
                <a:t>√</a:t>
              </a:r>
            </a:p>
          </p:txBody>
        </p:sp>
        <p:cxnSp>
          <p:nvCxnSpPr>
            <p:cNvPr id="17" name="直接连接符 16">
              <a:extLst>
                <a:ext uri="{FF2B5EF4-FFF2-40B4-BE49-F238E27FC236}">
                  <a16:creationId xmlns:a16="http://schemas.microsoft.com/office/drawing/2014/main" id="{5A932F86-F57A-4BCE-8A80-C6196339115E}"/>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DB98BB8-ADFE-47D0-9731-EC27CDDB4932}"/>
              </a:ext>
            </a:extLst>
          </p:cNvPr>
          <p:cNvGrpSpPr/>
          <p:nvPr/>
        </p:nvGrpSpPr>
        <p:grpSpPr>
          <a:xfrm>
            <a:off x="1020379" y="5939878"/>
            <a:ext cx="5443166" cy="573817"/>
            <a:chOff x="202499" y="4253732"/>
            <a:chExt cx="5443166" cy="573817"/>
          </a:xfrm>
        </p:grpSpPr>
        <p:sp>
          <p:nvSpPr>
            <p:cNvPr id="19" name="文本框 18">
              <a:extLst>
                <a:ext uri="{FF2B5EF4-FFF2-40B4-BE49-F238E27FC236}">
                  <a16:creationId xmlns:a16="http://schemas.microsoft.com/office/drawing/2014/main" id="{1E3ABD3C-2253-4D5D-A2BC-132309DA2CC1}"/>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③</a:t>
              </a:r>
            </a:p>
          </p:txBody>
        </p:sp>
        <p:sp>
          <p:nvSpPr>
            <p:cNvPr id="20" name="文本框 19">
              <a:extLst>
                <a:ext uri="{FF2B5EF4-FFF2-40B4-BE49-F238E27FC236}">
                  <a16:creationId xmlns:a16="http://schemas.microsoft.com/office/drawing/2014/main" id="{2E9530A5-6242-4D04-B980-14A0D1176137}"/>
                </a:ext>
              </a:extLst>
            </p:cNvPr>
            <p:cNvSpPr txBox="1"/>
            <p:nvPr/>
          </p:nvSpPr>
          <p:spPr>
            <a:xfrm>
              <a:off x="202499" y="4326127"/>
              <a:ext cx="3661496"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Match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with</a:t>
              </a:r>
              <a:r>
                <a:rPr lang="zh-CN" altLang="en-US" sz="1050" b="1" spc="300" dirty="0">
                  <a:solidFill>
                    <a:srgbClr val="FFFFFF"/>
                  </a:solidFill>
                  <a:latin typeface="思源黑体 Light" panose="020B0300000000000000" pitchFamily="34" charset="-122"/>
                  <a:ea typeface="思源黑体 Light" panose="020B0300000000000000" pitchFamily="34" charset="-122"/>
                </a:rPr>
                <a:t> </a:t>
              </a:r>
              <a:r>
                <a:rPr lang="en-US" altLang="zh-CN" sz="1050" b="1" spc="300" dirty="0">
                  <a:solidFill>
                    <a:srgbClr val="FFFFFF"/>
                  </a:solidFill>
                  <a:latin typeface="思源黑体 Light" panose="020B0300000000000000" pitchFamily="34" charset="-122"/>
                  <a:ea typeface="思源黑体 Light" panose="020B0300000000000000" pitchFamily="34" charset="-122"/>
                </a:rPr>
                <a:t>Service Range</a:t>
              </a:r>
              <a:endParaRPr lang="zh-CN" altLang="en-US" sz="1050" b="1" spc="300" dirty="0">
                <a:solidFill>
                  <a:srgbClr val="FFFFFF"/>
                </a:solidFill>
                <a:latin typeface="思源黑体 Light" panose="020B0300000000000000" pitchFamily="34" charset="-122"/>
                <a:ea typeface="思源黑体 Light" panose="020B0300000000000000" pitchFamily="34" charset="-122"/>
              </a:endParaRPr>
            </a:p>
          </p:txBody>
        </p:sp>
        <p:sp>
          <p:nvSpPr>
            <p:cNvPr id="21" name="文本框 20">
              <a:extLst>
                <a:ext uri="{FF2B5EF4-FFF2-40B4-BE49-F238E27FC236}">
                  <a16:creationId xmlns:a16="http://schemas.microsoft.com/office/drawing/2014/main" id="{5B420696-EDC8-4658-AAB7-923B0DF77A9B}"/>
                </a:ext>
              </a:extLst>
            </p:cNvPr>
            <p:cNvSpPr txBox="1"/>
            <p:nvPr/>
          </p:nvSpPr>
          <p:spPr>
            <a:xfrm>
              <a:off x="445922" y="4565939"/>
              <a:ext cx="5199743" cy="261610"/>
            </a:xfrm>
            <a:prstGeom prst="rect">
              <a:avLst/>
            </a:prstGeom>
            <a:noFill/>
          </p:spPr>
          <p:txBody>
            <a:bodyPr wrap="square" rtlCol="0">
              <a:spAutoFit/>
            </a:bodyPr>
            <a:lstStyle/>
            <a:p>
              <a:pPr algn="ctr"/>
              <a:r>
                <a:rPr lang="en-US" altLang="zh-CN" sz="1100" b="1" dirty="0">
                  <a:solidFill>
                    <a:srgbClr val="FD8D3D"/>
                  </a:solidFill>
                  <a:latin typeface="思源黑体 Light" panose="020B0300000000000000" pitchFamily="34" charset="-122"/>
                  <a:ea typeface="思源黑体 Light" panose="020B0300000000000000" pitchFamily="34" charset="-122"/>
                </a:rPr>
                <a:t>Geographical match  (28.43,104.90)∈</a:t>
              </a:r>
              <a:r>
                <a:rPr lang="en-US" altLang="zh-CN" sz="1100" b="1" dirty="0">
                  <a:solidFill>
                    <a:srgbClr val="00A69C"/>
                  </a:solidFill>
                  <a:latin typeface="思源黑体 Light" panose="020B0300000000000000" pitchFamily="34" charset="-122"/>
                  <a:ea typeface="思源黑体 Light" panose="020B0300000000000000" pitchFamily="34" charset="-122"/>
                </a:rPr>
                <a:t>(60.21±2000,300.11±2000)</a:t>
              </a:r>
              <a:r>
                <a:rPr lang="en-US" altLang="zh-CN" sz="1100" b="1" dirty="0">
                  <a:solidFill>
                    <a:srgbClr val="FEBB8B"/>
                  </a:solidFill>
                  <a:latin typeface="思源黑体 Light" panose="020B0300000000000000" pitchFamily="34" charset="-122"/>
                  <a:ea typeface="思源黑体 Light" panose="020B0300000000000000" pitchFamily="34" charset="-122"/>
                </a:rPr>
                <a:t>  </a:t>
              </a:r>
              <a:r>
                <a:rPr lang="en-US" altLang="zh-CN" sz="1100" b="1" dirty="0">
                  <a:solidFill>
                    <a:srgbClr val="00B050"/>
                  </a:solidFill>
                  <a:latin typeface="思源黑体 Light" panose="020B0300000000000000" pitchFamily="34" charset="-122"/>
                  <a:ea typeface="思源黑体 Light" panose="020B0300000000000000" pitchFamily="34" charset="-122"/>
                </a:rPr>
                <a:t>√</a:t>
              </a:r>
            </a:p>
          </p:txBody>
        </p:sp>
        <p:cxnSp>
          <p:nvCxnSpPr>
            <p:cNvPr id="22" name="直接连接符 21">
              <a:extLst>
                <a:ext uri="{FF2B5EF4-FFF2-40B4-BE49-F238E27FC236}">
                  <a16:creationId xmlns:a16="http://schemas.microsoft.com/office/drawing/2014/main" id="{6EF60DD5-AB16-43F1-918C-B7FE82EE7CE8}"/>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3DA3751-D845-493D-8C99-42C7EB74C49E}"/>
              </a:ext>
            </a:extLst>
          </p:cNvPr>
          <p:cNvGrpSpPr/>
          <p:nvPr/>
        </p:nvGrpSpPr>
        <p:grpSpPr>
          <a:xfrm>
            <a:off x="6110821" y="4307288"/>
            <a:ext cx="5199743" cy="588822"/>
            <a:chOff x="-556986" y="4253732"/>
            <a:chExt cx="5199743" cy="588822"/>
          </a:xfrm>
        </p:grpSpPr>
        <p:sp>
          <p:nvSpPr>
            <p:cNvPr id="24" name="文本框 23">
              <a:extLst>
                <a:ext uri="{FF2B5EF4-FFF2-40B4-BE49-F238E27FC236}">
                  <a16:creationId xmlns:a16="http://schemas.microsoft.com/office/drawing/2014/main" id="{DBCEA6D8-F1A4-4C74-9C31-DF2C08F14CCB}"/>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④</a:t>
              </a:r>
            </a:p>
          </p:txBody>
        </p:sp>
        <p:sp>
          <p:nvSpPr>
            <p:cNvPr id="25" name="文本框 24">
              <a:extLst>
                <a:ext uri="{FF2B5EF4-FFF2-40B4-BE49-F238E27FC236}">
                  <a16:creationId xmlns:a16="http://schemas.microsoft.com/office/drawing/2014/main" id="{A1048AA0-1577-40D9-8E49-340F644119DD}"/>
                </a:ext>
              </a:extLst>
            </p:cNvPr>
            <p:cNvSpPr txBox="1"/>
            <p:nvPr/>
          </p:nvSpPr>
          <p:spPr>
            <a:xfrm>
              <a:off x="266880" y="4328942"/>
              <a:ext cx="3661496"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Match with profitable Pool</a:t>
              </a:r>
            </a:p>
          </p:txBody>
        </p:sp>
        <p:sp>
          <p:nvSpPr>
            <p:cNvPr id="26" name="文本框 25">
              <a:extLst>
                <a:ext uri="{FF2B5EF4-FFF2-40B4-BE49-F238E27FC236}">
                  <a16:creationId xmlns:a16="http://schemas.microsoft.com/office/drawing/2014/main" id="{919EE3AC-7B0E-4B34-8211-F98B11C5AF62}"/>
                </a:ext>
              </a:extLst>
            </p:cNvPr>
            <p:cNvSpPr txBox="1"/>
            <p:nvPr/>
          </p:nvSpPr>
          <p:spPr>
            <a:xfrm>
              <a:off x="-556986" y="4580944"/>
              <a:ext cx="5199743" cy="261610"/>
            </a:xfrm>
            <a:prstGeom prst="rect">
              <a:avLst/>
            </a:prstGeom>
            <a:noFill/>
          </p:spPr>
          <p:txBody>
            <a:bodyPr wrap="square" rtlCol="0">
              <a:spAutoFit/>
            </a:bodyPr>
            <a:lstStyle/>
            <a:p>
              <a:pPr algn="ctr"/>
              <a:r>
                <a:rPr lang="en-US" altLang="zh-CN" sz="1100" b="1" dirty="0">
                  <a:solidFill>
                    <a:srgbClr val="FD8D3D"/>
                  </a:solidFill>
                  <a:latin typeface="思源黑体 Light" panose="020B0300000000000000" pitchFamily="34" charset="-122"/>
                  <a:ea typeface="思源黑体 Light" panose="020B0300000000000000" pitchFamily="34" charset="-122"/>
                </a:rPr>
                <a:t>200&lt;</a:t>
              </a:r>
              <a:r>
                <a:rPr lang="en-US" altLang="zh-CN" sz="1100" b="1" dirty="0">
                  <a:solidFill>
                    <a:srgbClr val="00A69C"/>
                  </a:solidFill>
                  <a:latin typeface="思源黑体 Light" panose="020B0300000000000000" pitchFamily="34" charset="-122"/>
                  <a:ea typeface="思源黑体 Light" panose="020B0300000000000000" pitchFamily="34" charset="-122"/>
                </a:rPr>
                <a:t>300</a:t>
              </a:r>
              <a:r>
                <a:rPr lang="en-US" altLang="zh-CN" sz="1100" b="1" dirty="0">
                  <a:solidFill>
                    <a:srgbClr val="FEBB8B"/>
                  </a:solidFill>
                  <a:latin typeface="思源黑体 Light" panose="020B0300000000000000" pitchFamily="34" charset="-122"/>
                  <a:ea typeface="思源黑体 Light" panose="020B0300000000000000" pitchFamily="34" charset="-122"/>
                </a:rPr>
                <a:t> </a:t>
              </a:r>
              <a:r>
                <a:rPr lang="en-US" altLang="zh-CN" sz="1100" b="1" dirty="0">
                  <a:solidFill>
                    <a:srgbClr val="00A69C"/>
                  </a:solidFill>
                  <a:latin typeface="思源黑体 Light" panose="020B0300000000000000" pitchFamily="34" charset="-122"/>
                  <a:ea typeface="思源黑体 Light" panose="020B0300000000000000" pitchFamily="34" charset="-122"/>
                </a:rPr>
                <a:t>Get 200 Cost</a:t>
              </a:r>
              <a:r>
                <a:rPr lang="zh-CN" altLang="en-US" sz="1100" b="1" dirty="0">
                  <a:solidFill>
                    <a:srgbClr val="00A69C"/>
                  </a:solidFill>
                  <a:latin typeface="思源黑体 Light" panose="020B0300000000000000" pitchFamily="34" charset="-122"/>
                  <a:ea typeface="思源黑体 Light" panose="020B0300000000000000" pitchFamily="34" charset="-122"/>
                </a:rPr>
                <a:t>  </a:t>
              </a:r>
              <a:r>
                <a:rPr lang="en-US" altLang="zh-CN" sz="1100" b="1" dirty="0">
                  <a:solidFill>
                    <a:srgbClr val="00A69C"/>
                  </a:solidFill>
                  <a:latin typeface="思源黑体 Light" panose="020B0300000000000000" pitchFamily="34" charset="-122"/>
                  <a:ea typeface="思源黑体 Light" panose="020B0300000000000000" pitchFamily="34" charset="-122"/>
                </a:rPr>
                <a:t>200*2=400    </a:t>
              </a:r>
              <a:r>
                <a:rPr lang="en-US" altLang="zh-CN" sz="1100" b="1" dirty="0">
                  <a:solidFill>
                    <a:srgbClr val="00B050"/>
                  </a:solidFill>
                  <a:latin typeface="思源黑体 Light" panose="020B0300000000000000" pitchFamily="34" charset="-122"/>
                  <a:ea typeface="思源黑体 Light" panose="020B0300000000000000" pitchFamily="34" charset="-122"/>
                </a:rPr>
                <a:t>√</a:t>
              </a:r>
              <a:endParaRPr lang="en-US" altLang="zh-CN" sz="1100" b="1" dirty="0">
                <a:solidFill>
                  <a:srgbClr val="FEBB8B"/>
                </a:solidFill>
                <a:latin typeface="思源黑体 Light" panose="020B0300000000000000" pitchFamily="34" charset="-122"/>
                <a:ea typeface="思源黑体 Light" panose="020B0300000000000000" pitchFamily="34" charset="-122"/>
              </a:endParaRPr>
            </a:p>
          </p:txBody>
        </p:sp>
        <p:cxnSp>
          <p:nvCxnSpPr>
            <p:cNvPr id="27" name="直接连接符 26">
              <a:extLst>
                <a:ext uri="{FF2B5EF4-FFF2-40B4-BE49-F238E27FC236}">
                  <a16:creationId xmlns:a16="http://schemas.microsoft.com/office/drawing/2014/main" id="{E9FC5BDB-77F1-4CC7-A097-747049922904}"/>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08D1147A-A116-4B36-9C0A-BBD44083BA50}"/>
              </a:ext>
            </a:extLst>
          </p:cNvPr>
          <p:cNvGrpSpPr/>
          <p:nvPr/>
        </p:nvGrpSpPr>
        <p:grpSpPr>
          <a:xfrm>
            <a:off x="5419549" y="4971455"/>
            <a:ext cx="5199743" cy="592470"/>
            <a:chOff x="-1241703" y="4253732"/>
            <a:chExt cx="5199743" cy="592470"/>
          </a:xfrm>
        </p:grpSpPr>
        <p:sp>
          <p:nvSpPr>
            <p:cNvPr id="29" name="文本框 28">
              <a:extLst>
                <a:ext uri="{FF2B5EF4-FFF2-40B4-BE49-F238E27FC236}">
                  <a16:creationId xmlns:a16="http://schemas.microsoft.com/office/drawing/2014/main" id="{E5802E8F-BDFD-4E3C-A8F2-3D97781F8C9A}"/>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⑤</a:t>
              </a:r>
            </a:p>
          </p:txBody>
        </p:sp>
        <p:sp>
          <p:nvSpPr>
            <p:cNvPr id="30" name="文本框 29">
              <a:extLst>
                <a:ext uri="{FF2B5EF4-FFF2-40B4-BE49-F238E27FC236}">
                  <a16:creationId xmlns:a16="http://schemas.microsoft.com/office/drawing/2014/main" id="{1493D27B-86D5-4168-A47A-0A2535E021C7}"/>
                </a:ext>
              </a:extLst>
            </p:cNvPr>
            <p:cNvSpPr txBox="1"/>
            <p:nvPr/>
          </p:nvSpPr>
          <p:spPr>
            <a:xfrm>
              <a:off x="-38716" y="4326174"/>
              <a:ext cx="3121590"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Match with Fund</a:t>
              </a:r>
            </a:p>
          </p:txBody>
        </p:sp>
        <p:sp>
          <p:nvSpPr>
            <p:cNvPr id="31" name="文本框 30">
              <a:extLst>
                <a:ext uri="{FF2B5EF4-FFF2-40B4-BE49-F238E27FC236}">
                  <a16:creationId xmlns:a16="http://schemas.microsoft.com/office/drawing/2014/main" id="{2BA4B6BB-900A-48B3-BB54-84E6DD6B1D1F}"/>
                </a:ext>
              </a:extLst>
            </p:cNvPr>
            <p:cNvSpPr txBox="1"/>
            <p:nvPr/>
          </p:nvSpPr>
          <p:spPr>
            <a:xfrm>
              <a:off x="-1241703" y="4584592"/>
              <a:ext cx="5199743" cy="261610"/>
            </a:xfrm>
            <a:prstGeom prst="rect">
              <a:avLst/>
            </a:prstGeom>
            <a:noFill/>
          </p:spPr>
          <p:txBody>
            <a:bodyPr wrap="square" rtlCol="0">
              <a:spAutoFit/>
            </a:bodyPr>
            <a:lstStyle/>
            <a:p>
              <a:pPr algn="ctr"/>
              <a:r>
                <a:rPr lang="en-US" altLang="zh-CN" sz="1100" b="1" dirty="0">
                  <a:solidFill>
                    <a:srgbClr val="00A69C"/>
                  </a:solidFill>
                  <a:latin typeface="思源黑体 Light" panose="020B0300000000000000" pitchFamily="34" charset="-122"/>
                  <a:ea typeface="思源黑体 Light" panose="020B0300000000000000" pitchFamily="34" charset="-122"/>
                </a:rPr>
                <a:t>400</a:t>
              </a:r>
              <a:r>
                <a:rPr lang="en-US" altLang="zh-CN" sz="1100" b="1" dirty="0">
                  <a:solidFill>
                    <a:srgbClr val="FD8D3D"/>
                  </a:solidFill>
                  <a:latin typeface="思源黑体 Light" panose="020B0300000000000000" pitchFamily="34" charset="-122"/>
                  <a:ea typeface="思源黑体 Light" panose="020B0300000000000000" pitchFamily="34" charset="-122"/>
                </a:rPr>
                <a:t>&lt;</a:t>
              </a:r>
              <a:r>
                <a:rPr lang="en-US" altLang="zh-CN" sz="1100" b="1" dirty="0">
                  <a:solidFill>
                    <a:srgbClr val="044DBB"/>
                  </a:solidFill>
                  <a:latin typeface="思源黑体 Light" panose="020B0300000000000000" pitchFamily="34" charset="-122"/>
                  <a:ea typeface="思源黑体 Light" panose="020B0300000000000000" pitchFamily="34" charset="-122"/>
                </a:rPr>
                <a:t>100000 </a:t>
              </a:r>
              <a:r>
                <a:rPr lang="en-US" altLang="zh-CN" sz="1100" b="1" dirty="0">
                  <a:solidFill>
                    <a:srgbClr val="00B050"/>
                  </a:solidFill>
                  <a:latin typeface="思源黑体 Light" panose="020B0300000000000000" pitchFamily="34" charset="-122"/>
                  <a:ea typeface="思源黑体 Light" panose="020B0300000000000000" pitchFamily="34" charset="-122"/>
                </a:rPr>
                <a:t>      √</a:t>
              </a:r>
              <a:r>
                <a:rPr lang="en-US" altLang="zh-CN" sz="1100" b="1" dirty="0">
                  <a:solidFill>
                    <a:srgbClr val="FEBB8B"/>
                  </a:solidFill>
                  <a:latin typeface="思源黑体 Light" panose="020B0300000000000000" pitchFamily="34" charset="-122"/>
                  <a:ea typeface="思源黑体 Light" panose="020B0300000000000000" pitchFamily="34" charset="-122"/>
                </a:rPr>
                <a:t> </a:t>
              </a:r>
            </a:p>
          </p:txBody>
        </p:sp>
        <p:cxnSp>
          <p:nvCxnSpPr>
            <p:cNvPr id="32" name="直接连接符 31">
              <a:extLst>
                <a:ext uri="{FF2B5EF4-FFF2-40B4-BE49-F238E27FC236}">
                  <a16:creationId xmlns:a16="http://schemas.microsoft.com/office/drawing/2014/main" id="{57F3B482-9F88-470F-B138-1912D22A1FBB}"/>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87000F26-0797-4A43-854C-F58831648E75}"/>
              </a:ext>
            </a:extLst>
          </p:cNvPr>
          <p:cNvGrpSpPr/>
          <p:nvPr/>
        </p:nvGrpSpPr>
        <p:grpSpPr>
          <a:xfrm>
            <a:off x="6613904" y="5673719"/>
            <a:ext cx="5146245" cy="1069340"/>
            <a:chOff x="5796024" y="5704482"/>
            <a:chExt cx="5146245" cy="1069340"/>
          </a:xfrm>
        </p:grpSpPr>
        <p:grpSp>
          <p:nvGrpSpPr>
            <p:cNvPr id="33" name="组合 32">
              <a:extLst>
                <a:ext uri="{FF2B5EF4-FFF2-40B4-BE49-F238E27FC236}">
                  <a16:creationId xmlns:a16="http://schemas.microsoft.com/office/drawing/2014/main" id="{DC7C5D0A-63DD-4FDA-87BD-894AF55D4B7D}"/>
                </a:ext>
              </a:extLst>
            </p:cNvPr>
            <p:cNvGrpSpPr/>
            <p:nvPr/>
          </p:nvGrpSpPr>
          <p:grpSpPr>
            <a:xfrm>
              <a:off x="5796024" y="5704482"/>
              <a:ext cx="3860053" cy="607810"/>
              <a:chOff x="-54395" y="4253732"/>
              <a:chExt cx="3860053" cy="607810"/>
            </a:xfrm>
          </p:grpSpPr>
          <p:sp>
            <p:nvSpPr>
              <p:cNvPr id="34" name="文本框 33">
                <a:extLst>
                  <a:ext uri="{FF2B5EF4-FFF2-40B4-BE49-F238E27FC236}">
                    <a16:creationId xmlns:a16="http://schemas.microsoft.com/office/drawing/2014/main" id="{64C33F04-6C05-44AD-9D49-F6AEC24B3173}"/>
                  </a:ext>
                </a:extLst>
              </p:cNvPr>
              <p:cNvSpPr txBox="1"/>
              <p:nvPr/>
            </p:nvSpPr>
            <p:spPr>
              <a:xfrm>
                <a:off x="266880" y="4253732"/>
                <a:ext cx="406391" cy="461665"/>
              </a:xfrm>
              <a:prstGeom prst="rect">
                <a:avLst/>
              </a:prstGeom>
              <a:noFill/>
            </p:spPr>
            <p:txBody>
              <a:bodyPr wrap="square" rtlCol="0">
                <a:spAutoFit/>
              </a:bodyPr>
              <a:lstStyle/>
              <a:p>
                <a:pPr algn="ctr"/>
                <a:r>
                  <a:rPr lang="zh-CN" altLang="en-US" sz="2400" b="1" spc="300" dirty="0">
                    <a:solidFill>
                      <a:srgbClr val="FFFFFF"/>
                    </a:solidFill>
                    <a:latin typeface="思源黑体 Light" panose="020B0300000000000000" pitchFamily="34" charset="-122"/>
                    <a:ea typeface="思源黑体 Light" panose="020B0300000000000000" pitchFamily="34" charset="-122"/>
                  </a:rPr>
                  <a:t>⑥</a:t>
                </a:r>
              </a:p>
            </p:txBody>
          </p:sp>
          <p:sp>
            <p:nvSpPr>
              <p:cNvPr id="35" name="文本框 34">
                <a:extLst>
                  <a:ext uri="{FF2B5EF4-FFF2-40B4-BE49-F238E27FC236}">
                    <a16:creationId xmlns:a16="http://schemas.microsoft.com/office/drawing/2014/main" id="{7304C496-6177-4E6F-8053-A89C644D24F0}"/>
                  </a:ext>
                </a:extLst>
              </p:cNvPr>
              <p:cNvSpPr txBox="1"/>
              <p:nvPr/>
            </p:nvSpPr>
            <p:spPr>
              <a:xfrm>
                <a:off x="334480" y="4330676"/>
                <a:ext cx="2666253" cy="253916"/>
              </a:xfrm>
              <a:prstGeom prst="rect">
                <a:avLst/>
              </a:prstGeom>
              <a:noFill/>
            </p:spPr>
            <p:txBody>
              <a:bodyPr wrap="square" rtlCol="0">
                <a:spAutoFit/>
              </a:bodyPr>
              <a:lstStyle/>
              <a:p>
                <a:pPr algn="ctr"/>
                <a:r>
                  <a:rPr lang="en-US" altLang="zh-CN" sz="1050" b="1" spc="300" dirty="0">
                    <a:solidFill>
                      <a:srgbClr val="FFFFFF"/>
                    </a:solidFill>
                    <a:latin typeface="思源黑体 Light" panose="020B0300000000000000" pitchFamily="34" charset="-122"/>
                    <a:ea typeface="思源黑体 Light" panose="020B0300000000000000" pitchFamily="34" charset="-122"/>
                  </a:rPr>
                  <a:t>Create Work Space</a:t>
                </a:r>
              </a:p>
            </p:txBody>
          </p:sp>
          <p:sp>
            <p:nvSpPr>
              <p:cNvPr id="36" name="文本框 35">
                <a:extLst>
                  <a:ext uri="{FF2B5EF4-FFF2-40B4-BE49-F238E27FC236}">
                    <a16:creationId xmlns:a16="http://schemas.microsoft.com/office/drawing/2014/main" id="{2FBC8919-1C31-4865-A9B0-33F026837164}"/>
                  </a:ext>
                </a:extLst>
              </p:cNvPr>
              <p:cNvSpPr txBox="1"/>
              <p:nvPr/>
            </p:nvSpPr>
            <p:spPr>
              <a:xfrm>
                <a:off x="-54395" y="4599932"/>
                <a:ext cx="3045709" cy="261610"/>
              </a:xfrm>
              <a:prstGeom prst="rect">
                <a:avLst/>
              </a:prstGeom>
              <a:noFill/>
            </p:spPr>
            <p:txBody>
              <a:bodyPr wrap="square" rtlCol="0">
                <a:spAutoFit/>
              </a:bodyPr>
              <a:lstStyle/>
              <a:p>
                <a:pPr algn="ctr"/>
                <a:r>
                  <a:rPr lang="en-US" altLang="zh-CN" sz="1100" b="1" dirty="0">
                    <a:solidFill>
                      <a:srgbClr val="FEBB8B"/>
                    </a:solidFill>
                    <a:latin typeface="思源黑体 Light" panose="020B0300000000000000" pitchFamily="34" charset="-122"/>
                    <a:ea typeface="思源黑体 Light" panose="020B0300000000000000" pitchFamily="34" charset="-122"/>
                  </a:rPr>
                  <a:t> </a:t>
                </a:r>
                <a:r>
                  <a:rPr lang="en-US" altLang="zh-CN" sz="1100" b="1" dirty="0">
                    <a:solidFill>
                      <a:srgbClr val="FD8D3D"/>
                    </a:solidFill>
                    <a:latin typeface="思源黑体 Light" panose="020B0300000000000000" pitchFamily="34" charset="-122"/>
                    <a:ea typeface="思源黑体 Light" panose="020B0300000000000000" pitchFamily="34" charset="-122"/>
                  </a:rPr>
                  <a:t>601 </a:t>
                </a:r>
                <a:r>
                  <a:rPr lang="en-US" altLang="zh-CN" sz="1100" b="1" dirty="0" err="1">
                    <a:solidFill>
                      <a:srgbClr val="FD8D3D"/>
                    </a:solidFill>
                    <a:latin typeface="思源黑体 Light" panose="020B0300000000000000" pitchFamily="34" charset="-122"/>
                    <a:ea typeface="思源黑体 Light" panose="020B0300000000000000" pitchFamily="34" charset="-122"/>
                  </a:rPr>
                  <a:t>YiBin</a:t>
                </a:r>
                <a:r>
                  <a:rPr lang="en-US" altLang="zh-CN" sz="1100" b="1" dirty="0">
                    <a:solidFill>
                      <a:srgbClr val="FD8D3D"/>
                    </a:solidFill>
                    <a:latin typeface="思源黑体 Light" panose="020B0300000000000000" pitchFamily="34" charset="-122"/>
                    <a:ea typeface="思源黑体 Light" panose="020B0300000000000000" pitchFamily="34" charset="-122"/>
                  </a:rPr>
                  <a:t> Bread 400kg</a:t>
                </a:r>
              </a:p>
            </p:txBody>
          </p:sp>
          <p:cxnSp>
            <p:nvCxnSpPr>
              <p:cNvPr id="37" name="直接连接符 36">
                <a:extLst>
                  <a:ext uri="{FF2B5EF4-FFF2-40B4-BE49-F238E27FC236}">
                    <a16:creationId xmlns:a16="http://schemas.microsoft.com/office/drawing/2014/main" id="{C88B5CEA-B108-42AF-B190-00BA1EAF64A7}"/>
                  </a:ext>
                </a:extLst>
              </p:cNvPr>
              <p:cNvCxnSpPr/>
              <p:nvPr/>
            </p:nvCxnSpPr>
            <p:spPr>
              <a:xfrm>
                <a:off x="684068" y="4565939"/>
                <a:ext cx="3121590"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2CAF117C-7E6F-4DB6-9E1F-82D888C5493B}"/>
                </a:ext>
              </a:extLst>
            </p:cNvPr>
            <p:cNvSpPr txBox="1"/>
            <p:nvPr/>
          </p:nvSpPr>
          <p:spPr>
            <a:xfrm>
              <a:off x="6400332" y="6282848"/>
              <a:ext cx="2235386" cy="269257"/>
            </a:xfrm>
            <a:prstGeom prst="rect">
              <a:avLst/>
            </a:prstGeom>
            <a:noFill/>
          </p:spPr>
          <p:txBody>
            <a:bodyPr wrap="square" rtlCol="0">
              <a:spAutoFit/>
            </a:bodyPr>
            <a:lstStyle/>
            <a:p>
              <a:pPr algn="ctr"/>
              <a:r>
                <a:rPr lang="en-US" altLang="zh-CN" sz="1100" b="1" dirty="0">
                  <a:solidFill>
                    <a:srgbClr val="044DBB"/>
                  </a:solidFill>
                  <a:latin typeface="思源黑体 Light" panose="020B0300000000000000" pitchFamily="34" charset="-122"/>
                  <a:ea typeface="思源黑体 Light" panose="020B0300000000000000" pitchFamily="34" charset="-122"/>
                </a:rPr>
                <a:t>501  Rea Cross bread 200kg</a:t>
              </a:r>
            </a:p>
          </p:txBody>
        </p:sp>
        <p:sp>
          <p:nvSpPr>
            <p:cNvPr id="39" name="文本框 38">
              <a:extLst>
                <a:ext uri="{FF2B5EF4-FFF2-40B4-BE49-F238E27FC236}">
                  <a16:creationId xmlns:a16="http://schemas.microsoft.com/office/drawing/2014/main" id="{F2B104FF-6691-4A0F-8101-7C82939A70D2}"/>
                </a:ext>
              </a:extLst>
            </p:cNvPr>
            <p:cNvSpPr txBox="1"/>
            <p:nvPr/>
          </p:nvSpPr>
          <p:spPr>
            <a:xfrm>
              <a:off x="6294133" y="6504565"/>
              <a:ext cx="2235386" cy="269257"/>
            </a:xfrm>
            <a:prstGeom prst="rect">
              <a:avLst/>
            </a:prstGeom>
            <a:noFill/>
          </p:spPr>
          <p:txBody>
            <a:bodyPr wrap="square" rtlCol="0">
              <a:spAutoFit/>
            </a:bodyPr>
            <a:lstStyle/>
            <a:p>
              <a:pPr algn="ctr"/>
              <a:r>
                <a:rPr lang="en-US" altLang="zh-CN" sz="1100" b="1" dirty="0">
                  <a:solidFill>
                    <a:srgbClr val="044DBB"/>
                  </a:solidFill>
                  <a:latin typeface="思源黑体 Light" panose="020B0300000000000000" pitchFamily="34" charset="-122"/>
                  <a:ea typeface="思源黑体 Light" panose="020B0300000000000000" pitchFamily="34" charset="-122"/>
                </a:rPr>
                <a:t>501  Rea Cross Fund 400</a:t>
              </a:r>
            </a:p>
          </p:txBody>
        </p:sp>
        <p:sp>
          <p:nvSpPr>
            <p:cNvPr id="40" name="文本框 39">
              <a:extLst>
                <a:ext uri="{FF2B5EF4-FFF2-40B4-BE49-F238E27FC236}">
                  <a16:creationId xmlns:a16="http://schemas.microsoft.com/office/drawing/2014/main" id="{13947876-B047-46B0-B75C-A2B04DA0ED28}"/>
                </a:ext>
              </a:extLst>
            </p:cNvPr>
            <p:cNvSpPr txBox="1"/>
            <p:nvPr/>
          </p:nvSpPr>
          <p:spPr>
            <a:xfrm>
              <a:off x="8355790" y="6078158"/>
              <a:ext cx="2586479" cy="261610"/>
            </a:xfrm>
            <a:prstGeom prst="rect">
              <a:avLst/>
            </a:prstGeom>
            <a:noFill/>
          </p:spPr>
          <p:txBody>
            <a:bodyPr wrap="square" rtlCol="0">
              <a:spAutoFit/>
            </a:bodyPr>
            <a:lstStyle/>
            <a:p>
              <a:pPr algn="ctr"/>
              <a:r>
                <a:rPr lang="en-US" altLang="zh-CN" sz="1100" b="1" dirty="0">
                  <a:solidFill>
                    <a:srgbClr val="00A69C"/>
                  </a:solidFill>
                  <a:latin typeface="思源黑体 Light" panose="020B0300000000000000" pitchFamily="34" charset="-122"/>
                  <a:ea typeface="思源黑体 Light" panose="020B0300000000000000" pitchFamily="34" charset="-122"/>
                </a:rPr>
                <a:t>503  SOS Bread 200kg 400Yuan</a:t>
              </a:r>
            </a:p>
          </p:txBody>
        </p:sp>
      </p:grpSp>
      <p:sp>
        <p:nvSpPr>
          <p:cNvPr id="80" name="文本框 79">
            <a:extLst>
              <a:ext uri="{FF2B5EF4-FFF2-40B4-BE49-F238E27FC236}">
                <a16:creationId xmlns:a16="http://schemas.microsoft.com/office/drawing/2014/main" id="{C7438E9F-D1C9-442A-86E2-7BF85BA471A8}"/>
              </a:ext>
            </a:extLst>
          </p:cNvPr>
          <p:cNvSpPr txBox="1"/>
          <p:nvPr/>
        </p:nvSpPr>
        <p:spPr>
          <a:xfrm>
            <a:off x="-176760" y="1110248"/>
            <a:ext cx="3199105" cy="400110"/>
          </a:xfrm>
          <a:prstGeom prst="rect">
            <a:avLst/>
          </a:prstGeom>
          <a:noFill/>
        </p:spPr>
        <p:txBody>
          <a:bodyPr wrap="square" rtlCol="0">
            <a:spAutoFit/>
          </a:bodyPr>
          <a:lstStyle/>
          <a:p>
            <a:pPr algn="ctr">
              <a:defRPr/>
            </a:pPr>
            <a:r>
              <a:rPr lang="en-US" altLang="zh-CN" sz="2000" b="1" spc="300" dirty="0">
                <a:solidFill>
                  <a:schemeClr val="accent6">
                    <a:lumMod val="60000"/>
                    <a:lumOff val="40000"/>
                  </a:schemeClr>
                </a:solidFill>
                <a:latin typeface="Leelawadee UI" panose="020B0502040204020203" pitchFamily="34" charset="-34"/>
                <a:ea typeface="思源黑体 Light" panose="020B0300000000000000" pitchFamily="34" charset="-122"/>
                <a:cs typeface="Leelawadee UI" panose="020B0502040204020203" pitchFamily="34" charset="-34"/>
              </a:rPr>
              <a:t>Demand Pool</a:t>
            </a:r>
          </a:p>
        </p:txBody>
      </p:sp>
      <p:sp>
        <p:nvSpPr>
          <p:cNvPr id="81" name="文本框 80">
            <a:extLst>
              <a:ext uri="{FF2B5EF4-FFF2-40B4-BE49-F238E27FC236}">
                <a16:creationId xmlns:a16="http://schemas.microsoft.com/office/drawing/2014/main" id="{51458513-5F62-4410-AF69-263C88F6515A}"/>
              </a:ext>
            </a:extLst>
          </p:cNvPr>
          <p:cNvSpPr txBox="1"/>
          <p:nvPr/>
        </p:nvSpPr>
        <p:spPr>
          <a:xfrm>
            <a:off x="-353044" y="2052333"/>
            <a:ext cx="3199105" cy="400110"/>
          </a:xfrm>
          <a:prstGeom prst="rect">
            <a:avLst/>
          </a:prstGeom>
          <a:noFill/>
        </p:spPr>
        <p:txBody>
          <a:bodyPr wrap="square" rtlCol="0">
            <a:spAutoFit/>
          </a:bodyPr>
          <a:lstStyle/>
          <a:p>
            <a:pPr algn="r">
              <a:defRPr/>
            </a:pPr>
            <a:r>
              <a:rPr lang="en-US" altLang="zh-CN" sz="2000" b="1" spc="300" dirty="0">
                <a:solidFill>
                  <a:srgbClr val="00A69C"/>
                </a:solidFill>
                <a:latin typeface="Leelawadee UI" panose="020B0502040204020203" pitchFamily="34" charset="-34"/>
                <a:ea typeface="思源黑体 Light" panose="020B0300000000000000" pitchFamily="34" charset="-122"/>
                <a:cs typeface="Leelawadee UI" panose="020B0502040204020203" pitchFamily="34" charset="-34"/>
              </a:rPr>
              <a:t>Profitable Pool</a:t>
            </a:r>
          </a:p>
        </p:txBody>
      </p:sp>
      <p:sp>
        <p:nvSpPr>
          <p:cNvPr id="82" name="文本框 81">
            <a:extLst>
              <a:ext uri="{FF2B5EF4-FFF2-40B4-BE49-F238E27FC236}">
                <a16:creationId xmlns:a16="http://schemas.microsoft.com/office/drawing/2014/main" id="{C3C15A5F-DE47-4B46-8C51-987420E1A6D7}"/>
              </a:ext>
            </a:extLst>
          </p:cNvPr>
          <p:cNvSpPr txBox="1"/>
          <p:nvPr/>
        </p:nvSpPr>
        <p:spPr>
          <a:xfrm>
            <a:off x="2048979" y="2867233"/>
            <a:ext cx="3199105" cy="400110"/>
          </a:xfrm>
          <a:prstGeom prst="rect">
            <a:avLst/>
          </a:prstGeom>
          <a:noFill/>
        </p:spPr>
        <p:txBody>
          <a:bodyPr wrap="square" rtlCol="0">
            <a:spAutoFit/>
          </a:bodyPr>
          <a:lstStyle/>
          <a:p>
            <a:pPr algn="ctr">
              <a:defRPr/>
            </a:pPr>
            <a:r>
              <a:rPr lang="en-US" altLang="zh-CN" sz="2000" b="1" spc="300" dirty="0">
                <a:solidFill>
                  <a:srgbClr val="044DBB"/>
                </a:solidFill>
                <a:latin typeface="Leelawadee UI" panose="020B0502040204020203" pitchFamily="34" charset="-34"/>
                <a:ea typeface="思源黑体 Light" panose="020B0300000000000000" pitchFamily="34" charset="-122"/>
                <a:cs typeface="Leelawadee UI" panose="020B0502040204020203" pitchFamily="34" charset="-34"/>
              </a:rPr>
              <a:t>Unprofitable Pool</a:t>
            </a:r>
          </a:p>
        </p:txBody>
      </p:sp>
    </p:spTree>
    <p:extLst>
      <p:ext uri="{BB962C8B-B14F-4D97-AF65-F5344CB8AC3E}">
        <p14:creationId xmlns:p14="http://schemas.microsoft.com/office/powerpoint/2010/main" val="3811864467"/>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0424A98-E1D7-442C-ABF9-758E93ED09CF}"/>
              </a:ext>
            </a:extLst>
          </p:cNvPr>
          <p:cNvSpPr txBox="1"/>
          <p:nvPr/>
        </p:nvSpPr>
        <p:spPr>
          <a:xfrm>
            <a:off x="-148679" y="172998"/>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GAS Mode-Match Results</a:t>
            </a:r>
          </a:p>
        </p:txBody>
      </p:sp>
      <p:pic>
        <p:nvPicPr>
          <p:cNvPr id="5" name="图片 4">
            <a:extLst>
              <a:ext uri="{FF2B5EF4-FFF2-40B4-BE49-F238E27FC236}">
                <a16:creationId xmlns:a16="http://schemas.microsoft.com/office/drawing/2014/main" id="{94F82C43-1ABA-4F80-A05A-2E7177D5A343}"/>
              </a:ext>
            </a:extLst>
          </p:cNvPr>
          <p:cNvPicPr>
            <a:picLocks noChangeAspect="1"/>
          </p:cNvPicPr>
          <p:nvPr/>
        </p:nvPicPr>
        <p:blipFill>
          <a:blip r:embed="rId3"/>
          <a:stretch>
            <a:fillRect/>
          </a:stretch>
        </p:blipFill>
        <p:spPr>
          <a:xfrm>
            <a:off x="184507" y="1918470"/>
            <a:ext cx="5775262" cy="3122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BB707DC2-83B5-455C-91D6-E953ED464FEF}"/>
              </a:ext>
            </a:extLst>
          </p:cNvPr>
          <p:cNvPicPr>
            <a:picLocks noChangeAspect="1"/>
          </p:cNvPicPr>
          <p:nvPr/>
        </p:nvPicPr>
        <p:blipFill>
          <a:blip r:embed="rId4"/>
          <a:stretch>
            <a:fillRect/>
          </a:stretch>
        </p:blipFill>
        <p:spPr>
          <a:xfrm>
            <a:off x="6348348" y="1918470"/>
            <a:ext cx="5579587" cy="3021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0BAB587D-259C-4DDC-94BE-077158E53DFD}"/>
              </a:ext>
            </a:extLst>
          </p:cNvPr>
          <p:cNvSpPr/>
          <p:nvPr/>
        </p:nvSpPr>
        <p:spPr>
          <a:xfrm>
            <a:off x="740228" y="5360057"/>
            <a:ext cx="10145486" cy="923330"/>
          </a:xfrm>
          <a:prstGeom prst="rect">
            <a:avLst/>
          </a:prstGeom>
        </p:spPr>
        <p:txBody>
          <a:bodyPr wrap="square">
            <a:spAutoFit/>
          </a:bodyPr>
          <a:lstStyle/>
          <a:p>
            <a:pPr algn="ct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Through our matching algorithm, the required resources are allocated and results are displayed. The participants will confirm the results and enter the workspace to implement actual rescue.</a:t>
            </a:r>
            <a:endPar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sp>
        <p:nvSpPr>
          <p:cNvPr id="9" name="文本框 8">
            <a:extLst>
              <a:ext uri="{FF2B5EF4-FFF2-40B4-BE49-F238E27FC236}">
                <a16:creationId xmlns:a16="http://schemas.microsoft.com/office/drawing/2014/main" id="{C768A3A8-91C9-4DE2-BFB2-A0AC30E2ED05}"/>
              </a:ext>
            </a:extLst>
          </p:cNvPr>
          <p:cNvSpPr txBox="1"/>
          <p:nvPr/>
        </p:nvSpPr>
        <p:spPr>
          <a:xfrm>
            <a:off x="3666847" y="1056641"/>
            <a:ext cx="5006843" cy="646331"/>
          </a:xfrm>
          <a:prstGeom prst="rect">
            <a:avLst/>
          </a:prstGeom>
          <a:noFill/>
        </p:spPr>
        <p:txBody>
          <a:bodyPr wrap="square" rtlCol="0">
            <a:spAutoFit/>
          </a:bodyPr>
          <a:lstStyle/>
          <a:p>
            <a:pPr algn="ctr"/>
            <a:r>
              <a:rPr lang="en-US" altLang="zh-CN" sz="3600" b="1" dirty="0">
                <a:ln w="0">
                  <a:noFill/>
                </a:ln>
                <a:solidFill>
                  <a:srgbClr val="FFC000"/>
                </a:solidFill>
                <a:latin typeface="微软雅黑" panose="020B0503020204020204" pitchFamily="34" charset="-122"/>
                <a:ea typeface="微软雅黑" panose="020B0503020204020204" pitchFamily="34" charset="-122"/>
              </a:rPr>
              <a:t>Matching Results</a:t>
            </a:r>
            <a:endParaRPr lang="zh-CN" altLang="en-US" sz="3600" b="1" dirty="0">
              <a:ln w="0">
                <a:noFill/>
              </a:ln>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676917"/>
      </p:ext>
    </p:extLst>
  </p:cSld>
  <p:clrMapOvr>
    <a:masterClrMapping/>
  </p:clrMapOvr>
</p:sld>
</file>

<file path=ppt/slides/slide2.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82486" cy="6858000"/>
          </a:xfrm>
          <a:prstGeom prst="rect">
            <a:avLst/>
          </a:prstGeom>
          <a:solidFill>
            <a:schemeClr val="tx1">
              <a:alpha val="50000"/>
            </a:schemeClr>
          </a:solidFill>
          <a:ln>
            <a:noFill/>
          </a:ln>
        </p:spPr>
        <p:txBody>
          <a:bodyPr wrap="square" rtlCol="0" anchor="ctr">
            <a:noAutofit/>
          </a:bodyPr>
          <a:lstStyle/>
          <a:p>
            <a:pPr marL="193211"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267437" y="1157748"/>
            <a:ext cx="4812738" cy="5377542"/>
          </a:xfrm>
          <a:prstGeom prst="rect">
            <a:avLst/>
          </a:prstGeom>
          <a:solidFill>
            <a:schemeClr val="tx1">
              <a:alpha val="40000"/>
            </a:schemeClr>
          </a:solidFill>
          <a:ln>
            <a:noFill/>
          </a:ln>
        </p:spPr>
        <p:txBody>
          <a:bodyPr wrap="square" rtlCol="0" anchor="ctr">
            <a:noAutofit/>
          </a:bodyPr>
          <a:lstStyle/>
          <a:p>
            <a:pPr marL="193211"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p:blipFill>
        <p:spPr bwMode="auto">
          <a:xfrm>
            <a:off x="0" y="2149433"/>
            <a:ext cx="1350498" cy="318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p:blipFill>
        <p:spPr bwMode="auto">
          <a:xfrm>
            <a:off x="5977140" y="2150869"/>
            <a:ext cx="6214858" cy="318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925420" y="1980156"/>
            <a:ext cx="1480989"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CONTENTS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4406409" y="2149433"/>
            <a:ext cx="15707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50498" y="2149433"/>
            <a:ext cx="14809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26344" y="5332020"/>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11"/>
          <p:cNvSpPr txBox="1"/>
          <p:nvPr/>
        </p:nvSpPr>
        <p:spPr>
          <a:xfrm>
            <a:off x="1387973" y="3084281"/>
            <a:ext cx="4539872" cy="1323439"/>
          </a:xfrm>
          <a:prstGeom prst="rect">
            <a:avLst/>
          </a:prstGeom>
          <a:noFill/>
        </p:spPr>
        <p:txBody>
          <a:bodyPr wrap="square" rtlCol="0">
            <a:spAutoFit/>
          </a:bodyPr>
          <a:lstStyle/>
          <a:p>
            <a:pPr algn="ctr"/>
            <a:r>
              <a:rPr lang="en-US" altLang="zh-CN" sz="4000" b="1" spc="300"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000" b="1" spc="300" dirty="0">
                <a:solidFill>
                  <a:schemeClr val="bg1"/>
                </a:solidFill>
                <a:latin typeface="微软雅黑" panose="020B0503020204020204" pitchFamily="34" charset="-122"/>
                <a:ea typeface="微软雅黑" panose="020B0503020204020204" pitchFamily="34" charset="-122"/>
              </a:rPr>
              <a:t>Match System</a:t>
            </a:r>
          </a:p>
        </p:txBody>
      </p:sp>
      <p:grpSp>
        <p:nvGrpSpPr>
          <p:cNvPr id="2" name="组合 1">
            <a:extLst>
              <a:ext uri="{FF2B5EF4-FFF2-40B4-BE49-F238E27FC236}">
                <a16:creationId xmlns:a16="http://schemas.microsoft.com/office/drawing/2014/main" id="{518B3767-39F8-4266-9A3F-3252FADCE8B3}"/>
              </a:ext>
            </a:extLst>
          </p:cNvPr>
          <p:cNvGrpSpPr/>
          <p:nvPr/>
        </p:nvGrpSpPr>
        <p:grpSpPr>
          <a:xfrm>
            <a:off x="6696141" y="2246842"/>
            <a:ext cx="4822760" cy="461665"/>
            <a:chOff x="6594725" y="2283192"/>
            <a:chExt cx="4822760" cy="461665"/>
          </a:xfrm>
        </p:grpSpPr>
        <p:sp>
          <p:nvSpPr>
            <p:cNvPr id="15" name="文本框 14"/>
            <p:cNvSpPr txBox="1"/>
            <p:nvPr/>
          </p:nvSpPr>
          <p:spPr>
            <a:xfrm>
              <a:off x="7097651" y="2283192"/>
              <a:ext cx="4319834" cy="461665"/>
            </a:xfrm>
            <a:prstGeom prst="rect">
              <a:avLst/>
            </a:prstGeom>
            <a:noFill/>
          </p:spPr>
          <p:txBody>
            <a:bodyPr wrap="square" rtlCol="0">
              <a:spAutoFit/>
            </a:bodyPr>
            <a:lstStyle/>
            <a:p>
              <a:r>
                <a:rPr lang="en-US" altLang="zh-CN" sz="2400" b="1" spc="300" dirty="0">
                  <a:solidFill>
                    <a:schemeClr val="bg1"/>
                  </a:solidFill>
                  <a:latin typeface="Sitka Text" panose="02000505000000020004" pitchFamily="2" charset="0"/>
                  <a:ea typeface="微软雅黑" panose="020B0503020204020204" pitchFamily="34" charset="-122"/>
                </a:rPr>
                <a:t>Proposal Introduction</a:t>
              </a:r>
            </a:p>
          </p:txBody>
        </p:sp>
        <p:sp>
          <p:nvSpPr>
            <p:cNvPr id="31" name="hammer-tool-outline_25500">
              <a:extLst>
                <a:ext uri="{FF2B5EF4-FFF2-40B4-BE49-F238E27FC236}">
                  <a16:creationId xmlns:a16="http://schemas.microsoft.com/office/drawing/2014/main" id="{E8A85D32-DFBB-4ECF-8E8C-AB534B499E54}"/>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bg1"/>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2" name="组合 31">
            <a:extLst>
              <a:ext uri="{FF2B5EF4-FFF2-40B4-BE49-F238E27FC236}">
                <a16:creationId xmlns:a16="http://schemas.microsoft.com/office/drawing/2014/main" id="{C96D15DF-605E-4F1D-97FD-8781DB1D10EC}"/>
              </a:ext>
            </a:extLst>
          </p:cNvPr>
          <p:cNvGrpSpPr/>
          <p:nvPr/>
        </p:nvGrpSpPr>
        <p:grpSpPr>
          <a:xfrm>
            <a:off x="6696141" y="2741075"/>
            <a:ext cx="4778308" cy="461665"/>
            <a:chOff x="6594725" y="2283192"/>
            <a:chExt cx="4778308" cy="461665"/>
          </a:xfrm>
        </p:grpSpPr>
        <p:sp>
          <p:nvSpPr>
            <p:cNvPr id="33" name="文本框 32">
              <a:extLst>
                <a:ext uri="{FF2B5EF4-FFF2-40B4-BE49-F238E27FC236}">
                  <a16:creationId xmlns:a16="http://schemas.microsoft.com/office/drawing/2014/main" id="{D62062F6-E429-41F3-B5C5-4B6156AAB350}"/>
                </a:ext>
              </a:extLst>
            </p:cNvPr>
            <p:cNvSpPr txBox="1"/>
            <p:nvPr/>
          </p:nvSpPr>
          <p:spPr>
            <a:xfrm>
              <a:off x="7097650" y="2283192"/>
              <a:ext cx="4275383" cy="461665"/>
            </a:xfrm>
            <a:prstGeom prst="rect">
              <a:avLst/>
            </a:prstGeom>
            <a:noFill/>
          </p:spPr>
          <p:txBody>
            <a:bodyPr wrap="square" rtlCol="0">
              <a:spAutoFit/>
            </a:bodyPr>
            <a:lstStyle/>
            <a:p>
              <a:r>
                <a:rPr lang="en-US" altLang="zh-CN" sz="2400" b="1" spc="300" dirty="0">
                  <a:solidFill>
                    <a:schemeClr val="accent6">
                      <a:lumMod val="60000"/>
                      <a:lumOff val="40000"/>
                    </a:schemeClr>
                  </a:solidFill>
                  <a:latin typeface="Sitka Text" panose="02000505000000020004" pitchFamily="2" charset="0"/>
                  <a:ea typeface="微软雅黑" panose="020B0503020204020204" pitchFamily="34" charset="-122"/>
                </a:rPr>
                <a:t>Solution Background</a:t>
              </a:r>
            </a:p>
          </p:txBody>
        </p:sp>
        <p:sp>
          <p:nvSpPr>
            <p:cNvPr id="35" name="hammer-tool-outline_25500">
              <a:extLst>
                <a:ext uri="{FF2B5EF4-FFF2-40B4-BE49-F238E27FC236}">
                  <a16:creationId xmlns:a16="http://schemas.microsoft.com/office/drawing/2014/main" id="{822AA71B-4C0B-4CC5-B08E-3F98E8DB0C17}"/>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accent6">
                <a:lumMod val="40000"/>
                <a:lumOff val="60000"/>
              </a:schemeClr>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6" name="组合 35">
            <a:extLst>
              <a:ext uri="{FF2B5EF4-FFF2-40B4-BE49-F238E27FC236}">
                <a16:creationId xmlns:a16="http://schemas.microsoft.com/office/drawing/2014/main" id="{3C682B51-1C17-4EA9-ADA1-A7D234978BA1}"/>
              </a:ext>
            </a:extLst>
          </p:cNvPr>
          <p:cNvGrpSpPr/>
          <p:nvPr/>
        </p:nvGrpSpPr>
        <p:grpSpPr>
          <a:xfrm>
            <a:off x="6696141" y="3235308"/>
            <a:ext cx="4778308" cy="461665"/>
            <a:chOff x="6594725" y="2283192"/>
            <a:chExt cx="4778308" cy="461665"/>
          </a:xfrm>
        </p:grpSpPr>
        <p:sp>
          <p:nvSpPr>
            <p:cNvPr id="37" name="文本框 36">
              <a:extLst>
                <a:ext uri="{FF2B5EF4-FFF2-40B4-BE49-F238E27FC236}">
                  <a16:creationId xmlns:a16="http://schemas.microsoft.com/office/drawing/2014/main" id="{37B26760-935F-4C22-B939-FCAB75522F7B}"/>
                </a:ext>
              </a:extLst>
            </p:cNvPr>
            <p:cNvSpPr txBox="1"/>
            <p:nvPr/>
          </p:nvSpPr>
          <p:spPr>
            <a:xfrm>
              <a:off x="7097650" y="2283192"/>
              <a:ext cx="4275383" cy="461665"/>
            </a:xfrm>
            <a:prstGeom prst="rect">
              <a:avLst/>
            </a:prstGeom>
            <a:noFill/>
          </p:spPr>
          <p:txBody>
            <a:bodyPr wrap="square" rtlCol="0">
              <a:spAutoFit/>
            </a:bodyPr>
            <a:lstStyle/>
            <a:p>
              <a:r>
                <a:rPr lang="en-US" altLang="zh-CN" sz="2400" b="1" spc="300" dirty="0">
                  <a:solidFill>
                    <a:schemeClr val="bg1"/>
                  </a:solidFill>
                  <a:latin typeface="Sitka Text" panose="02000505000000020004" pitchFamily="2" charset="0"/>
                  <a:ea typeface="微软雅黑" panose="020B0503020204020204" pitchFamily="34" charset="-122"/>
                </a:rPr>
                <a:t>Solution Introduction</a:t>
              </a:r>
            </a:p>
          </p:txBody>
        </p:sp>
        <p:sp>
          <p:nvSpPr>
            <p:cNvPr id="38" name="hammer-tool-outline_25500">
              <a:extLst>
                <a:ext uri="{FF2B5EF4-FFF2-40B4-BE49-F238E27FC236}">
                  <a16:creationId xmlns:a16="http://schemas.microsoft.com/office/drawing/2014/main" id="{269281CB-DF34-4AD7-85B1-953FE955382D}"/>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bg1"/>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9" name="组合 38">
            <a:extLst>
              <a:ext uri="{FF2B5EF4-FFF2-40B4-BE49-F238E27FC236}">
                <a16:creationId xmlns:a16="http://schemas.microsoft.com/office/drawing/2014/main" id="{E66C413F-32CE-41E6-AD4A-F82381117189}"/>
              </a:ext>
            </a:extLst>
          </p:cNvPr>
          <p:cNvGrpSpPr/>
          <p:nvPr/>
        </p:nvGrpSpPr>
        <p:grpSpPr>
          <a:xfrm>
            <a:off x="6696141" y="3729541"/>
            <a:ext cx="4228422" cy="461665"/>
            <a:chOff x="6594725" y="2283192"/>
            <a:chExt cx="4228422" cy="461665"/>
          </a:xfrm>
        </p:grpSpPr>
        <p:sp>
          <p:nvSpPr>
            <p:cNvPr id="40" name="文本框 39">
              <a:extLst>
                <a:ext uri="{FF2B5EF4-FFF2-40B4-BE49-F238E27FC236}">
                  <a16:creationId xmlns:a16="http://schemas.microsoft.com/office/drawing/2014/main" id="{6D3BC4DD-7A65-41BC-9D2D-77B23B8C74B7}"/>
                </a:ext>
              </a:extLst>
            </p:cNvPr>
            <p:cNvSpPr txBox="1"/>
            <p:nvPr/>
          </p:nvSpPr>
          <p:spPr>
            <a:xfrm>
              <a:off x="7097650" y="2283192"/>
              <a:ext cx="3725497" cy="461665"/>
            </a:xfrm>
            <a:prstGeom prst="rect">
              <a:avLst/>
            </a:prstGeom>
            <a:noFill/>
          </p:spPr>
          <p:txBody>
            <a:bodyPr wrap="square" rtlCol="0">
              <a:spAutoFit/>
            </a:bodyPr>
            <a:lstStyle/>
            <a:p>
              <a:r>
                <a:rPr lang="en-US" altLang="zh-CN" sz="2400" b="1" spc="300" dirty="0">
                  <a:solidFill>
                    <a:schemeClr val="accent6">
                      <a:lumMod val="60000"/>
                      <a:lumOff val="40000"/>
                    </a:schemeClr>
                  </a:solidFill>
                  <a:latin typeface="Sitka Text" panose="02000505000000020004" pitchFamily="2" charset="0"/>
                  <a:ea typeface="微软雅黑" panose="020B0503020204020204" pitchFamily="34" charset="-122"/>
                </a:rPr>
                <a:t>Technology Frame</a:t>
              </a:r>
            </a:p>
          </p:txBody>
        </p:sp>
        <p:sp>
          <p:nvSpPr>
            <p:cNvPr id="41" name="hammer-tool-outline_25500">
              <a:extLst>
                <a:ext uri="{FF2B5EF4-FFF2-40B4-BE49-F238E27FC236}">
                  <a16:creationId xmlns:a16="http://schemas.microsoft.com/office/drawing/2014/main" id="{50A96665-7036-4337-88C0-F296B2C91A2A}"/>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rgbClr val="FCD5B5"/>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2" name="组合 41">
            <a:extLst>
              <a:ext uri="{FF2B5EF4-FFF2-40B4-BE49-F238E27FC236}">
                <a16:creationId xmlns:a16="http://schemas.microsoft.com/office/drawing/2014/main" id="{99605995-F33D-4FD9-8C4F-D2CB179C1617}"/>
              </a:ext>
            </a:extLst>
          </p:cNvPr>
          <p:cNvGrpSpPr/>
          <p:nvPr/>
        </p:nvGrpSpPr>
        <p:grpSpPr>
          <a:xfrm>
            <a:off x="6696141" y="4223774"/>
            <a:ext cx="3965508" cy="461665"/>
            <a:chOff x="6594725" y="2283192"/>
            <a:chExt cx="3965508" cy="461665"/>
          </a:xfrm>
        </p:grpSpPr>
        <p:sp>
          <p:nvSpPr>
            <p:cNvPr id="43" name="文本框 42">
              <a:extLst>
                <a:ext uri="{FF2B5EF4-FFF2-40B4-BE49-F238E27FC236}">
                  <a16:creationId xmlns:a16="http://schemas.microsoft.com/office/drawing/2014/main" id="{FA6BFE3C-03C8-4271-8EAC-89165C90CD43}"/>
                </a:ext>
              </a:extLst>
            </p:cNvPr>
            <p:cNvSpPr txBox="1"/>
            <p:nvPr/>
          </p:nvSpPr>
          <p:spPr>
            <a:xfrm>
              <a:off x="7097650" y="2283192"/>
              <a:ext cx="3462583" cy="461665"/>
            </a:xfrm>
            <a:prstGeom prst="rect">
              <a:avLst/>
            </a:prstGeom>
            <a:noFill/>
          </p:spPr>
          <p:txBody>
            <a:bodyPr wrap="square" rtlCol="0">
              <a:spAutoFit/>
            </a:bodyPr>
            <a:lstStyle/>
            <a:p>
              <a:r>
                <a:rPr lang="en-US" altLang="zh-CN" sz="2400" b="1" spc="300" dirty="0">
                  <a:solidFill>
                    <a:schemeClr val="bg1"/>
                  </a:solidFill>
                  <a:latin typeface="Sitka Text" panose="02000505000000020004" pitchFamily="2" charset="0"/>
                  <a:ea typeface="微软雅黑" panose="020B0503020204020204" pitchFamily="34" charset="-122"/>
                </a:rPr>
                <a:t>Solution Value</a:t>
              </a:r>
            </a:p>
          </p:txBody>
        </p:sp>
        <p:sp>
          <p:nvSpPr>
            <p:cNvPr id="44" name="hammer-tool-outline_25500">
              <a:extLst>
                <a:ext uri="{FF2B5EF4-FFF2-40B4-BE49-F238E27FC236}">
                  <a16:creationId xmlns:a16="http://schemas.microsoft.com/office/drawing/2014/main" id="{D7817A09-4CE4-473C-A43D-47CAD2915C7B}"/>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bg1"/>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5" name="组合 44">
            <a:extLst>
              <a:ext uri="{FF2B5EF4-FFF2-40B4-BE49-F238E27FC236}">
                <a16:creationId xmlns:a16="http://schemas.microsoft.com/office/drawing/2014/main" id="{FF8D4BAD-B82F-48B5-A546-299A00539123}"/>
              </a:ext>
            </a:extLst>
          </p:cNvPr>
          <p:cNvGrpSpPr/>
          <p:nvPr/>
        </p:nvGrpSpPr>
        <p:grpSpPr>
          <a:xfrm>
            <a:off x="6696141" y="4718005"/>
            <a:ext cx="4333808" cy="461665"/>
            <a:chOff x="6594725" y="2283192"/>
            <a:chExt cx="4333808" cy="461665"/>
          </a:xfrm>
        </p:grpSpPr>
        <p:sp>
          <p:nvSpPr>
            <p:cNvPr id="46" name="文本框 45">
              <a:extLst>
                <a:ext uri="{FF2B5EF4-FFF2-40B4-BE49-F238E27FC236}">
                  <a16:creationId xmlns:a16="http://schemas.microsoft.com/office/drawing/2014/main" id="{393524FF-B940-4825-94E2-5C6F1A79F06F}"/>
                </a:ext>
              </a:extLst>
            </p:cNvPr>
            <p:cNvSpPr txBox="1"/>
            <p:nvPr/>
          </p:nvSpPr>
          <p:spPr>
            <a:xfrm>
              <a:off x="7097650" y="2283192"/>
              <a:ext cx="3830883" cy="461665"/>
            </a:xfrm>
            <a:prstGeom prst="rect">
              <a:avLst/>
            </a:prstGeom>
            <a:noFill/>
          </p:spPr>
          <p:txBody>
            <a:bodyPr wrap="square" rtlCol="0">
              <a:spAutoFit/>
            </a:bodyPr>
            <a:lstStyle/>
            <a:p>
              <a:r>
                <a:rPr lang="en-US" altLang="zh-CN" sz="2400" b="1" spc="300" dirty="0">
                  <a:solidFill>
                    <a:schemeClr val="accent6">
                      <a:lumMod val="60000"/>
                      <a:lumOff val="40000"/>
                    </a:schemeClr>
                  </a:solidFill>
                  <a:latin typeface="Sitka Text" panose="02000505000000020004" pitchFamily="2" charset="0"/>
                  <a:ea typeface="微软雅黑" panose="020B0503020204020204" pitchFamily="34" charset="-122"/>
                </a:rPr>
                <a:t>Solution vision</a:t>
              </a:r>
            </a:p>
          </p:txBody>
        </p:sp>
        <p:sp>
          <p:nvSpPr>
            <p:cNvPr id="47" name="hammer-tool-outline_25500">
              <a:extLst>
                <a:ext uri="{FF2B5EF4-FFF2-40B4-BE49-F238E27FC236}">
                  <a16:creationId xmlns:a16="http://schemas.microsoft.com/office/drawing/2014/main" id="{6B61ED31-479F-46CE-9D9B-BF59D1389E05}"/>
                </a:ext>
              </a:extLst>
            </p:cNvPr>
            <p:cNvSpPr>
              <a:spLocks noChangeAspect="1"/>
            </p:cNvSpPr>
            <p:nvPr/>
          </p:nvSpPr>
          <p:spPr bwMode="auto">
            <a:xfrm>
              <a:off x="6594725" y="2385233"/>
              <a:ext cx="340503" cy="326914"/>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rgbClr val="FCD5B5"/>
            </a:solidFill>
            <a:ln>
              <a:noFill/>
            </a:ln>
            <a:effectLst>
              <a:outerShdw blurRad="63500" sx="102000" sy="102000" algn="ctr"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48" name="图片 47">
            <a:extLst>
              <a:ext uri="{FF2B5EF4-FFF2-40B4-BE49-F238E27FC236}">
                <a16:creationId xmlns:a16="http://schemas.microsoft.com/office/drawing/2014/main" id="{7D6BD97D-D1DE-455F-A838-A1B97FCFA5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236564987"/>
      </p:ext>
    </p:extLst>
  </p:cSld>
  <p:clrMapOvr>
    <a:masterClrMapping/>
  </p:clrMapOvr>
  <p:transition spd="med" advTm="4591">
    <p:fade/>
  </p:transition>
</p:sld>
</file>

<file path=ppt/slides/slide2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0424A98-E1D7-442C-ABF9-758E93ED09CF}"/>
              </a:ext>
            </a:extLst>
          </p:cNvPr>
          <p:cNvSpPr txBox="1"/>
          <p:nvPr/>
        </p:nvSpPr>
        <p:spPr>
          <a:xfrm>
            <a:off x="-97880" y="192336"/>
            <a:ext cx="5653471"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GAS Mode-WorkSpace&amp;Evaluation</a:t>
            </a:r>
          </a:p>
        </p:txBody>
      </p:sp>
      <p:pic>
        <p:nvPicPr>
          <p:cNvPr id="57" name="图片 56">
            <a:extLst>
              <a:ext uri="{FF2B5EF4-FFF2-40B4-BE49-F238E27FC236}">
                <a16:creationId xmlns:a16="http://schemas.microsoft.com/office/drawing/2014/main" id="{C06948C3-81E3-4FE6-A1DE-4B3FC606FEE3}"/>
              </a:ext>
            </a:extLst>
          </p:cNvPr>
          <p:cNvPicPr>
            <a:picLocks noChangeAspect="1"/>
          </p:cNvPicPr>
          <p:nvPr/>
        </p:nvPicPr>
        <p:blipFill>
          <a:blip r:embed="rId3"/>
          <a:stretch>
            <a:fillRect/>
          </a:stretch>
        </p:blipFill>
        <p:spPr>
          <a:xfrm>
            <a:off x="6233887" y="1981238"/>
            <a:ext cx="5657486" cy="3037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8" name="矩形 57">
            <a:extLst>
              <a:ext uri="{FF2B5EF4-FFF2-40B4-BE49-F238E27FC236}">
                <a16:creationId xmlns:a16="http://schemas.microsoft.com/office/drawing/2014/main" id="{B7192E27-543C-4B8E-8B84-735D3FCFF03A}"/>
              </a:ext>
            </a:extLst>
          </p:cNvPr>
          <p:cNvSpPr/>
          <p:nvPr/>
        </p:nvSpPr>
        <p:spPr>
          <a:xfrm>
            <a:off x="740228" y="5360057"/>
            <a:ext cx="10145486" cy="1200329"/>
          </a:xfrm>
          <a:prstGeom prst="rect">
            <a:avLst/>
          </a:prstGeom>
        </p:spPr>
        <p:txBody>
          <a:bodyPr wrap="square">
            <a:spAutoFit/>
          </a:bodyPr>
          <a:lstStyle/>
          <a:p>
            <a:pPr algn="ct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After the formation of the tripartite contract, a working space is formed to facilitate rescue</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interaction.</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When</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the post-evaluation after rescue</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is completed, the</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evaluation indicators will</a:t>
            </a:r>
            <a:r>
              <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 </a:t>
            </a:r>
            <a:r>
              <a:rPr lang="en-US" altLang="zh-CN"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affect the matching solution.</a:t>
            </a:r>
            <a:endParaRPr lang="zh-CN" altLang="en-US" b="1" spc="300"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sp>
        <p:nvSpPr>
          <p:cNvPr id="59" name="文本框 58">
            <a:extLst>
              <a:ext uri="{FF2B5EF4-FFF2-40B4-BE49-F238E27FC236}">
                <a16:creationId xmlns:a16="http://schemas.microsoft.com/office/drawing/2014/main" id="{41CED242-0AF1-4D9B-B0ED-B471A9891292}"/>
              </a:ext>
            </a:extLst>
          </p:cNvPr>
          <p:cNvSpPr txBox="1"/>
          <p:nvPr/>
        </p:nvSpPr>
        <p:spPr>
          <a:xfrm>
            <a:off x="3666847" y="1056641"/>
            <a:ext cx="5006843" cy="646331"/>
          </a:xfrm>
          <a:prstGeom prst="rect">
            <a:avLst/>
          </a:prstGeom>
          <a:noFill/>
        </p:spPr>
        <p:txBody>
          <a:bodyPr wrap="square" rtlCol="0">
            <a:spAutoFit/>
          </a:bodyPr>
          <a:lstStyle/>
          <a:p>
            <a:pPr algn="ctr"/>
            <a:r>
              <a:rPr lang="en-US" altLang="zh-CN" sz="3600" b="1" dirty="0">
                <a:ln w="0">
                  <a:noFill/>
                </a:ln>
                <a:solidFill>
                  <a:srgbClr val="FFC000"/>
                </a:solidFill>
                <a:latin typeface="微软雅黑" panose="020B0503020204020204" pitchFamily="34" charset="-122"/>
                <a:ea typeface="微软雅黑" panose="020B0503020204020204" pitchFamily="34" charset="-122"/>
              </a:rPr>
              <a:t>Evaluation</a:t>
            </a:r>
            <a:r>
              <a:rPr lang="zh-CN" altLang="en-US" sz="3600" b="1" dirty="0">
                <a:ln w="0">
                  <a:noFill/>
                </a:ln>
                <a:solidFill>
                  <a:srgbClr val="FFC000"/>
                </a:solidFill>
                <a:latin typeface="微软雅黑" panose="020B0503020204020204" pitchFamily="34" charset="-122"/>
                <a:ea typeface="微软雅黑" panose="020B0503020204020204" pitchFamily="34" charset="-122"/>
              </a:rPr>
              <a:t> </a:t>
            </a:r>
            <a:r>
              <a:rPr lang="en-US" altLang="zh-CN" sz="3600" b="1" dirty="0">
                <a:ln w="0">
                  <a:noFill/>
                </a:ln>
                <a:solidFill>
                  <a:srgbClr val="FFC000"/>
                </a:solidFill>
                <a:latin typeface="微软雅黑" panose="020B0503020204020204" pitchFamily="34" charset="-122"/>
                <a:ea typeface="微软雅黑" panose="020B0503020204020204" pitchFamily="34" charset="-122"/>
              </a:rPr>
              <a:t>offline</a:t>
            </a:r>
            <a:endParaRPr lang="zh-CN" altLang="en-US" sz="3600" b="1" dirty="0">
              <a:ln w="0">
                <a:noFill/>
              </a:ln>
              <a:solidFill>
                <a:srgbClr val="FFC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617B23D-4B4F-40DE-8E39-CFA12FAAFF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27" y="2044057"/>
            <a:ext cx="5653468" cy="3037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4697415"/>
      </p:ext>
    </p:extLst>
  </p:cSld>
  <p:clrMapOvr>
    <a:masterClrMapping/>
  </p:clrMapOvr>
</p:sld>
</file>

<file path=ppt/slides/slide21.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7275517" y="2782668"/>
            <a:ext cx="5316533"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spc="0" dirty="0">
                <a:solidFill>
                  <a:schemeClr val="accent6">
                    <a:lumMod val="60000"/>
                    <a:lumOff val="40000"/>
                  </a:schemeClr>
                </a:solidFill>
              </a:rPr>
              <a:t>Technology Frame</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814049" y="3672818"/>
            <a:ext cx="5084234"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This section mainly introduces the technical architecture</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2568694-B218-4F37-867D-1DBCD77D8B36}"/>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4</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07BC4186-2D29-4C25-87B1-5B9462E19D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3909618966"/>
      </p:ext>
    </p:extLst>
  </p:cSld>
  <p:clrMapOvr>
    <a:masterClrMapping/>
  </p:clrMapOvr>
  <p:transition spd="med" advTm="4591">
    <p:fade/>
  </p:transition>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721993" y="187488"/>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Technology Frame</a:t>
            </a:r>
          </a:p>
        </p:txBody>
      </p:sp>
      <p:grpSp>
        <p:nvGrpSpPr>
          <p:cNvPr id="83" name="组合 82">
            <a:extLst>
              <a:ext uri="{FF2B5EF4-FFF2-40B4-BE49-F238E27FC236}">
                <a16:creationId xmlns:a16="http://schemas.microsoft.com/office/drawing/2014/main" id="{909C4C46-5332-4340-948E-C32BCB2A02FB}"/>
              </a:ext>
            </a:extLst>
          </p:cNvPr>
          <p:cNvGrpSpPr/>
          <p:nvPr/>
        </p:nvGrpSpPr>
        <p:grpSpPr>
          <a:xfrm>
            <a:off x="-354669" y="812777"/>
            <a:ext cx="12344683" cy="6045223"/>
            <a:chOff x="-538914" y="885737"/>
            <a:chExt cx="12344683" cy="6045223"/>
          </a:xfrm>
        </p:grpSpPr>
        <p:sp>
          <p:nvSpPr>
            <p:cNvPr id="4" name="文本框 3">
              <a:extLst>
                <a:ext uri="{FF2B5EF4-FFF2-40B4-BE49-F238E27FC236}">
                  <a16:creationId xmlns:a16="http://schemas.microsoft.com/office/drawing/2014/main" id="{50FD83D4-B8A6-4ACF-85C7-EDFAEBD2A7AA}"/>
                </a:ext>
              </a:extLst>
            </p:cNvPr>
            <p:cNvSpPr txBox="1"/>
            <p:nvPr/>
          </p:nvSpPr>
          <p:spPr>
            <a:xfrm>
              <a:off x="5163898" y="925684"/>
              <a:ext cx="2226853" cy="461665"/>
            </a:xfrm>
            <a:prstGeom prst="rect">
              <a:avLst/>
            </a:prstGeom>
            <a:noFill/>
          </p:spPr>
          <p:txBody>
            <a:bodyPr wrap="square" rtlCol="0">
              <a:spAutoFit/>
            </a:bodyPr>
            <a:lstStyle>
              <a:defPPr>
                <a:defRPr lang="zh-CN"/>
              </a:defPPr>
              <a:lvl1pPr algn="ctr">
                <a:defRPr sz="1200" b="1" spc="300">
                  <a:solidFill>
                    <a:srgbClr val="FFFFFF"/>
                  </a:solidFill>
                  <a:latin typeface="思源黑体 Light" panose="020B0300000000000000" pitchFamily="34" charset="-122"/>
                  <a:ea typeface="思源黑体 Light" panose="020B0300000000000000" pitchFamily="34" charset="-122"/>
                </a:defRPr>
              </a:lvl1pPr>
            </a:lstStyle>
            <a:p>
              <a:r>
                <a:rPr lang="en-US" altLang="zh-CN" dirty="0">
                  <a:solidFill>
                    <a:srgbClr val="C00000"/>
                  </a:solidFill>
                </a:rPr>
                <a:t>IBM Blockchain Platform</a:t>
              </a:r>
              <a:endParaRPr lang="zh-CN" altLang="en-US" dirty="0">
                <a:solidFill>
                  <a:srgbClr val="C00000"/>
                </a:solidFill>
              </a:endParaRPr>
            </a:p>
          </p:txBody>
        </p:sp>
        <p:sp>
          <p:nvSpPr>
            <p:cNvPr id="5" name="文本框 4">
              <a:extLst>
                <a:ext uri="{FF2B5EF4-FFF2-40B4-BE49-F238E27FC236}">
                  <a16:creationId xmlns:a16="http://schemas.microsoft.com/office/drawing/2014/main" id="{BD96265A-FC1E-4233-BE1E-FFF445336011}"/>
                </a:ext>
              </a:extLst>
            </p:cNvPr>
            <p:cNvSpPr txBox="1"/>
            <p:nvPr/>
          </p:nvSpPr>
          <p:spPr>
            <a:xfrm>
              <a:off x="950020" y="1004085"/>
              <a:ext cx="1880813" cy="248344"/>
            </a:xfrm>
            <a:prstGeom prst="rect">
              <a:avLst/>
            </a:prstGeom>
            <a:noFill/>
          </p:spPr>
          <p:txBody>
            <a:bodyPr wrap="square" rtlCol="0">
              <a:spAutoFit/>
            </a:bodyPr>
            <a:lstStyle/>
            <a:p>
              <a:pPr algn="ctr"/>
              <a:r>
                <a:rPr lang="en-US" altLang="zh-CN" sz="1200" b="1" spc="300" dirty="0">
                  <a:solidFill>
                    <a:srgbClr val="FFFFFF"/>
                  </a:solidFill>
                  <a:latin typeface="思源黑体 Light" panose="020B0300000000000000" pitchFamily="34" charset="-122"/>
                  <a:ea typeface="思源黑体 Light" panose="020B0300000000000000" pitchFamily="34" charset="-122"/>
                </a:rPr>
                <a:t>Front</a:t>
              </a:r>
              <a:r>
                <a:rPr lang="zh-CN" altLang="en-US" sz="1200" b="1" spc="300" dirty="0">
                  <a:solidFill>
                    <a:srgbClr val="FFFFFF"/>
                  </a:solidFill>
                  <a:latin typeface="思源黑体 Light" panose="020B0300000000000000" pitchFamily="34" charset="-122"/>
                  <a:ea typeface="思源黑体 Light" panose="020B0300000000000000" pitchFamily="34" charset="-122"/>
                </a:rPr>
                <a:t> </a:t>
              </a:r>
              <a:r>
                <a:rPr lang="en-US" altLang="zh-CN" sz="1200" b="1" spc="300" dirty="0">
                  <a:solidFill>
                    <a:srgbClr val="FFFFFF"/>
                  </a:solidFill>
                  <a:latin typeface="思源黑体 Light" panose="020B0300000000000000" pitchFamily="34" charset="-122"/>
                  <a:ea typeface="思源黑体 Light" panose="020B0300000000000000" pitchFamily="34" charset="-122"/>
                </a:rPr>
                <a:t>Page</a:t>
              </a:r>
            </a:p>
          </p:txBody>
        </p:sp>
        <p:sp>
          <p:nvSpPr>
            <p:cNvPr id="6" name="文本框 5">
              <a:extLst>
                <a:ext uri="{FF2B5EF4-FFF2-40B4-BE49-F238E27FC236}">
                  <a16:creationId xmlns:a16="http://schemas.microsoft.com/office/drawing/2014/main" id="{B94DCEE5-858A-45F1-959D-717B67C09D80}"/>
                </a:ext>
              </a:extLst>
            </p:cNvPr>
            <p:cNvSpPr txBox="1"/>
            <p:nvPr/>
          </p:nvSpPr>
          <p:spPr>
            <a:xfrm>
              <a:off x="7704722" y="888263"/>
              <a:ext cx="3866583" cy="461665"/>
            </a:xfrm>
            <a:prstGeom prst="rect">
              <a:avLst/>
            </a:prstGeom>
            <a:noFill/>
          </p:spPr>
          <p:txBody>
            <a:bodyPr wrap="square" rtlCol="0">
              <a:spAutoFit/>
            </a:bodyPr>
            <a:lstStyle>
              <a:defPPr>
                <a:defRPr lang="zh-CN"/>
              </a:defPPr>
              <a:lvl1pPr algn="ctr">
                <a:defRPr sz="1200" b="1" spc="300">
                  <a:solidFill>
                    <a:srgbClr val="FFFFFF"/>
                  </a:solidFill>
                  <a:latin typeface="思源黑体 Light" panose="020B0300000000000000" pitchFamily="34" charset="-122"/>
                  <a:ea typeface="思源黑体 Light" panose="020B0300000000000000" pitchFamily="34" charset="-122"/>
                </a:defRPr>
              </a:lvl1pPr>
            </a:lstStyle>
            <a:p>
              <a:r>
                <a:rPr lang="en-US" altLang="zh-CN" dirty="0"/>
                <a:t>GAS Server</a:t>
              </a:r>
            </a:p>
            <a:p>
              <a:r>
                <a:rPr lang="zh-CN" altLang="en-US" dirty="0">
                  <a:solidFill>
                    <a:schemeClr val="bg1"/>
                  </a:solidFill>
                </a:rPr>
                <a:t>（</a:t>
              </a:r>
              <a:r>
                <a:rPr lang="en-US" altLang="zh-CN" dirty="0">
                  <a:solidFill>
                    <a:schemeClr val="bg1"/>
                  </a:solidFill>
                </a:rPr>
                <a:t>Based on</a:t>
              </a:r>
              <a:r>
                <a:rPr lang="zh-CN" altLang="en-US" dirty="0">
                  <a:solidFill>
                    <a:schemeClr val="bg1"/>
                  </a:solidFill>
                </a:rPr>
                <a:t> </a:t>
              </a:r>
              <a:r>
                <a:rPr lang="en-US" altLang="zh-CN" dirty="0">
                  <a:solidFill>
                    <a:srgbClr val="C00000"/>
                  </a:solidFill>
                </a:rPr>
                <a:t>IBM</a:t>
              </a:r>
              <a:r>
                <a:rPr lang="zh-CN" altLang="en-US" dirty="0">
                  <a:solidFill>
                    <a:srgbClr val="C00000"/>
                  </a:solidFill>
                </a:rPr>
                <a:t> </a:t>
              </a:r>
              <a:r>
                <a:rPr lang="en-US" altLang="zh-CN" dirty="0">
                  <a:solidFill>
                    <a:srgbClr val="C00000"/>
                  </a:solidFill>
                </a:rPr>
                <a:t>Cloud Service</a:t>
              </a:r>
              <a:r>
                <a:rPr lang="zh-CN" altLang="en-US" dirty="0"/>
                <a:t>）</a:t>
              </a:r>
            </a:p>
          </p:txBody>
        </p:sp>
        <p:sp>
          <p:nvSpPr>
            <p:cNvPr id="7" name="文本框 6">
              <a:extLst>
                <a:ext uri="{FF2B5EF4-FFF2-40B4-BE49-F238E27FC236}">
                  <a16:creationId xmlns:a16="http://schemas.microsoft.com/office/drawing/2014/main" id="{37DE370A-0095-48BE-9F11-7FBE9441A90D}"/>
                </a:ext>
              </a:extLst>
            </p:cNvPr>
            <p:cNvSpPr txBox="1"/>
            <p:nvPr/>
          </p:nvSpPr>
          <p:spPr>
            <a:xfrm>
              <a:off x="2889598" y="885737"/>
              <a:ext cx="2128752" cy="461665"/>
            </a:xfrm>
            <a:prstGeom prst="rect">
              <a:avLst/>
            </a:prstGeom>
            <a:noFill/>
          </p:spPr>
          <p:txBody>
            <a:bodyPr wrap="square" rtlCol="0">
              <a:spAutoFit/>
            </a:bodyPr>
            <a:lstStyle>
              <a:defPPr>
                <a:defRPr lang="zh-CN"/>
              </a:defPPr>
              <a:lvl1pPr algn="ctr">
                <a:defRPr sz="1200" b="1" spc="300">
                  <a:solidFill>
                    <a:srgbClr val="FFFFFF"/>
                  </a:solidFill>
                  <a:latin typeface="思源黑体 Light" panose="020B0300000000000000" pitchFamily="34" charset="-122"/>
                  <a:ea typeface="思源黑体 Light" panose="020B0300000000000000" pitchFamily="34" charset="-122"/>
                </a:defRPr>
              </a:lvl1pPr>
            </a:lstStyle>
            <a:p>
              <a:r>
                <a:rPr lang="en-US" altLang="zh-CN" dirty="0">
                  <a:solidFill>
                    <a:srgbClr val="C00000"/>
                  </a:solidFill>
                </a:rPr>
                <a:t>IBM</a:t>
              </a:r>
            </a:p>
            <a:p>
              <a:r>
                <a:rPr lang="en-US" altLang="zh-CN" dirty="0">
                  <a:solidFill>
                    <a:srgbClr val="C00000"/>
                  </a:solidFill>
                </a:rPr>
                <a:t>Smart Contract</a:t>
              </a:r>
              <a:endParaRPr lang="zh-CN" altLang="en-US" dirty="0">
                <a:solidFill>
                  <a:srgbClr val="C00000"/>
                </a:solidFill>
              </a:endParaRPr>
            </a:p>
          </p:txBody>
        </p:sp>
        <p:sp>
          <p:nvSpPr>
            <p:cNvPr id="8" name="male-user_17797">
              <a:extLst>
                <a:ext uri="{FF2B5EF4-FFF2-40B4-BE49-F238E27FC236}">
                  <a16:creationId xmlns:a16="http://schemas.microsoft.com/office/drawing/2014/main" id="{17DAE57F-74EF-40C0-99ED-6680E0030388}"/>
                </a:ext>
              </a:extLst>
            </p:cNvPr>
            <p:cNvSpPr>
              <a:spLocks noChangeAspect="1"/>
            </p:cNvSpPr>
            <p:nvPr/>
          </p:nvSpPr>
          <p:spPr bwMode="auto">
            <a:xfrm>
              <a:off x="334432" y="1647580"/>
              <a:ext cx="470243" cy="43995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sp>
        <p:cxnSp>
          <p:nvCxnSpPr>
            <p:cNvPr id="9" name="直接连接符 8">
              <a:extLst>
                <a:ext uri="{FF2B5EF4-FFF2-40B4-BE49-F238E27FC236}">
                  <a16:creationId xmlns:a16="http://schemas.microsoft.com/office/drawing/2014/main" id="{A5413401-92BB-4E9F-B3A0-B447DAC8E96F}"/>
                </a:ext>
              </a:extLst>
            </p:cNvPr>
            <p:cNvCxnSpPr>
              <a:cxnSpLocks/>
            </p:cNvCxnSpPr>
            <p:nvPr/>
          </p:nvCxnSpPr>
          <p:spPr>
            <a:xfrm>
              <a:off x="925622" y="1454209"/>
              <a:ext cx="1088014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2360B44-D047-4F92-9EDF-18B1623093A2}"/>
                </a:ext>
              </a:extLst>
            </p:cNvPr>
            <p:cNvSpPr/>
            <p:nvPr/>
          </p:nvSpPr>
          <p:spPr>
            <a:xfrm>
              <a:off x="1252639" y="1668704"/>
              <a:ext cx="1281875" cy="370437"/>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Log</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in</a:t>
              </a:r>
              <a:r>
                <a:rPr lang="zh-CN" altLang="en-US" sz="1000" b="1" dirty="0">
                  <a:latin typeface="汉仪锐智W" panose="00020600040101010101" pitchFamily="18" charset="-122"/>
                  <a:ea typeface="汉仪锐智W" panose="00020600040101010101" pitchFamily="18" charset="-122"/>
                </a:rPr>
                <a:t>（</a:t>
              </a:r>
              <a:r>
                <a:rPr lang="en-US" altLang="zh-CN" sz="1000" b="1" dirty="0">
                  <a:latin typeface="汉仪锐智W" panose="00020600040101010101" pitchFamily="18" charset="-122"/>
                  <a:ea typeface="汉仪锐智W" panose="00020600040101010101" pitchFamily="18" charset="-122"/>
                </a:rPr>
                <a:t>WEB/APP/H5</a:t>
              </a:r>
              <a:r>
                <a:rPr lang="zh-CN" altLang="en-US" sz="1000" b="1" dirty="0">
                  <a:latin typeface="汉仪锐智W" panose="00020600040101010101" pitchFamily="18" charset="-122"/>
                  <a:ea typeface="汉仪锐智W" panose="00020600040101010101" pitchFamily="18" charset="-122"/>
                </a:rPr>
                <a:t>）</a:t>
              </a:r>
            </a:p>
          </p:txBody>
        </p:sp>
        <p:sp>
          <p:nvSpPr>
            <p:cNvPr id="11" name="矩形: 圆角 10">
              <a:extLst>
                <a:ext uri="{FF2B5EF4-FFF2-40B4-BE49-F238E27FC236}">
                  <a16:creationId xmlns:a16="http://schemas.microsoft.com/office/drawing/2014/main" id="{A79DB99A-95FB-442E-8ECD-585B70B1BE48}"/>
                </a:ext>
              </a:extLst>
            </p:cNvPr>
            <p:cNvSpPr/>
            <p:nvPr/>
          </p:nvSpPr>
          <p:spPr>
            <a:xfrm>
              <a:off x="3209587" y="1661465"/>
              <a:ext cx="1455936" cy="377246"/>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Publish</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material</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information</a:t>
              </a:r>
              <a:endParaRPr lang="zh-CN" altLang="en-US" sz="1000" b="1" dirty="0">
                <a:latin typeface="汉仪锐智W" panose="00020600040101010101" pitchFamily="18" charset="-122"/>
                <a:ea typeface="汉仪锐智W" panose="00020600040101010101" pitchFamily="18" charset="-122"/>
              </a:endParaRPr>
            </a:p>
          </p:txBody>
        </p:sp>
        <p:sp>
          <p:nvSpPr>
            <p:cNvPr id="12" name="矩形: 圆角 11">
              <a:extLst>
                <a:ext uri="{FF2B5EF4-FFF2-40B4-BE49-F238E27FC236}">
                  <a16:creationId xmlns:a16="http://schemas.microsoft.com/office/drawing/2014/main" id="{D3964F7F-7455-42E3-B7AD-24F015629AE7}"/>
                </a:ext>
              </a:extLst>
            </p:cNvPr>
            <p:cNvSpPr/>
            <p:nvPr/>
          </p:nvSpPr>
          <p:spPr>
            <a:xfrm>
              <a:off x="5499902" y="1666273"/>
              <a:ext cx="1455936" cy="394362"/>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Information</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uplink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and</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broadcast</a:t>
              </a:r>
              <a:endParaRPr lang="zh-CN" altLang="en-US" sz="1000" b="1" dirty="0">
                <a:latin typeface="汉仪锐智W" panose="00020600040101010101" pitchFamily="18" charset="-122"/>
                <a:ea typeface="汉仪锐智W" panose="00020600040101010101" pitchFamily="18" charset="-122"/>
              </a:endParaRPr>
            </a:p>
          </p:txBody>
        </p:sp>
        <p:cxnSp>
          <p:nvCxnSpPr>
            <p:cNvPr id="13" name="直接连接符 12">
              <a:extLst>
                <a:ext uri="{FF2B5EF4-FFF2-40B4-BE49-F238E27FC236}">
                  <a16:creationId xmlns:a16="http://schemas.microsoft.com/office/drawing/2014/main" id="{8CDF9936-9020-4722-91BF-EA91C36F214E}"/>
                </a:ext>
              </a:extLst>
            </p:cNvPr>
            <p:cNvCxnSpPr>
              <a:cxnSpLocks/>
            </p:cNvCxnSpPr>
            <p:nvPr/>
          </p:nvCxnSpPr>
          <p:spPr>
            <a:xfrm>
              <a:off x="925622" y="2371613"/>
              <a:ext cx="1088014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male-user_17797">
              <a:extLst>
                <a:ext uri="{FF2B5EF4-FFF2-40B4-BE49-F238E27FC236}">
                  <a16:creationId xmlns:a16="http://schemas.microsoft.com/office/drawing/2014/main" id="{CCEF42E7-60D8-4508-B8FC-FA055E0DEE39}"/>
                </a:ext>
              </a:extLst>
            </p:cNvPr>
            <p:cNvSpPr>
              <a:spLocks noChangeAspect="1"/>
            </p:cNvSpPr>
            <p:nvPr/>
          </p:nvSpPr>
          <p:spPr bwMode="auto">
            <a:xfrm>
              <a:off x="334432" y="2633190"/>
              <a:ext cx="470243" cy="43995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sp>
        <p:sp>
          <p:nvSpPr>
            <p:cNvPr id="15" name="矩形: 圆角 14">
              <a:extLst>
                <a:ext uri="{FF2B5EF4-FFF2-40B4-BE49-F238E27FC236}">
                  <a16:creationId xmlns:a16="http://schemas.microsoft.com/office/drawing/2014/main" id="{39BFDA3F-553B-4495-BAFB-FDCBD031EC67}"/>
                </a:ext>
              </a:extLst>
            </p:cNvPr>
            <p:cNvSpPr/>
            <p:nvPr/>
          </p:nvSpPr>
          <p:spPr>
            <a:xfrm>
              <a:off x="1252638" y="2587376"/>
              <a:ext cx="1281875" cy="396664"/>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Log</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in</a:t>
              </a:r>
              <a:r>
                <a:rPr lang="zh-CN" altLang="en-US" sz="1000" b="1" dirty="0">
                  <a:latin typeface="汉仪锐智W" panose="00020600040101010101" pitchFamily="18" charset="-122"/>
                  <a:ea typeface="汉仪锐智W" panose="00020600040101010101" pitchFamily="18" charset="-122"/>
                </a:rPr>
                <a:t>（</a:t>
              </a:r>
              <a:r>
                <a:rPr lang="en-US" altLang="zh-CN" sz="1000" b="1" dirty="0">
                  <a:latin typeface="汉仪锐智W" panose="00020600040101010101" pitchFamily="18" charset="-122"/>
                  <a:ea typeface="汉仪锐智W" panose="00020600040101010101" pitchFamily="18" charset="-122"/>
                </a:rPr>
                <a:t>WEB/APP/H5</a:t>
              </a:r>
              <a:r>
                <a:rPr lang="zh-CN" altLang="en-US" sz="1000" b="1" dirty="0">
                  <a:latin typeface="汉仪锐智W" panose="00020600040101010101" pitchFamily="18" charset="-122"/>
                  <a:ea typeface="汉仪锐智W" panose="00020600040101010101" pitchFamily="18" charset="-122"/>
                </a:rPr>
                <a:t>）</a:t>
              </a:r>
            </a:p>
          </p:txBody>
        </p:sp>
        <p:sp>
          <p:nvSpPr>
            <p:cNvPr id="16" name="矩形: 圆角 15">
              <a:extLst>
                <a:ext uri="{FF2B5EF4-FFF2-40B4-BE49-F238E27FC236}">
                  <a16:creationId xmlns:a16="http://schemas.microsoft.com/office/drawing/2014/main" id="{B545B734-894C-497D-BB2E-F9BDBB29426F}"/>
                </a:ext>
              </a:extLst>
            </p:cNvPr>
            <p:cNvSpPr/>
            <p:nvPr/>
          </p:nvSpPr>
          <p:spPr>
            <a:xfrm>
              <a:off x="3226006" y="2586260"/>
              <a:ext cx="1455936" cy="387002"/>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Publish</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the</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demand</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information</a:t>
              </a:r>
              <a:endParaRPr lang="zh-CN" altLang="en-US" sz="1000" b="1" dirty="0">
                <a:latin typeface="汉仪锐智W" panose="00020600040101010101" pitchFamily="18" charset="-122"/>
                <a:ea typeface="汉仪锐智W" panose="00020600040101010101" pitchFamily="18" charset="-122"/>
              </a:endParaRPr>
            </a:p>
          </p:txBody>
        </p:sp>
        <p:sp>
          <p:nvSpPr>
            <p:cNvPr id="17" name="矩形: 圆角 16">
              <a:extLst>
                <a:ext uri="{FF2B5EF4-FFF2-40B4-BE49-F238E27FC236}">
                  <a16:creationId xmlns:a16="http://schemas.microsoft.com/office/drawing/2014/main" id="{8B4F96B7-03ED-48CD-B1E1-6DBAB40B1455}"/>
                </a:ext>
              </a:extLst>
            </p:cNvPr>
            <p:cNvSpPr/>
            <p:nvPr/>
          </p:nvSpPr>
          <p:spPr>
            <a:xfrm>
              <a:off x="5503861" y="2540972"/>
              <a:ext cx="1451977" cy="427484"/>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Information</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uplink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and</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broadcast</a:t>
              </a:r>
              <a:endParaRPr lang="zh-CN" altLang="en-US" sz="1000" b="1" dirty="0">
                <a:latin typeface="汉仪锐智W" panose="00020600040101010101" pitchFamily="18" charset="-122"/>
                <a:ea typeface="汉仪锐智W" panose="00020600040101010101" pitchFamily="18" charset="-122"/>
              </a:endParaRPr>
            </a:p>
          </p:txBody>
        </p:sp>
        <p:sp>
          <p:nvSpPr>
            <p:cNvPr id="18" name="矩形: 圆角 17">
              <a:extLst>
                <a:ext uri="{FF2B5EF4-FFF2-40B4-BE49-F238E27FC236}">
                  <a16:creationId xmlns:a16="http://schemas.microsoft.com/office/drawing/2014/main" id="{DF581D53-5A59-4ED9-BD78-3E6106EE2CB6}"/>
                </a:ext>
              </a:extLst>
            </p:cNvPr>
            <p:cNvSpPr/>
            <p:nvPr/>
          </p:nvSpPr>
          <p:spPr>
            <a:xfrm>
              <a:off x="7919377" y="2651419"/>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00" b="1" dirty="0">
                  <a:latin typeface="汉仪锐智W" panose="00020600040101010101" pitchFamily="18" charset="-122"/>
                  <a:ea typeface="汉仪锐智W" panose="00020600040101010101" pitchFamily="18" charset="-122"/>
                </a:rPr>
                <a:t>GAS</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system</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gets</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demand</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request</a:t>
              </a:r>
              <a:endParaRPr lang="zh-CN" altLang="en-US" sz="700" b="1" dirty="0">
                <a:latin typeface="汉仪锐智W" panose="00020600040101010101" pitchFamily="18" charset="-122"/>
                <a:ea typeface="汉仪锐智W" panose="00020600040101010101" pitchFamily="18" charset="-122"/>
              </a:endParaRPr>
            </a:p>
          </p:txBody>
        </p:sp>
        <p:sp>
          <p:nvSpPr>
            <p:cNvPr id="19" name="矩形: 圆角 18">
              <a:extLst>
                <a:ext uri="{FF2B5EF4-FFF2-40B4-BE49-F238E27FC236}">
                  <a16:creationId xmlns:a16="http://schemas.microsoft.com/office/drawing/2014/main" id="{7EBD4624-2986-4473-B424-EE54DB398BDC}"/>
                </a:ext>
              </a:extLst>
            </p:cNvPr>
            <p:cNvSpPr/>
            <p:nvPr/>
          </p:nvSpPr>
          <p:spPr>
            <a:xfrm>
              <a:off x="10001037" y="2667712"/>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00" b="1" dirty="0">
                  <a:latin typeface="汉仪锐智W" panose="00020600040101010101" pitchFamily="18" charset="-122"/>
                  <a:ea typeface="汉仪锐智W" panose="00020600040101010101" pitchFamily="18" charset="-122"/>
                </a:rPr>
                <a:t>Query</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material</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information</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on</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chain</a:t>
              </a:r>
              <a:endParaRPr lang="zh-CN" altLang="en-US" sz="700" b="1" dirty="0">
                <a:latin typeface="汉仪锐智W" panose="00020600040101010101" pitchFamily="18" charset="-122"/>
                <a:ea typeface="汉仪锐智W" panose="00020600040101010101" pitchFamily="18" charset="-122"/>
              </a:endParaRPr>
            </a:p>
          </p:txBody>
        </p:sp>
        <p:sp>
          <p:nvSpPr>
            <p:cNvPr id="20" name="矩形: 圆角 19">
              <a:extLst>
                <a:ext uri="{FF2B5EF4-FFF2-40B4-BE49-F238E27FC236}">
                  <a16:creationId xmlns:a16="http://schemas.microsoft.com/office/drawing/2014/main" id="{2587D8E5-16D3-4C91-BA81-FCB9F21DD9FE}"/>
                </a:ext>
              </a:extLst>
            </p:cNvPr>
            <p:cNvSpPr/>
            <p:nvPr/>
          </p:nvSpPr>
          <p:spPr>
            <a:xfrm>
              <a:off x="10001037" y="3156479"/>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00" b="1" dirty="0">
                  <a:latin typeface="汉仪锐智W" panose="00020600040101010101" pitchFamily="18" charset="-122"/>
                  <a:ea typeface="汉仪锐智W" panose="00020600040101010101" pitchFamily="18" charset="-122"/>
                </a:rPr>
                <a:t>Match</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service</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scope</a:t>
              </a:r>
            </a:p>
            <a:p>
              <a:pPr algn="ctr"/>
              <a:r>
                <a:rPr lang="en-US" altLang="zh-CN" sz="700" b="1" dirty="0">
                  <a:solidFill>
                    <a:srgbClr val="C00000"/>
                  </a:solidFill>
                  <a:latin typeface="汉仪锐智W" panose="00020600040101010101" pitchFamily="18" charset="-122"/>
                  <a:ea typeface="汉仪锐智W" panose="00020600040101010101" pitchFamily="18" charset="-122"/>
                </a:rPr>
                <a:t>(IBM </a:t>
              </a:r>
              <a:r>
                <a:rPr lang="en-US" altLang="zh-CN" sz="700" b="1" dirty="0" err="1">
                  <a:solidFill>
                    <a:srgbClr val="C00000"/>
                  </a:solidFill>
                  <a:latin typeface="汉仪锐智W" panose="00020600040101010101" pitchFamily="18" charset="-122"/>
                  <a:ea typeface="汉仪锐智W" panose="00020600040101010101" pitchFamily="18" charset="-122"/>
                </a:rPr>
                <a:t>Iot</a:t>
              </a:r>
              <a:r>
                <a:rPr lang="en-US" altLang="zh-CN" sz="700" b="1" dirty="0">
                  <a:solidFill>
                    <a:srgbClr val="C00000"/>
                  </a:solidFill>
                  <a:latin typeface="汉仪锐智W" panose="00020600040101010101" pitchFamily="18" charset="-122"/>
                  <a:ea typeface="汉仪锐智W" panose="00020600040101010101" pitchFamily="18" charset="-122"/>
                </a:rPr>
                <a:t> GPS)</a:t>
              </a:r>
              <a:endParaRPr lang="zh-CN" altLang="en-US" sz="700" b="1" dirty="0">
                <a:solidFill>
                  <a:srgbClr val="C00000"/>
                </a:solidFill>
                <a:latin typeface="汉仪锐智W" panose="00020600040101010101" pitchFamily="18" charset="-122"/>
                <a:ea typeface="汉仪锐智W" panose="00020600040101010101" pitchFamily="18" charset="-122"/>
              </a:endParaRPr>
            </a:p>
          </p:txBody>
        </p:sp>
        <p:sp>
          <p:nvSpPr>
            <p:cNvPr id="21" name="矩形: 圆角 20">
              <a:extLst>
                <a:ext uri="{FF2B5EF4-FFF2-40B4-BE49-F238E27FC236}">
                  <a16:creationId xmlns:a16="http://schemas.microsoft.com/office/drawing/2014/main" id="{74C632FF-ECDD-4F6E-9AD3-8DD6B417A6B8}"/>
                </a:ext>
              </a:extLst>
            </p:cNvPr>
            <p:cNvSpPr/>
            <p:nvPr/>
          </p:nvSpPr>
          <p:spPr>
            <a:xfrm>
              <a:off x="7944327" y="3138519"/>
              <a:ext cx="1256926"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 b="1" dirty="0">
                  <a:latin typeface="汉仪锐智W" panose="00020600040101010101" pitchFamily="18" charset="-122"/>
                  <a:ea typeface="汉仪锐智W" panose="00020600040101010101" pitchFamily="18" charset="-122"/>
                </a:rPr>
                <a:t>Form priority relationship according to evaluation</a:t>
              </a:r>
              <a:endParaRPr lang="zh-CN" altLang="en-US" sz="600" b="1" dirty="0">
                <a:latin typeface="汉仪锐智W" panose="00020600040101010101" pitchFamily="18" charset="-122"/>
                <a:ea typeface="汉仪锐智W" panose="00020600040101010101" pitchFamily="18" charset="-122"/>
              </a:endParaRPr>
            </a:p>
          </p:txBody>
        </p:sp>
        <p:sp>
          <p:nvSpPr>
            <p:cNvPr id="22" name="矩形: 圆角 21">
              <a:extLst>
                <a:ext uri="{FF2B5EF4-FFF2-40B4-BE49-F238E27FC236}">
                  <a16:creationId xmlns:a16="http://schemas.microsoft.com/office/drawing/2014/main" id="{35E72A42-A1A4-4DCC-99CA-695FD5231E9B}"/>
                </a:ext>
              </a:extLst>
            </p:cNvPr>
            <p:cNvSpPr/>
            <p:nvPr/>
          </p:nvSpPr>
          <p:spPr>
            <a:xfrm>
              <a:off x="7919376" y="3622662"/>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 b="1" dirty="0">
                  <a:latin typeface="汉仪锐智W" panose="00020600040101010101" pitchFamily="18" charset="-122"/>
                  <a:ea typeface="汉仪锐智W" panose="00020600040101010101" pitchFamily="18" charset="-122"/>
                </a:rPr>
                <a:t>Match</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unprofitable</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resources</a:t>
              </a:r>
              <a:r>
                <a:rPr lang="zh-CN" altLang="en-US" sz="600" b="1" dirty="0">
                  <a:latin typeface="汉仪锐智W" panose="00020600040101010101" pitchFamily="18" charset="-122"/>
                  <a:ea typeface="汉仪锐智W" panose="00020600040101010101" pitchFamily="18" charset="-122"/>
                </a:rPr>
                <a:t>（</a:t>
              </a:r>
              <a:r>
                <a:rPr lang="en-US" altLang="zh-CN" sz="600" b="1" dirty="0">
                  <a:latin typeface="汉仪锐智W" panose="00020600040101010101" pitchFamily="18" charset="-122"/>
                  <a:ea typeface="汉仪锐智W" panose="00020600040101010101" pitchFamily="18" charset="-122"/>
                </a:rPr>
                <a:t>in</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the</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order</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of</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distance</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and</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urgency)</a:t>
              </a:r>
              <a:endParaRPr lang="zh-CN" altLang="en-US" sz="600" b="1" dirty="0">
                <a:latin typeface="汉仪锐智W" panose="00020600040101010101" pitchFamily="18" charset="-122"/>
                <a:ea typeface="汉仪锐智W" panose="00020600040101010101" pitchFamily="18" charset="-122"/>
              </a:endParaRPr>
            </a:p>
          </p:txBody>
        </p:sp>
        <p:sp>
          <p:nvSpPr>
            <p:cNvPr id="23" name="矩形: 圆角 22">
              <a:extLst>
                <a:ext uri="{FF2B5EF4-FFF2-40B4-BE49-F238E27FC236}">
                  <a16:creationId xmlns:a16="http://schemas.microsoft.com/office/drawing/2014/main" id="{4E229CAD-C1DC-4717-81FB-5AEA7156B2EE}"/>
                </a:ext>
              </a:extLst>
            </p:cNvPr>
            <p:cNvSpPr/>
            <p:nvPr/>
          </p:nvSpPr>
          <p:spPr>
            <a:xfrm>
              <a:off x="10001037" y="3645245"/>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00" b="1" dirty="0">
                  <a:latin typeface="汉仪锐智W" panose="00020600040101010101" pitchFamily="18" charset="-122"/>
                  <a:ea typeface="汉仪锐智W" panose="00020600040101010101" pitchFamily="18" charset="-122"/>
                </a:rPr>
                <a:t>Match</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the</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profitable</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resources,</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calculate</a:t>
              </a:r>
              <a:r>
                <a:rPr lang="zh-CN" altLang="en-US" sz="700" b="1" dirty="0">
                  <a:latin typeface="汉仪锐智W" panose="00020600040101010101" pitchFamily="18" charset="-122"/>
                  <a:ea typeface="汉仪锐智W" panose="00020600040101010101" pitchFamily="18" charset="-122"/>
                </a:rPr>
                <a:t> </a:t>
              </a:r>
              <a:r>
                <a:rPr lang="en-US" altLang="zh-CN" sz="700" b="1" dirty="0">
                  <a:latin typeface="汉仪锐智W" panose="00020600040101010101" pitchFamily="18" charset="-122"/>
                  <a:ea typeface="汉仪锐智W" panose="00020600040101010101" pitchFamily="18" charset="-122"/>
                </a:rPr>
                <a:t>fees</a:t>
              </a:r>
              <a:endParaRPr lang="zh-CN" altLang="en-US" sz="700" b="1" dirty="0">
                <a:latin typeface="汉仪锐智W" panose="00020600040101010101" pitchFamily="18" charset="-122"/>
                <a:ea typeface="汉仪锐智W" panose="00020600040101010101" pitchFamily="18" charset="-122"/>
              </a:endParaRPr>
            </a:p>
          </p:txBody>
        </p:sp>
        <p:sp>
          <p:nvSpPr>
            <p:cNvPr id="24" name="矩形: 圆角 23">
              <a:extLst>
                <a:ext uri="{FF2B5EF4-FFF2-40B4-BE49-F238E27FC236}">
                  <a16:creationId xmlns:a16="http://schemas.microsoft.com/office/drawing/2014/main" id="{01D72542-9C2C-4BD2-B8BF-9C7110501BB3}"/>
                </a:ext>
              </a:extLst>
            </p:cNvPr>
            <p:cNvSpPr/>
            <p:nvPr/>
          </p:nvSpPr>
          <p:spPr>
            <a:xfrm>
              <a:off x="10001036" y="4134012"/>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 b="1" dirty="0">
                  <a:latin typeface="汉仪锐智W" panose="00020600040101010101" pitchFamily="18" charset="-122"/>
                  <a:ea typeface="汉仪锐智W" panose="00020600040101010101" pitchFamily="18" charset="-122"/>
                </a:rPr>
                <a:t>According</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to</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the</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fees,</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return</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to</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unprofitable</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pool</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to</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match</a:t>
              </a:r>
              <a:r>
                <a:rPr lang="zh-CN" altLang="en-US" sz="600" b="1" dirty="0">
                  <a:latin typeface="汉仪锐智W" panose="00020600040101010101" pitchFamily="18" charset="-122"/>
                  <a:ea typeface="汉仪锐智W" panose="00020600040101010101" pitchFamily="18" charset="-122"/>
                </a:rPr>
                <a:t> </a:t>
              </a:r>
              <a:r>
                <a:rPr lang="en-US" altLang="zh-CN" sz="600" b="1" dirty="0">
                  <a:latin typeface="汉仪锐智W" panose="00020600040101010101" pitchFamily="18" charset="-122"/>
                  <a:ea typeface="汉仪锐智W" panose="00020600040101010101" pitchFamily="18" charset="-122"/>
                </a:rPr>
                <a:t>funds</a:t>
              </a:r>
              <a:endParaRPr lang="zh-CN" altLang="en-US" sz="600" b="1" dirty="0">
                <a:latin typeface="汉仪锐智W" panose="00020600040101010101" pitchFamily="18" charset="-122"/>
                <a:ea typeface="汉仪锐智W" panose="00020600040101010101" pitchFamily="18" charset="-122"/>
              </a:endParaRPr>
            </a:p>
          </p:txBody>
        </p:sp>
        <p:sp>
          <p:nvSpPr>
            <p:cNvPr id="25" name="矩形: 圆角 24">
              <a:extLst>
                <a:ext uri="{FF2B5EF4-FFF2-40B4-BE49-F238E27FC236}">
                  <a16:creationId xmlns:a16="http://schemas.microsoft.com/office/drawing/2014/main" id="{52BB2587-7CD1-461F-92AA-5F7EFA0CB0B4}"/>
                </a:ext>
              </a:extLst>
            </p:cNvPr>
            <p:cNvSpPr/>
            <p:nvPr/>
          </p:nvSpPr>
          <p:spPr>
            <a:xfrm>
              <a:off x="7919376" y="4117362"/>
              <a:ext cx="12818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 b="1" dirty="0">
                  <a:latin typeface="汉仪锐智W" panose="00020600040101010101" pitchFamily="18" charset="-122"/>
                  <a:ea typeface="汉仪锐智W" panose="00020600040101010101" pitchFamily="18" charset="-122"/>
                </a:rPr>
                <a:t>meet the requirements and form a contract after matching.</a:t>
              </a:r>
              <a:endParaRPr lang="zh-CN" altLang="en-US" sz="600" b="1" dirty="0">
                <a:latin typeface="汉仪锐智W" panose="00020600040101010101" pitchFamily="18" charset="-122"/>
                <a:ea typeface="汉仪锐智W" panose="00020600040101010101" pitchFamily="18" charset="-122"/>
              </a:endParaRPr>
            </a:p>
          </p:txBody>
        </p:sp>
        <p:sp>
          <p:nvSpPr>
            <p:cNvPr id="26" name="矩形: 圆角 25">
              <a:extLst>
                <a:ext uri="{FF2B5EF4-FFF2-40B4-BE49-F238E27FC236}">
                  <a16:creationId xmlns:a16="http://schemas.microsoft.com/office/drawing/2014/main" id="{F84FF9C8-6C0A-4787-834B-B0DFCD660A2B}"/>
                </a:ext>
              </a:extLst>
            </p:cNvPr>
            <p:cNvSpPr/>
            <p:nvPr/>
          </p:nvSpPr>
          <p:spPr>
            <a:xfrm>
              <a:off x="5492554" y="4030062"/>
              <a:ext cx="1463284" cy="386831"/>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Information</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uplink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and</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broadcast</a:t>
              </a:r>
              <a:endParaRPr lang="zh-CN" altLang="en-US" sz="1000" b="1" dirty="0">
                <a:latin typeface="汉仪锐智W" panose="00020600040101010101" pitchFamily="18" charset="-122"/>
                <a:ea typeface="汉仪锐智W" panose="00020600040101010101" pitchFamily="18" charset="-122"/>
              </a:endParaRPr>
            </a:p>
          </p:txBody>
        </p:sp>
        <p:sp>
          <p:nvSpPr>
            <p:cNvPr id="27" name="矩形: 圆角 26">
              <a:extLst>
                <a:ext uri="{FF2B5EF4-FFF2-40B4-BE49-F238E27FC236}">
                  <a16:creationId xmlns:a16="http://schemas.microsoft.com/office/drawing/2014/main" id="{DC98AF43-2DD8-4EB4-8A7B-ADC5111DD672}"/>
                </a:ext>
              </a:extLst>
            </p:cNvPr>
            <p:cNvSpPr/>
            <p:nvPr/>
          </p:nvSpPr>
          <p:spPr>
            <a:xfrm>
              <a:off x="1249491" y="4030062"/>
              <a:ext cx="1281875" cy="382195"/>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Forms</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a</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workspace</a:t>
              </a:r>
              <a:endParaRPr lang="zh-CN" altLang="en-US" sz="1000" b="1" dirty="0">
                <a:latin typeface="汉仪锐智W" panose="00020600040101010101" pitchFamily="18" charset="-122"/>
                <a:ea typeface="汉仪锐智W" panose="00020600040101010101" pitchFamily="18" charset="-122"/>
              </a:endParaRPr>
            </a:p>
          </p:txBody>
        </p:sp>
        <p:cxnSp>
          <p:nvCxnSpPr>
            <p:cNvPr id="28" name="直接连接符 27">
              <a:extLst>
                <a:ext uri="{FF2B5EF4-FFF2-40B4-BE49-F238E27FC236}">
                  <a16:creationId xmlns:a16="http://schemas.microsoft.com/office/drawing/2014/main" id="{B298ECBE-88F6-4FCE-A608-5D6B7416592A}"/>
                </a:ext>
              </a:extLst>
            </p:cNvPr>
            <p:cNvCxnSpPr>
              <a:cxnSpLocks/>
            </p:cNvCxnSpPr>
            <p:nvPr/>
          </p:nvCxnSpPr>
          <p:spPr>
            <a:xfrm>
              <a:off x="880982" y="4727864"/>
              <a:ext cx="1088014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male-user_17797">
              <a:extLst>
                <a:ext uri="{FF2B5EF4-FFF2-40B4-BE49-F238E27FC236}">
                  <a16:creationId xmlns:a16="http://schemas.microsoft.com/office/drawing/2014/main" id="{6D2EA0D8-C070-49C1-9810-DDE762E6E8AE}"/>
                </a:ext>
              </a:extLst>
            </p:cNvPr>
            <p:cNvSpPr>
              <a:spLocks noChangeAspect="1"/>
            </p:cNvSpPr>
            <p:nvPr/>
          </p:nvSpPr>
          <p:spPr bwMode="auto">
            <a:xfrm>
              <a:off x="334432" y="5200708"/>
              <a:ext cx="470243" cy="43995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sp>
        <p:sp>
          <p:nvSpPr>
            <p:cNvPr id="30" name="矩形: 圆角 29">
              <a:extLst>
                <a:ext uri="{FF2B5EF4-FFF2-40B4-BE49-F238E27FC236}">
                  <a16:creationId xmlns:a16="http://schemas.microsoft.com/office/drawing/2014/main" id="{86852B3E-4834-42AD-9487-9A1EFBD16A6F}"/>
                </a:ext>
              </a:extLst>
            </p:cNvPr>
            <p:cNvSpPr/>
            <p:nvPr/>
          </p:nvSpPr>
          <p:spPr>
            <a:xfrm>
              <a:off x="1252638" y="4935713"/>
              <a:ext cx="1281875" cy="361471"/>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Publish</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work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situation</a:t>
              </a:r>
              <a:endParaRPr lang="zh-CN" altLang="en-US" sz="1000" b="1" dirty="0">
                <a:latin typeface="汉仪锐智W" panose="00020600040101010101" pitchFamily="18" charset="-122"/>
                <a:ea typeface="汉仪锐智W" panose="00020600040101010101" pitchFamily="18" charset="-122"/>
              </a:endParaRPr>
            </a:p>
          </p:txBody>
        </p:sp>
        <p:sp>
          <p:nvSpPr>
            <p:cNvPr id="31" name="矩形: 圆角 30">
              <a:extLst>
                <a:ext uri="{FF2B5EF4-FFF2-40B4-BE49-F238E27FC236}">
                  <a16:creationId xmlns:a16="http://schemas.microsoft.com/office/drawing/2014/main" id="{2625A992-0B92-467B-9425-B786113DBB67}"/>
                </a:ext>
              </a:extLst>
            </p:cNvPr>
            <p:cNvSpPr/>
            <p:nvPr/>
          </p:nvSpPr>
          <p:spPr>
            <a:xfrm>
              <a:off x="3209587" y="4935714"/>
              <a:ext cx="1472355" cy="367882"/>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Push Working Information</a:t>
              </a:r>
            </a:p>
          </p:txBody>
        </p:sp>
        <p:sp>
          <p:nvSpPr>
            <p:cNvPr id="32" name="矩形: 圆角 31">
              <a:extLst>
                <a:ext uri="{FF2B5EF4-FFF2-40B4-BE49-F238E27FC236}">
                  <a16:creationId xmlns:a16="http://schemas.microsoft.com/office/drawing/2014/main" id="{BE538DA4-055D-4DFC-951C-D9F5C48DEA68}"/>
                </a:ext>
              </a:extLst>
            </p:cNvPr>
            <p:cNvSpPr/>
            <p:nvPr/>
          </p:nvSpPr>
          <p:spPr>
            <a:xfrm>
              <a:off x="5486680" y="4897223"/>
              <a:ext cx="1433502" cy="39599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Information</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uplink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and</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broadcast</a:t>
              </a:r>
              <a:endParaRPr lang="zh-CN" altLang="en-US" sz="1000" b="1" dirty="0">
                <a:latin typeface="汉仪锐智W" panose="00020600040101010101" pitchFamily="18" charset="-122"/>
                <a:ea typeface="汉仪锐智W" panose="00020600040101010101" pitchFamily="18" charset="-122"/>
              </a:endParaRPr>
            </a:p>
          </p:txBody>
        </p:sp>
        <p:sp>
          <p:nvSpPr>
            <p:cNvPr id="33" name="矩形: 圆角 32">
              <a:extLst>
                <a:ext uri="{FF2B5EF4-FFF2-40B4-BE49-F238E27FC236}">
                  <a16:creationId xmlns:a16="http://schemas.microsoft.com/office/drawing/2014/main" id="{150DBB7B-5B58-4A5D-9FDE-0EC75C9A42E6}"/>
                </a:ext>
              </a:extLst>
            </p:cNvPr>
            <p:cNvSpPr/>
            <p:nvPr/>
          </p:nvSpPr>
          <p:spPr>
            <a:xfrm>
              <a:off x="1246317" y="5503439"/>
              <a:ext cx="1281875" cy="368937"/>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Go</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over</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work</a:t>
              </a:r>
              <a:r>
                <a:rPr lang="zh-CN" altLang="en-US" sz="1000" b="1" dirty="0">
                  <a:latin typeface="汉仪锐智W" panose="00020600040101010101" pitchFamily="18" charset="-122"/>
                  <a:ea typeface="汉仪锐智W" panose="00020600040101010101" pitchFamily="18" charset="-122"/>
                </a:rPr>
                <a:t> </a:t>
              </a:r>
              <a:r>
                <a:rPr lang="en-US" altLang="zh-CN" sz="1000" b="1" dirty="0">
                  <a:latin typeface="汉仪锐智W" panose="00020600040101010101" pitchFamily="18" charset="-122"/>
                  <a:ea typeface="汉仪锐智W" panose="00020600040101010101" pitchFamily="18" charset="-122"/>
                </a:rPr>
                <a:t>situation</a:t>
              </a:r>
              <a:endParaRPr lang="zh-CN" altLang="en-US" sz="1000" b="1" dirty="0">
                <a:latin typeface="汉仪锐智W" panose="00020600040101010101" pitchFamily="18" charset="-122"/>
                <a:ea typeface="汉仪锐智W" panose="00020600040101010101" pitchFamily="18" charset="-122"/>
              </a:endParaRPr>
            </a:p>
          </p:txBody>
        </p:sp>
        <p:cxnSp>
          <p:nvCxnSpPr>
            <p:cNvPr id="34" name="直接连接符 33">
              <a:extLst>
                <a:ext uri="{FF2B5EF4-FFF2-40B4-BE49-F238E27FC236}">
                  <a16:creationId xmlns:a16="http://schemas.microsoft.com/office/drawing/2014/main" id="{755B23BC-78D1-4CDA-8901-3DBA9A93C79D}"/>
                </a:ext>
              </a:extLst>
            </p:cNvPr>
            <p:cNvCxnSpPr>
              <a:cxnSpLocks/>
            </p:cNvCxnSpPr>
            <p:nvPr/>
          </p:nvCxnSpPr>
          <p:spPr>
            <a:xfrm>
              <a:off x="837885" y="6085845"/>
              <a:ext cx="1088014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EB978F3F-1754-41F8-8ADA-AB6873C54466}"/>
                </a:ext>
              </a:extLst>
            </p:cNvPr>
            <p:cNvSpPr/>
            <p:nvPr/>
          </p:nvSpPr>
          <p:spPr>
            <a:xfrm>
              <a:off x="1267061" y="6270744"/>
              <a:ext cx="1281875" cy="39918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b="1" dirty="0">
                  <a:latin typeface="汉仪锐智W" panose="00020600040101010101" pitchFamily="18" charset="-122"/>
                  <a:ea typeface="汉仪锐智W" panose="00020600040101010101" pitchFamily="18" charset="-122"/>
                </a:rPr>
                <a:t>Release evaluation score (including display)</a:t>
              </a:r>
              <a:endParaRPr lang="zh-CN" altLang="en-US" sz="800" b="1" dirty="0">
                <a:latin typeface="汉仪锐智W" panose="00020600040101010101" pitchFamily="18" charset="-122"/>
                <a:ea typeface="汉仪锐智W" panose="00020600040101010101" pitchFamily="18" charset="-122"/>
              </a:endParaRPr>
            </a:p>
          </p:txBody>
        </p:sp>
        <p:sp>
          <p:nvSpPr>
            <p:cNvPr id="36" name="矩形: 圆角 35">
              <a:extLst>
                <a:ext uri="{FF2B5EF4-FFF2-40B4-BE49-F238E27FC236}">
                  <a16:creationId xmlns:a16="http://schemas.microsoft.com/office/drawing/2014/main" id="{B62C25FB-3F9C-4D27-8C42-58996CF8BAE6}"/>
                </a:ext>
              </a:extLst>
            </p:cNvPr>
            <p:cNvSpPr/>
            <p:nvPr/>
          </p:nvSpPr>
          <p:spPr>
            <a:xfrm>
              <a:off x="3265196" y="6274108"/>
              <a:ext cx="1472355" cy="43995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b="1" dirty="0">
                  <a:latin typeface="汉仪锐智W" panose="00020600040101010101" pitchFamily="18" charset="-122"/>
                  <a:ea typeface="汉仪锐智W" panose="00020600040101010101" pitchFamily="18" charset="-122"/>
                </a:rPr>
                <a:t>Calculate the evaluation score according to the rules</a:t>
              </a:r>
              <a:endParaRPr lang="zh-CN" altLang="en-US" sz="800" b="1" dirty="0">
                <a:latin typeface="汉仪锐智W" panose="00020600040101010101" pitchFamily="18" charset="-122"/>
                <a:ea typeface="汉仪锐智W" panose="00020600040101010101" pitchFamily="18" charset="-122"/>
              </a:endParaRPr>
            </a:p>
          </p:txBody>
        </p:sp>
        <p:sp>
          <p:nvSpPr>
            <p:cNvPr id="37" name="矩形: 圆角 36">
              <a:extLst>
                <a:ext uri="{FF2B5EF4-FFF2-40B4-BE49-F238E27FC236}">
                  <a16:creationId xmlns:a16="http://schemas.microsoft.com/office/drawing/2014/main" id="{3BD5A00E-0301-415F-B28F-03023A81EAC9}"/>
                </a:ext>
              </a:extLst>
            </p:cNvPr>
            <p:cNvSpPr/>
            <p:nvPr/>
          </p:nvSpPr>
          <p:spPr>
            <a:xfrm>
              <a:off x="5517472" y="6274107"/>
              <a:ext cx="1402710" cy="392769"/>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b="1" dirty="0">
                  <a:latin typeface="汉仪锐智W" panose="00020600040101010101" pitchFamily="18" charset="-122"/>
                  <a:ea typeface="汉仪锐智W" panose="00020600040101010101" pitchFamily="18" charset="-122"/>
                </a:rPr>
                <a:t>Additional</a:t>
              </a:r>
              <a:r>
                <a:rPr lang="zh-CN" altLang="en-US" sz="900" b="1" dirty="0">
                  <a:latin typeface="汉仪锐智W" panose="00020600040101010101" pitchFamily="18" charset="-122"/>
                  <a:ea typeface="汉仪锐智W" panose="00020600040101010101" pitchFamily="18" charset="-122"/>
                </a:rPr>
                <a:t> </a:t>
              </a:r>
              <a:r>
                <a:rPr lang="en-US" altLang="zh-CN" sz="900" b="1" dirty="0">
                  <a:latin typeface="汉仪锐智W" panose="00020600040101010101" pitchFamily="18" charset="-122"/>
                  <a:ea typeface="汉仪锐智W" panose="00020600040101010101" pitchFamily="18" charset="-122"/>
                </a:rPr>
                <a:t>Scores</a:t>
              </a:r>
              <a:r>
                <a:rPr lang="zh-CN" altLang="en-US" sz="900" b="1" dirty="0">
                  <a:latin typeface="汉仪锐智W" panose="00020600040101010101" pitchFamily="18" charset="-122"/>
                  <a:ea typeface="汉仪锐智W" panose="00020600040101010101" pitchFamily="18" charset="-122"/>
                </a:rPr>
                <a:t> </a:t>
              </a:r>
              <a:r>
                <a:rPr lang="en-US" altLang="zh-CN" sz="900" b="1" dirty="0">
                  <a:latin typeface="汉仪锐智W" panose="00020600040101010101" pitchFamily="18" charset="-122"/>
                  <a:ea typeface="汉仪锐智W" panose="00020600040101010101" pitchFamily="18" charset="-122"/>
                </a:rPr>
                <a:t>uplink</a:t>
              </a:r>
              <a:r>
                <a:rPr lang="zh-CN" altLang="en-US" sz="900" b="1" dirty="0">
                  <a:latin typeface="汉仪锐智W" panose="00020600040101010101" pitchFamily="18" charset="-122"/>
                  <a:ea typeface="汉仪锐智W" panose="00020600040101010101" pitchFamily="18" charset="-122"/>
                </a:rPr>
                <a:t> </a:t>
              </a:r>
              <a:r>
                <a:rPr lang="en-US" altLang="zh-CN" sz="900" b="1" dirty="0">
                  <a:latin typeface="汉仪锐智W" panose="00020600040101010101" pitchFamily="18" charset="-122"/>
                  <a:ea typeface="汉仪锐智W" panose="00020600040101010101" pitchFamily="18" charset="-122"/>
                </a:rPr>
                <a:t>and</a:t>
              </a:r>
              <a:r>
                <a:rPr lang="zh-CN" altLang="en-US" sz="900" b="1" dirty="0">
                  <a:latin typeface="汉仪锐智W" panose="00020600040101010101" pitchFamily="18" charset="-122"/>
                  <a:ea typeface="汉仪锐智W" panose="00020600040101010101" pitchFamily="18" charset="-122"/>
                </a:rPr>
                <a:t> </a:t>
              </a:r>
              <a:r>
                <a:rPr lang="en-US" altLang="zh-CN" sz="900" b="1" dirty="0">
                  <a:latin typeface="汉仪锐智W" panose="00020600040101010101" pitchFamily="18" charset="-122"/>
                  <a:ea typeface="汉仪锐智W" panose="00020600040101010101" pitchFamily="18" charset="-122"/>
                </a:rPr>
                <a:t>broadcast</a:t>
              </a:r>
              <a:endParaRPr lang="zh-CN" altLang="en-US" sz="900" b="1" dirty="0">
                <a:latin typeface="汉仪锐智W" panose="00020600040101010101" pitchFamily="18" charset="-122"/>
                <a:ea typeface="汉仪锐智W" panose="00020600040101010101" pitchFamily="18" charset="-122"/>
              </a:endParaRPr>
            </a:p>
          </p:txBody>
        </p:sp>
        <p:sp>
          <p:nvSpPr>
            <p:cNvPr id="38" name="箭头: 圆角右 37">
              <a:extLst>
                <a:ext uri="{FF2B5EF4-FFF2-40B4-BE49-F238E27FC236}">
                  <a16:creationId xmlns:a16="http://schemas.microsoft.com/office/drawing/2014/main" id="{05BFE118-24D4-450F-B43F-6DEC60E62F4F}"/>
                </a:ext>
              </a:extLst>
            </p:cNvPr>
            <p:cNvSpPr/>
            <p:nvPr/>
          </p:nvSpPr>
          <p:spPr>
            <a:xfrm rot="5400000">
              <a:off x="8660048" y="165847"/>
              <a:ext cx="744232" cy="3975899"/>
            </a:xfrm>
            <a:prstGeom prst="bentArrow">
              <a:avLst>
                <a:gd name="adj1" fmla="val 13889"/>
                <a:gd name="adj2" fmla="val 25000"/>
                <a:gd name="adj3" fmla="val 25000"/>
                <a:gd name="adj4" fmla="val 43750"/>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dirty="0">
                <a:solidFill>
                  <a:schemeClr val="tx1"/>
                </a:solidFill>
                <a:latin typeface="汉仪锐智W" panose="00020600040101010101" pitchFamily="18" charset="-122"/>
                <a:ea typeface="汉仪锐智W" panose="00020600040101010101" pitchFamily="18" charset="-122"/>
              </a:endParaRPr>
            </a:p>
          </p:txBody>
        </p:sp>
        <p:sp>
          <p:nvSpPr>
            <p:cNvPr id="39" name="矩形: 圆角 38">
              <a:extLst>
                <a:ext uri="{FF2B5EF4-FFF2-40B4-BE49-F238E27FC236}">
                  <a16:creationId xmlns:a16="http://schemas.microsoft.com/office/drawing/2014/main" id="{CF85580C-0A3E-4036-B837-FE883353E2FC}"/>
                </a:ext>
              </a:extLst>
            </p:cNvPr>
            <p:cNvSpPr/>
            <p:nvPr/>
          </p:nvSpPr>
          <p:spPr>
            <a:xfrm>
              <a:off x="5499902" y="5502417"/>
              <a:ext cx="1402710" cy="366913"/>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b="1" dirty="0">
                  <a:latin typeface="汉仪锐智W" panose="00020600040101010101" pitchFamily="18" charset="-122"/>
                  <a:ea typeface="汉仪锐智W" panose="00020600040101010101" pitchFamily="18" charset="-122"/>
                </a:rPr>
                <a:t>Pull</a:t>
              </a:r>
              <a:r>
                <a:rPr lang="zh-CN" altLang="en-US" sz="800" b="1" dirty="0">
                  <a:latin typeface="汉仪锐智W" panose="00020600040101010101" pitchFamily="18" charset="-122"/>
                  <a:ea typeface="汉仪锐智W" panose="00020600040101010101" pitchFamily="18" charset="-122"/>
                </a:rPr>
                <a:t> </a:t>
              </a:r>
              <a:r>
                <a:rPr lang="en-US" altLang="zh-CN" sz="800" b="1" dirty="0">
                  <a:latin typeface="汉仪锐智W" panose="00020600040101010101" pitchFamily="18" charset="-122"/>
                  <a:ea typeface="汉仪锐智W" panose="00020600040101010101" pitchFamily="18" charset="-122"/>
                </a:rPr>
                <a:t>the</a:t>
              </a:r>
              <a:r>
                <a:rPr lang="zh-CN" altLang="en-US" sz="800" b="1" dirty="0">
                  <a:latin typeface="汉仪锐智W" panose="00020600040101010101" pitchFamily="18" charset="-122"/>
                  <a:ea typeface="汉仪锐智W" panose="00020600040101010101" pitchFamily="18" charset="-122"/>
                </a:rPr>
                <a:t> </a:t>
              </a:r>
              <a:r>
                <a:rPr lang="en-US" altLang="zh-CN" sz="800" b="1" dirty="0">
                  <a:latin typeface="汉仪锐智W" panose="00020600040101010101" pitchFamily="18" charset="-122"/>
                  <a:ea typeface="汉仪锐智W" panose="00020600040101010101" pitchFamily="18" charset="-122"/>
                </a:rPr>
                <a:t>working</a:t>
              </a:r>
              <a:r>
                <a:rPr lang="zh-CN" altLang="en-US" sz="800" b="1" dirty="0">
                  <a:latin typeface="汉仪锐智W" panose="00020600040101010101" pitchFamily="18" charset="-122"/>
                  <a:ea typeface="汉仪锐智W" panose="00020600040101010101" pitchFamily="18" charset="-122"/>
                </a:rPr>
                <a:t> </a:t>
              </a:r>
              <a:r>
                <a:rPr lang="en-US" altLang="zh-CN" sz="800" b="1" dirty="0">
                  <a:latin typeface="汉仪锐智W" panose="00020600040101010101" pitchFamily="18" charset="-122"/>
                  <a:ea typeface="汉仪锐智W" panose="00020600040101010101" pitchFamily="18" charset="-122"/>
                </a:rPr>
                <a:t>information</a:t>
              </a:r>
              <a:r>
                <a:rPr lang="zh-CN" altLang="en-US" sz="800" b="1" dirty="0">
                  <a:latin typeface="汉仪锐智W" panose="00020600040101010101" pitchFamily="18" charset="-122"/>
                  <a:ea typeface="汉仪锐智W" panose="00020600040101010101" pitchFamily="18" charset="-122"/>
                </a:rPr>
                <a:t> </a:t>
              </a:r>
              <a:r>
                <a:rPr lang="en-US" altLang="zh-CN" sz="800" b="1" dirty="0">
                  <a:latin typeface="汉仪锐智W" panose="00020600040101010101" pitchFamily="18" charset="-122"/>
                  <a:ea typeface="汉仪锐智W" panose="00020600040101010101" pitchFamily="18" charset="-122"/>
                </a:rPr>
                <a:t>of</a:t>
              </a:r>
              <a:r>
                <a:rPr lang="zh-CN" altLang="en-US" sz="800" b="1" dirty="0">
                  <a:latin typeface="汉仪锐智W" panose="00020600040101010101" pitchFamily="18" charset="-122"/>
                  <a:ea typeface="汉仪锐智W" panose="00020600040101010101" pitchFamily="18" charset="-122"/>
                </a:rPr>
                <a:t> </a:t>
              </a:r>
              <a:r>
                <a:rPr lang="en-US" altLang="zh-CN" sz="800" b="1" dirty="0">
                  <a:latin typeface="汉仪锐智W" panose="00020600040101010101" pitchFamily="18" charset="-122"/>
                  <a:ea typeface="汉仪锐智W" panose="00020600040101010101" pitchFamily="18" charset="-122"/>
                </a:rPr>
                <a:t>participants</a:t>
              </a:r>
              <a:endParaRPr lang="zh-CN" altLang="en-US" sz="800" b="1" dirty="0">
                <a:latin typeface="汉仪锐智W" panose="00020600040101010101" pitchFamily="18" charset="-122"/>
                <a:ea typeface="汉仪锐智W" panose="00020600040101010101" pitchFamily="18" charset="-122"/>
              </a:endParaRPr>
            </a:p>
          </p:txBody>
        </p:sp>
        <p:sp>
          <p:nvSpPr>
            <p:cNvPr id="40" name="矩形: 圆角 39">
              <a:extLst>
                <a:ext uri="{FF2B5EF4-FFF2-40B4-BE49-F238E27FC236}">
                  <a16:creationId xmlns:a16="http://schemas.microsoft.com/office/drawing/2014/main" id="{CAC95653-E577-4B24-893B-0065BE023598}"/>
                </a:ext>
              </a:extLst>
            </p:cNvPr>
            <p:cNvSpPr/>
            <p:nvPr/>
          </p:nvSpPr>
          <p:spPr>
            <a:xfrm>
              <a:off x="3207071" y="5500398"/>
              <a:ext cx="1474871" cy="362044"/>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汉仪锐智W" panose="00020600040101010101" pitchFamily="18" charset="-122"/>
                  <a:ea typeface="汉仪锐智W" panose="00020600040101010101" pitchFamily="18" charset="-122"/>
                </a:rPr>
                <a:t>Push Working Information</a:t>
              </a:r>
              <a:endParaRPr lang="zh-CN" altLang="en-US" sz="1000" b="1" dirty="0">
                <a:latin typeface="汉仪锐智W" panose="00020600040101010101" pitchFamily="18" charset="-122"/>
                <a:ea typeface="汉仪锐智W" panose="00020600040101010101" pitchFamily="18" charset="-122"/>
              </a:endParaRPr>
            </a:p>
          </p:txBody>
        </p:sp>
        <p:sp>
          <p:nvSpPr>
            <p:cNvPr id="41" name="male-user_17797">
              <a:extLst>
                <a:ext uri="{FF2B5EF4-FFF2-40B4-BE49-F238E27FC236}">
                  <a16:creationId xmlns:a16="http://schemas.microsoft.com/office/drawing/2014/main" id="{649CA45E-04EA-4BB8-B6DF-6C7A5DD2374C}"/>
                </a:ext>
              </a:extLst>
            </p:cNvPr>
            <p:cNvSpPr>
              <a:spLocks noChangeAspect="1"/>
            </p:cNvSpPr>
            <p:nvPr/>
          </p:nvSpPr>
          <p:spPr bwMode="auto">
            <a:xfrm>
              <a:off x="348551" y="6190115"/>
              <a:ext cx="470243" cy="43995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sp>
        <p:cxnSp>
          <p:nvCxnSpPr>
            <p:cNvPr id="42" name="直接箭头连接符 41">
              <a:extLst>
                <a:ext uri="{FF2B5EF4-FFF2-40B4-BE49-F238E27FC236}">
                  <a16:creationId xmlns:a16="http://schemas.microsoft.com/office/drawing/2014/main" id="{92B08E6D-1294-4688-8E56-83DB676CC97C}"/>
                </a:ext>
              </a:extLst>
            </p:cNvPr>
            <p:cNvCxnSpPr>
              <a:cxnSpLocks/>
            </p:cNvCxnSpPr>
            <p:nvPr/>
          </p:nvCxnSpPr>
          <p:spPr>
            <a:xfrm>
              <a:off x="2585828" y="1821523"/>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1D9B35C-3213-4CFD-8340-595A7E4F2615}"/>
                </a:ext>
              </a:extLst>
            </p:cNvPr>
            <p:cNvCxnSpPr>
              <a:cxnSpLocks/>
            </p:cNvCxnSpPr>
            <p:nvPr/>
          </p:nvCxnSpPr>
          <p:spPr>
            <a:xfrm rot="10800000">
              <a:off x="2585828" y="1979750"/>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48F29D5-41CA-4457-AE8D-BD1992CE9F93}"/>
                </a:ext>
              </a:extLst>
            </p:cNvPr>
            <p:cNvCxnSpPr>
              <a:cxnSpLocks/>
            </p:cNvCxnSpPr>
            <p:nvPr/>
          </p:nvCxnSpPr>
          <p:spPr>
            <a:xfrm>
              <a:off x="4774332" y="1816772"/>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4DCD13-24A3-4D7F-A136-56F3B1E184FB}"/>
                </a:ext>
              </a:extLst>
            </p:cNvPr>
            <p:cNvCxnSpPr>
              <a:cxnSpLocks/>
            </p:cNvCxnSpPr>
            <p:nvPr/>
          </p:nvCxnSpPr>
          <p:spPr>
            <a:xfrm>
              <a:off x="2585828" y="2720037"/>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9F7F9C4-3E1C-4F07-9633-5C045AFA6A98}"/>
                </a:ext>
              </a:extLst>
            </p:cNvPr>
            <p:cNvCxnSpPr>
              <a:cxnSpLocks/>
            </p:cNvCxnSpPr>
            <p:nvPr/>
          </p:nvCxnSpPr>
          <p:spPr>
            <a:xfrm rot="10800000">
              <a:off x="2585828" y="2878264"/>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F4F091D-4FC4-4E78-9A32-4B55233296A4}"/>
                </a:ext>
              </a:extLst>
            </p:cNvPr>
            <p:cNvCxnSpPr>
              <a:cxnSpLocks/>
            </p:cNvCxnSpPr>
            <p:nvPr/>
          </p:nvCxnSpPr>
          <p:spPr>
            <a:xfrm>
              <a:off x="4774332" y="2775745"/>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箭头: 左 47">
              <a:extLst>
                <a:ext uri="{FF2B5EF4-FFF2-40B4-BE49-F238E27FC236}">
                  <a16:creationId xmlns:a16="http://schemas.microsoft.com/office/drawing/2014/main" id="{DBCF5ED1-BB37-4911-A2C5-89611AE87260}"/>
                </a:ext>
              </a:extLst>
            </p:cNvPr>
            <p:cNvSpPr/>
            <p:nvPr/>
          </p:nvSpPr>
          <p:spPr>
            <a:xfrm rot="10800000">
              <a:off x="7070242" y="2697047"/>
              <a:ext cx="621011" cy="230146"/>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cxnSp>
          <p:nvCxnSpPr>
            <p:cNvPr id="49" name="直接箭头连接符 48">
              <a:extLst>
                <a:ext uri="{FF2B5EF4-FFF2-40B4-BE49-F238E27FC236}">
                  <a16:creationId xmlns:a16="http://schemas.microsoft.com/office/drawing/2014/main" id="{FD76B322-4840-4269-BCF2-7CDA239B8A85}"/>
                </a:ext>
              </a:extLst>
            </p:cNvPr>
            <p:cNvCxnSpPr>
              <a:cxnSpLocks/>
            </p:cNvCxnSpPr>
            <p:nvPr/>
          </p:nvCxnSpPr>
          <p:spPr>
            <a:xfrm>
              <a:off x="9296458" y="2846795"/>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箭头: 右弧形 49">
              <a:extLst>
                <a:ext uri="{FF2B5EF4-FFF2-40B4-BE49-F238E27FC236}">
                  <a16:creationId xmlns:a16="http://schemas.microsoft.com/office/drawing/2014/main" id="{52C08EAE-6D48-4C2B-87E9-27A0D297F312}"/>
                </a:ext>
              </a:extLst>
            </p:cNvPr>
            <p:cNvSpPr/>
            <p:nvPr/>
          </p:nvSpPr>
          <p:spPr>
            <a:xfrm>
              <a:off x="11476009" y="2913569"/>
              <a:ext cx="261885" cy="459225"/>
            </a:xfrm>
            <a:prstGeom prst="curved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51" name="箭头: 左弧形 50">
              <a:extLst>
                <a:ext uri="{FF2B5EF4-FFF2-40B4-BE49-F238E27FC236}">
                  <a16:creationId xmlns:a16="http://schemas.microsoft.com/office/drawing/2014/main" id="{8D6036EC-D9C7-4B77-A590-E2BFBBC360AF}"/>
                </a:ext>
              </a:extLst>
            </p:cNvPr>
            <p:cNvSpPr/>
            <p:nvPr/>
          </p:nvSpPr>
          <p:spPr>
            <a:xfrm>
              <a:off x="7517799" y="3302754"/>
              <a:ext cx="234142" cy="479251"/>
            </a:xfrm>
            <a:prstGeom prst="curvedRigh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52" name="箭头: 右弧形 51">
              <a:extLst>
                <a:ext uri="{FF2B5EF4-FFF2-40B4-BE49-F238E27FC236}">
                  <a16:creationId xmlns:a16="http://schemas.microsoft.com/office/drawing/2014/main" id="{817D5C5A-7BB5-438D-9CAB-30AC1A1845D9}"/>
                </a:ext>
              </a:extLst>
            </p:cNvPr>
            <p:cNvSpPr/>
            <p:nvPr/>
          </p:nvSpPr>
          <p:spPr>
            <a:xfrm>
              <a:off x="11476009" y="3858376"/>
              <a:ext cx="261885" cy="459225"/>
            </a:xfrm>
            <a:prstGeom prst="curved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cxnSp>
          <p:nvCxnSpPr>
            <p:cNvPr id="53" name="直接箭头连接符 52">
              <a:extLst>
                <a:ext uri="{FF2B5EF4-FFF2-40B4-BE49-F238E27FC236}">
                  <a16:creationId xmlns:a16="http://schemas.microsoft.com/office/drawing/2014/main" id="{09162A2D-6B70-43A1-91C9-296A1461EC84}"/>
                </a:ext>
              </a:extLst>
            </p:cNvPr>
            <p:cNvCxnSpPr>
              <a:cxnSpLocks/>
            </p:cNvCxnSpPr>
            <p:nvPr/>
          </p:nvCxnSpPr>
          <p:spPr>
            <a:xfrm flipH="1">
              <a:off x="9296457" y="3311690"/>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CB436CC-F8D4-40D1-8587-F32434943BFD}"/>
                </a:ext>
              </a:extLst>
            </p:cNvPr>
            <p:cNvCxnSpPr>
              <a:cxnSpLocks/>
            </p:cNvCxnSpPr>
            <p:nvPr/>
          </p:nvCxnSpPr>
          <p:spPr>
            <a:xfrm>
              <a:off x="9285140" y="3816471"/>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3CBB2575-E354-4EE0-8C0F-A1878EBD9A40}"/>
                </a:ext>
              </a:extLst>
            </p:cNvPr>
            <p:cNvCxnSpPr>
              <a:cxnSpLocks/>
            </p:cNvCxnSpPr>
            <p:nvPr/>
          </p:nvCxnSpPr>
          <p:spPr>
            <a:xfrm flipH="1">
              <a:off x="9285139" y="4298017"/>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箭头: 左 55">
              <a:extLst>
                <a:ext uri="{FF2B5EF4-FFF2-40B4-BE49-F238E27FC236}">
                  <a16:creationId xmlns:a16="http://schemas.microsoft.com/office/drawing/2014/main" id="{AAF51FDF-BDB8-4ED9-990E-59DAF56A978F}"/>
                </a:ext>
              </a:extLst>
            </p:cNvPr>
            <p:cNvSpPr/>
            <p:nvPr/>
          </p:nvSpPr>
          <p:spPr>
            <a:xfrm>
              <a:off x="7070242" y="4126312"/>
              <a:ext cx="621011" cy="230146"/>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cxnSp>
          <p:nvCxnSpPr>
            <p:cNvPr id="57" name="直接箭头连接符 56">
              <a:extLst>
                <a:ext uri="{FF2B5EF4-FFF2-40B4-BE49-F238E27FC236}">
                  <a16:creationId xmlns:a16="http://schemas.microsoft.com/office/drawing/2014/main" id="{B0879159-AE81-423D-9D7D-58E7C187FA2B}"/>
                </a:ext>
              </a:extLst>
            </p:cNvPr>
            <p:cNvCxnSpPr>
              <a:cxnSpLocks/>
            </p:cNvCxnSpPr>
            <p:nvPr/>
          </p:nvCxnSpPr>
          <p:spPr>
            <a:xfrm flipH="1">
              <a:off x="2636217" y="4219829"/>
              <a:ext cx="2660704"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箭头: 左 57">
              <a:extLst>
                <a:ext uri="{FF2B5EF4-FFF2-40B4-BE49-F238E27FC236}">
                  <a16:creationId xmlns:a16="http://schemas.microsoft.com/office/drawing/2014/main" id="{EBFE9AD7-96E1-4B86-9D5F-1DD1A74DA977}"/>
                </a:ext>
              </a:extLst>
            </p:cNvPr>
            <p:cNvSpPr/>
            <p:nvPr/>
          </p:nvSpPr>
          <p:spPr>
            <a:xfrm rot="16200000">
              <a:off x="1710404" y="4624049"/>
              <a:ext cx="360048" cy="151982"/>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cxnSp>
          <p:nvCxnSpPr>
            <p:cNvPr id="59" name="直接箭头连接符 58">
              <a:extLst>
                <a:ext uri="{FF2B5EF4-FFF2-40B4-BE49-F238E27FC236}">
                  <a16:creationId xmlns:a16="http://schemas.microsoft.com/office/drawing/2014/main" id="{30DBCEAF-75A7-4F40-91BE-B61A81B2D116}"/>
                </a:ext>
              </a:extLst>
            </p:cNvPr>
            <p:cNvCxnSpPr>
              <a:cxnSpLocks/>
            </p:cNvCxnSpPr>
            <p:nvPr/>
          </p:nvCxnSpPr>
          <p:spPr>
            <a:xfrm>
              <a:off x="2585828" y="5072172"/>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87ECC03-2373-4FCD-83B7-2B167F3639FC}"/>
                </a:ext>
              </a:extLst>
            </p:cNvPr>
            <p:cNvCxnSpPr>
              <a:cxnSpLocks/>
            </p:cNvCxnSpPr>
            <p:nvPr/>
          </p:nvCxnSpPr>
          <p:spPr>
            <a:xfrm rot="10800000">
              <a:off x="2585828" y="5230399"/>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53E91D2-CF72-46BA-BB16-7BB850A6EEDA}"/>
                </a:ext>
              </a:extLst>
            </p:cNvPr>
            <p:cNvCxnSpPr>
              <a:cxnSpLocks/>
            </p:cNvCxnSpPr>
            <p:nvPr/>
          </p:nvCxnSpPr>
          <p:spPr>
            <a:xfrm>
              <a:off x="4774332" y="5086754"/>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F21B319-755E-4E66-9C13-3B8E22A20F4A}"/>
                </a:ext>
              </a:extLst>
            </p:cNvPr>
            <p:cNvCxnSpPr>
              <a:cxnSpLocks/>
            </p:cNvCxnSpPr>
            <p:nvPr/>
          </p:nvCxnSpPr>
          <p:spPr>
            <a:xfrm flipH="1">
              <a:off x="4774332" y="5643893"/>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AD716A8-0A57-4BE0-A335-97E6F692529F}"/>
                </a:ext>
              </a:extLst>
            </p:cNvPr>
            <p:cNvCxnSpPr>
              <a:cxnSpLocks/>
            </p:cNvCxnSpPr>
            <p:nvPr/>
          </p:nvCxnSpPr>
          <p:spPr>
            <a:xfrm>
              <a:off x="2585827" y="5576882"/>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47EF883-B8CB-408C-85E4-E2ED879D4B84}"/>
                </a:ext>
              </a:extLst>
            </p:cNvPr>
            <p:cNvCxnSpPr>
              <a:cxnSpLocks/>
            </p:cNvCxnSpPr>
            <p:nvPr/>
          </p:nvCxnSpPr>
          <p:spPr>
            <a:xfrm rot="10800000">
              <a:off x="2585827" y="5735110"/>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411847D2-64A7-4A25-88DE-3DA6DD2BB5F0}"/>
                </a:ext>
              </a:extLst>
            </p:cNvPr>
            <p:cNvCxnSpPr>
              <a:cxnSpLocks/>
            </p:cNvCxnSpPr>
            <p:nvPr/>
          </p:nvCxnSpPr>
          <p:spPr>
            <a:xfrm>
              <a:off x="2603396" y="6388348"/>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8DE1E92-F8F2-414E-BF7B-47EDBAC078DD}"/>
                </a:ext>
              </a:extLst>
            </p:cNvPr>
            <p:cNvCxnSpPr>
              <a:cxnSpLocks/>
            </p:cNvCxnSpPr>
            <p:nvPr/>
          </p:nvCxnSpPr>
          <p:spPr>
            <a:xfrm rot="10800000">
              <a:off x="2603396" y="6546576"/>
              <a:ext cx="56361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FAC7F60-0898-4E6B-9DA5-B51BD36D0D26}"/>
                </a:ext>
              </a:extLst>
            </p:cNvPr>
            <p:cNvCxnSpPr>
              <a:cxnSpLocks/>
            </p:cNvCxnSpPr>
            <p:nvPr/>
          </p:nvCxnSpPr>
          <p:spPr>
            <a:xfrm>
              <a:off x="4791902" y="6463703"/>
              <a:ext cx="631397"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6DBD6F20-23EC-429E-AC5E-A0DBE99F0251}"/>
                </a:ext>
              </a:extLst>
            </p:cNvPr>
            <p:cNvCxnSpPr>
              <a:cxnSpLocks/>
              <a:stCxn id="37" idx="3"/>
            </p:cNvCxnSpPr>
            <p:nvPr/>
          </p:nvCxnSpPr>
          <p:spPr>
            <a:xfrm flipV="1">
              <a:off x="6920182" y="3307876"/>
              <a:ext cx="1242714" cy="31626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F8D41A0-18D1-457C-B6A0-4D9C3758F012}"/>
                </a:ext>
              </a:extLst>
            </p:cNvPr>
            <p:cNvSpPr txBox="1"/>
            <p:nvPr/>
          </p:nvSpPr>
          <p:spPr>
            <a:xfrm>
              <a:off x="-538914" y="2099532"/>
              <a:ext cx="2451855" cy="246221"/>
            </a:xfrm>
            <a:prstGeom prst="rect">
              <a:avLst/>
            </a:prstGeom>
            <a:noFill/>
          </p:spPr>
          <p:txBody>
            <a:bodyPr wrap="square" rtlCol="0">
              <a:spAutoFit/>
            </a:bodyPr>
            <a:lstStyle/>
            <a:p>
              <a:pPr algn="ctr"/>
              <a:r>
                <a:rPr lang="en-US" altLang="zh-CN" sz="1000" b="1" dirty="0">
                  <a:solidFill>
                    <a:srgbClr val="FFFFFF"/>
                  </a:solidFill>
                  <a:latin typeface="思源黑体 Light" panose="020B0300000000000000" pitchFamily="34" charset="-122"/>
                  <a:ea typeface="思源黑体 Light" panose="020B0300000000000000" pitchFamily="34" charset="-122"/>
                </a:rPr>
                <a:t>Information</a:t>
              </a:r>
              <a:r>
                <a:rPr lang="zh-CN" altLang="en-US" sz="1000" b="1" dirty="0">
                  <a:solidFill>
                    <a:srgbClr val="FFFFFF"/>
                  </a:solidFill>
                  <a:latin typeface="思源黑体 Light" panose="020B0300000000000000" pitchFamily="34" charset="-122"/>
                  <a:ea typeface="思源黑体 Light" panose="020B0300000000000000" pitchFamily="34" charset="-122"/>
                </a:rPr>
                <a:t> </a:t>
              </a:r>
              <a:r>
                <a:rPr lang="en-US" altLang="zh-CN" sz="1000" b="1" dirty="0">
                  <a:solidFill>
                    <a:srgbClr val="FFFFFF"/>
                  </a:solidFill>
                  <a:latin typeface="思源黑体 Light" panose="020B0300000000000000" pitchFamily="34" charset="-122"/>
                  <a:ea typeface="思源黑体 Light" panose="020B0300000000000000" pitchFamily="34" charset="-122"/>
                </a:rPr>
                <a:t>publish</a:t>
              </a:r>
              <a:endParaRPr lang="zh-CN" altLang="en-US" sz="1000" b="1" dirty="0">
                <a:solidFill>
                  <a:srgbClr val="FFFFFF"/>
                </a:solidFill>
                <a:latin typeface="思源黑体 Light" panose="020B0300000000000000" pitchFamily="34" charset="-122"/>
                <a:ea typeface="思源黑体 Light" panose="020B0300000000000000" pitchFamily="34" charset="-122"/>
              </a:endParaRPr>
            </a:p>
          </p:txBody>
        </p:sp>
        <p:sp>
          <p:nvSpPr>
            <p:cNvPr id="71" name="文本框 70">
              <a:extLst>
                <a:ext uri="{FF2B5EF4-FFF2-40B4-BE49-F238E27FC236}">
                  <a16:creationId xmlns:a16="http://schemas.microsoft.com/office/drawing/2014/main" id="{678F604A-754E-450B-A61F-7C8F4BB52A3C}"/>
                </a:ext>
              </a:extLst>
            </p:cNvPr>
            <p:cNvSpPr txBox="1"/>
            <p:nvPr/>
          </p:nvSpPr>
          <p:spPr>
            <a:xfrm>
              <a:off x="-17115" y="3174455"/>
              <a:ext cx="1232092" cy="261610"/>
            </a:xfrm>
            <a:prstGeom prst="rect">
              <a:avLst/>
            </a:prstGeom>
            <a:noFill/>
          </p:spPr>
          <p:txBody>
            <a:bodyPr wrap="square" rtlCol="0">
              <a:spAutoFit/>
            </a:bodyPr>
            <a:lstStyle/>
            <a:p>
              <a:pPr algn="ctr"/>
              <a:r>
                <a:rPr lang="en-US" altLang="zh-CN" sz="1100" b="1" dirty="0">
                  <a:solidFill>
                    <a:srgbClr val="FFFFFF"/>
                  </a:solidFill>
                  <a:ea typeface="思源黑体 Light" panose="020B0300000000000000" pitchFamily="34" charset="-122"/>
                </a:rPr>
                <a:t>Match</a:t>
              </a:r>
              <a:r>
                <a:rPr lang="zh-CN" altLang="en-US" sz="1100" b="1" dirty="0">
                  <a:solidFill>
                    <a:srgbClr val="FFFFFF"/>
                  </a:solidFill>
                  <a:ea typeface="思源黑体 Light" panose="020B0300000000000000" pitchFamily="34" charset="-122"/>
                </a:rPr>
                <a:t> </a:t>
              </a:r>
              <a:r>
                <a:rPr lang="en-US" altLang="zh-CN" sz="1100" b="1" dirty="0">
                  <a:solidFill>
                    <a:srgbClr val="FFFFFF"/>
                  </a:solidFill>
                  <a:ea typeface="思源黑体 Light" panose="020B0300000000000000" pitchFamily="34" charset="-122"/>
                </a:rPr>
                <a:t>the</a:t>
              </a:r>
              <a:r>
                <a:rPr lang="zh-CN" altLang="en-US" sz="1100" b="1" dirty="0">
                  <a:solidFill>
                    <a:srgbClr val="FFFFFF"/>
                  </a:solidFill>
                  <a:ea typeface="思源黑体 Light" panose="020B0300000000000000" pitchFamily="34" charset="-122"/>
                </a:rPr>
                <a:t> </a:t>
              </a:r>
              <a:r>
                <a:rPr lang="en-US" altLang="zh-CN" sz="1100" b="1" dirty="0">
                  <a:solidFill>
                    <a:srgbClr val="FFFFFF"/>
                  </a:solidFill>
                  <a:ea typeface="思源黑体 Light" panose="020B0300000000000000" pitchFamily="34" charset="-122"/>
                </a:rPr>
                <a:t>needs</a:t>
              </a:r>
              <a:endParaRPr lang="zh-CN" altLang="en-US" sz="1100" b="1" dirty="0">
                <a:solidFill>
                  <a:srgbClr val="FFFFFF"/>
                </a:solidFill>
                <a:ea typeface="思源黑体 Light" panose="020B0300000000000000" pitchFamily="34" charset="-122"/>
              </a:endParaRPr>
            </a:p>
          </p:txBody>
        </p:sp>
        <p:sp>
          <p:nvSpPr>
            <p:cNvPr id="72" name="文本框 71">
              <a:extLst>
                <a:ext uri="{FF2B5EF4-FFF2-40B4-BE49-F238E27FC236}">
                  <a16:creationId xmlns:a16="http://schemas.microsoft.com/office/drawing/2014/main" id="{2C2AC974-F107-4553-8470-54339F52D1AF}"/>
                </a:ext>
              </a:extLst>
            </p:cNvPr>
            <p:cNvSpPr txBox="1"/>
            <p:nvPr/>
          </p:nvSpPr>
          <p:spPr>
            <a:xfrm>
              <a:off x="-34350" y="5790147"/>
              <a:ext cx="1232092" cy="261610"/>
            </a:xfrm>
            <a:prstGeom prst="rect">
              <a:avLst/>
            </a:prstGeom>
            <a:noFill/>
          </p:spPr>
          <p:txBody>
            <a:bodyPr wrap="square" rtlCol="0">
              <a:spAutoFit/>
            </a:bodyPr>
            <a:lstStyle/>
            <a:p>
              <a:pPr algn="ctr"/>
              <a:r>
                <a:rPr lang="en-US" altLang="zh-CN" sz="1100" b="1" dirty="0">
                  <a:solidFill>
                    <a:srgbClr val="FFFFFF"/>
                  </a:solidFill>
                  <a:ea typeface="思源黑体 Light" panose="020B0300000000000000" pitchFamily="34" charset="-122"/>
                </a:rPr>
                <a:t>Work</a:t>
              </a:r>
              <a:r>
                <a:rPr lang="zh-CN" altLang="en-US" sz="1100" b="1" dirty="0">
                  <a:solidFill>
                    <a:srgbClr val="FFFFFF"/>
                  </a:solidFill>
                  <a:ea typeface="思源黑体 Light" panose="020B0300000000000000" pitchFamily="34" charset="-122"/>
                </a:rPr>
                <a:t> </a:t>
              </a:r>
              <a:r>
                <a:rPr lang="en-US" altLang="zh-CN" sz="1100" b="1" dirty="0">
                  <a:solidFill>
                    <a:srgbClr val="FFFFFF"/>
                  </a:solidFill>
                  <a:ea typeface="思源黑体 Light" panose="020B0300000000000000" pitchFamily="34" charset="-122"/>
                </a:rPr>
                <a:t>tracking</a:t>
              </a:r>
              <a:endParaRPr lang="zh-CN" altLang="en-US" sz="1100" b="1" dirty="0">
                <a:solidFill>
                  <a:srgbClr val="FFFFFF"/>
                </a:solidFill>
                <a:ea typeface="思源黑体 Light" panose="020B0300000000000000" pitchFamily="34" charset="-122"/>
              </a:endParaRPr>
            </a:p>
          </p:txBody>
        </p:sp>
        <p:sp>
          <p:nvSpPr>
            <p:cNvPr id="73" name="文本框 72">
              <a:extLst>
                <a:ext uri="{FF2B5EF4-FFF2-40B4-BE49-F238E27FC236}">
                  <a16:creationId xmlns:a16="http://schemas.microsoft.com/office/drawing/2014/main" id="{2111327F-8376-49C8-9458-964A873868EA}"/>
                </a:ext>
              </a:extLst>
            </p:cNvPr>
            <p:cNvSpPr txBox="1"/>
            <p:nvPr/>
          </p:nvSpPr>
          <p:spPr>
            <a:xfrm>
              <a:off x="-170310" y="6669350"/>
              <a:ext cx="1726278" cy="261610"/>
            </a:xfrm>
            <a:prstGeom prst="rect">
              <a:avLst/>
            </a:prstGeom>
            <a:noFill/>
          </p:spPr>
          <p:txBody>
            <a:bodyPr wrap="square" rtlCol="0">
              <a:spAutoFit/>
            </a:bodyPr>
            <a:lstStyle>
              <a:defPPr>
                <a:defRPr lang="zh-CN"/>
              </a:defPPr>
              <a:lvl1pPr algn="ctr">
                <a:defRPr sz="1100" b="1">
                  <a:solidFill>
                    <a:srgbClr val="FFFFFF"/>
                  </a:solidFill>
                  <a:ea typeface="思源黑体 Light" panose="020B0300000000000000" pitchFamily="34" charset="-122"/>
                </a:defRPr>
              </a:lvl1pPr>
            </a:lstStyle>
            <a:p>
              <a:r>
                <a:rPr lang="en-US" altLang="zh-CN" dirty="0"/>
                <a:t>Complete</a:t>
              </a:r>
              <a:r>
                <a:rPr lang="zh-CN" altLang="en-US" dirty="0"/>
                <a:t> </a:t>
              </a:r>
              <a:r>
                <a:rPr lang="en-US" altLang="zh-CN" dirty="0"/>
                <a:t>evaluation</a:t>
              </a:r>
              <a:endParaRPr lang="zh-CN" altLang="en-US" dirty="0"/>
            </a:p>
          </p:txBody>
        </p:sp>
        <p:sp>
          <p:nvSpPr>
            <p:cNvPr id="74" name="箭头: 左 73">
              <a:extLst>
                <a:ext uri="{FF2B5EF4-FFF2-40B4-BE49-F238E27FC236}">
                  <a16:creationId xmlns:a16="http://schemas.microsoft.com/office/drawing/2014/main" id="{4F31ACDD-1AB4-4F1A-A0CC-7D693606BD73}"/>
                </a:ext>
              </a:extLst>
            </p:cNvPr>
            <p:cNvSpPr/>
            <p:nvPr/>
          </p:nvSpPr>
          <p:spPr>
            <a:xfrm rot="10800000">
              <a:off x="953174" y="1804765"/>
              <a:ext cx="159248" cy="120395"/>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75" name="箭头: 左 74">
              <a:extLst>
                <a:ext uri="{FF2B5EF4-FFF2-40B4-BE49-F238E27FC236}">
                  <a16:creationId xmlns:a16="http://schemas.microsoft.com/office/drawing/2014/main" id="{C0A1E7D1-493E-460F-ABBA-E9E34A512FF9}"/>
                </a:ext>
              </a:extLst>
            </p:cNvPr>
            <p:cNvSpPr/>
            <p:nvPr/>
          </p:nvSpPr>
          <p:spPr>
            <a:xfrm rot="10800000">
              <a:off x="953175" y="2758643"/>
              <a:ext cx="159248" cy="120395"/>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76" name="箭头: 左 75">
              <a:extLst>
                <a:ext uri="{FF2B5EF4-FFF2-40B4-BE49-F238E27FC236}">
                  <a16:creationId xmlns:a16="http://schemas.microsoft.com/office/drawing/2014/main" id="{16538747-E68A-4EB7-A255-D3E537190FE8}"/>
                </a:ext>
              </a:extLst>
            </p:cNvPr>
            <p:cNvSpPr/>
            <p:nvPr/>
          </p:nvSpPr>
          <p:spPr>
            <a:xfrm rot="10800000">
              <a:off x="990716" y="5100331"/>
              <a:ext cx="159248" cy="120395"/>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77" name="箭头: 左 76">
              <a:extLst>
                <a:ext uri="{FF2B5EF4-FFF2-40B4-BE49-F238E27FC236}">
                  <a16:creationId xmlns:a16="http://schemas.microsoft.com/office/drawing/2014/main" id="{04E7DC74-8288-4FE8-9245-5C52EE3864E8}"/>
                </a:ext>
              </a:extLst>
            </p:cNvPr>
            <p:cNvSpPr/>
            <p:nvPr/>
          </p:nvSpPr>
          <p:spPr>
            <a:xfrm rot="10800000">
              <a:off x="986743" y="5642168"/>
              <a:ext cx="159248" cy="120395"/>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62" name="箭头: 右弧形 61">
              <a:extLst>
                <a:ext uri="{FF2B5EF4-FFF2-40B4-BE49-F238E27FC236}">
                  <a16:creationId xmlns:a16="http://schemas.microsoft.com/office/drawing/2014/main" id="{01E92A32-DAD0-41D4-A1E3-D57477BCF10C}"/>
                </a:ext>
              </a:extLst>
            </p:cNvPr>
            <p:cNvSpPr/>
            <p:nvPr/>
          </p:nvSpPr>
          <p:spPr>
            <a:xfrm>
              <a:off x="7024525" y="5184423"/>
              <a:ext cx="261885" cy="459225"/>
            </a:xfrm>
            <a:prstGeom prst="curved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sp>
          <p:nvSpPr>
            <p:cNvPr id="81" name="箭头: 左 80">
              <a:extLst>
                <a:ext uri="{FF2B5EF4-FFF2-40B4-BE49-F238E27FC236}">
                  <a16:creationId xmlns:a16="http://schemas.microsoft.com/office/drawing/2014/main" id="{DB0D43EF-2632-4CF1-8C2D-B4EB69CAC13E}"/>
                </a:ext>
              </a:extLst>
            </p:cNvPr>
            <p:cNvSpPr/>
            <p:nvPr/>
          </p:nvSpPr>
          <p:spPr>
            <a:xfrm rot="10800000">
              <a:off x="943192" y="6388348"/>
              <a:ext cx="159248" cy="120395"/>
            </a:xfrm>
            <a:prstGeom prst="left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b="1">
                <a:solidFill>
                  <a:schemeClr val="tx1"/>
                </a:solidFill>
                <a:latin typeface="汉仪锐智W" panose="00020600040101010101" pitchFamily="18" charset="-122"/>
                <a:ea typeface="汉仪锐智W" panose="00020600040101010101" pitchFamily="18" charset="-122"/>
              </a:endParaRPr>
            </a:p>
          </p:txBody>
        </p:sp>
      </p:grpSp>
      <p:sp>
        <p:nvSpPr>
          <p:cNvPr id="79" name="矩形: 圆角 78">
            <a:extLst>
              <a:ext uri="{FF2B5EF4-FFF2-40B4-BE49-F238E27FC236}">
                <a16:creationId xmlns:a16="http://schemas.microsoft.com/office/drawing/2014/main" id="{212B4CB6-AC65-4C84-97A3-19232CA54CE8}"/>
              </a:ext>
            </a:extLst>
          </p:cNvPr>
          <p:cNvSpPr/>
          <p:nvPr/>
        </p:nvSpPr>
        <p:spPr>
          <a:xfrm>
            <a:off x="8257067" y="5004181"/>
            <a:ext cx="8875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b="1" dirty="0">
                <a:solidFill>
                  <a:srgbClr val="C00000"/>
                </a:solidFill>
                <a:latin typeface="汉仪锐智W" panose="00020600040101010101" pitchFamily="18" charset="-122"/>
                <a:ea typeface="汉仪锐智W" panose="00020600040101010101" pitchFamily="18" charset="-122"/>
              </a:rPr>
              <a:t>Machine Learning</a:t>
            </a:r>
            <a:endParaRPr lang="zh-CN" altLang="en-US" sz="900" b="1" dirty="0">
              <a:solidFill>
                <a:srgbClr val="C00000"/>
              </a:solidFill>
              <a:latin typeface="汉仪锐智W" panose="00020600040101010101" pitchFamily="18" charset="-122"/>
              <a:ea typeface="汉仪锐智W" panose="00020600040101010101" pitchFamily="18" charset="-122"/>
            </a:endParaRPr>
          </a:p>
        </p:txBody>
      </p:sp>
      <p:sp>
        <p:nvSpPr>
          <p:cNvPr id="3" name="矩形: 圆角 2">
            <a:extLst>
              <a:ext uri="{FF2B5EF4-FFF2-40B4-BE49-F238E27FC236}">
                <a16:creationId xmlns:a16="http://schemas.microsoft.com/office/drawing/2014/main" id="{8F390993-4B13-41BD-9AB7-ED7DDB8ACFB7}"/>
              </a:ext>
            </a:extLst>
          </p:cNvPr>
          <p:cNvSpPr/>
          <p:nvPr/>
        </p:nvSpPr>
        <p:spPr>
          <a:xfrm>
            <a:off x="8002893" y="2434463"/>
            <a:ext cx="3578746" cy="2066085"/>
          </a:xfrm>
          <a:prstGeom prst="roundRect">
            <a:avLst/>
          </a:prstGeom>
          <a:noFill/>
          <a:ln w="285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9B6578C6-B46D-4133-AA78-EA1D11A99D46}"/>
              </a:ext>
            </a:extLst>
          </p:cNvPr>
          <p:cNvSpPr/>
          <p:nvPr/>
        </p:nvSpPr>
        <p:spPr>
          <a:xfrm>
            <a:off x="9346807" y="4997068"/>
            <a:ext cx="8875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b="1" dirty="0">
                <a:solidFill>
                  <a:srgbClr val="C00000"/>
                </a:solidFill>
                <a:latin typeface="汉仪锐智W" panose="00020600040101010101" pitchFamily="18" charset="-122"/>
                <a:ea typeface="汉仪锐智W" panose="00020600040101010101" pitchFamily="18" charset="-122"/>
              </a:rPr>
              <a:t>Data Mining</a:t>
            </a:r>
            <a:endParaRPr lang="zh-CN" altLang="en-US" sz="900" b="1" dirty="0">
              <a:solidFill>
                <a:srgbClr val="C00000"/>
              </a:solidFill>
              <a:latin typeface="汉仪锐智W" panose="00020600040101010101" pitchFamily="18" charset="-122"/>
              <a:ea typeface="汉仪锐智W" panose="00020600040101010101" pitchFamily="18" charset="-122"/>
            </a:endParaRPr>
          </a:p>
        </p:txBody>
      </p:sp>
      <p:sp>
        <p:nvSpPr>
          <p:cNvPr id="84" name="矩形: 圆角 83">
            <a:extLst>
              <a:ext uri="{FF2B5EF4-FFF2-40B4-BE49-F238E27FC236}">
                <a16:creationId xmlns:a16="http://schemas.microsoft.com/office/drawing/2014/main" id="{6FAB8AF4-0C75-4FF9-80CB-E891FFBE2003}"/>
              </a:ext>
            </a:extLst>
          </p:cNvPr>
          <p:cNvSpPr/>
          <p:nvPr/>
        </p:nvSpPr>
        <p:spPr>
          <a:xfrm>
            <a:off x="10466368" y="4997068"/>
            <a:ext cx="887575" cy="328010"/>
          </a:xfrm>
          <a:prstGeom prst="roundRect">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solidFill>
                  <a:srgbClr val="C00000"/>
                </a:solidFill>
                <a:latin typeface="汉仪锐智W" panose="00020600040101010101" pitchFamily="18" charset="-122"/>
                <a:ea typeface="汉仪锐智W" panose="00020600040101010101" pitchFamily="18" charset="-122"/>
              </a:rPr>
              <a:t>AI</a:t>
            </a:r>
            <a:endParaRPr lang="zh-CN" altLang="en-US" sz="1000" b="1" dirty="0">
              <a:solidFill>
                <a:srgbClr val="C00000"/>
              </a:solidFill>
              <a:latin typeface="汉仪锐智W" panose="00020600040101010101" pitchFamily="18" charset="-122"/>
              <a:ea typeface="汉仪锐智W" panose="00020600040101010101" pitchFamily="18" charset="-122"/>
            </a:endParaRPr>
          </a:p>
        </p:txBody>
      </p:sp>
      <p:sp>
        <p:nvSpPr>
          <p:cNvPr id="78" name="箭头: 上 77">
            <a:extLst>
              <a:ext uri="{FF2B5EF4-FFF2-40B4-BE49-F238E27FC236}">
                <a16:creationId xmlns:a16="http://schemas.microsoft.com/office/drawing/2014/main" id="{CB37851C-07CC-4EAA-A26C-828F135CA810}"/>
              </a:ext>
            </a:extLst>
          </p:cNvPr>
          <p:cNvSpPr/>
          <p:nvPr/>
        </p:nvSpPr>
        <p:spPr>
          <a:xfrm>
            <a:off x="9182100" y="4573129"/>
            <a:ext cx="127177" cy="328010"/>
          </a:xfrm>
          <a:prstGeom prst="up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b="1">
              <a:solidFill>
                <a:schemeClr val="tx1"/>
              </a:solidFill>
              <a:ea typeface="汉仪锐智W" panose="00020600040101010101" pitchFamily="18" charset="-122"/>
            </a:endParaRPr>
          </a:p>
        </p:txBody>
      </p:sp>
      <p:sp>
        <p:nvSpPr>
          <p:cNvPr id="85" name="箭头: 上 84">
            <a:extLst>
              <a:ext uri="{FF2B5EF4-FFF2-40B4-BE49-F238E27FC236}">
                <a16:creationId xmlns:a16="http://schemas.microsoft.com/office/drawing/2014/main" id="{E27FC759-2724-430F-8CFA-4F551D0E7381}"/>
              </a:ext>
            </a:extLst>
          </p:cNvPr>
          <p:cNvSpPr/>
          <p:nvPr/>
        </p:nvSpPr>
        <p:spPr>
          <a:xfrm>
            <a:off x="10261250" y="4585957"/>
            <a:ext cx="127177" cy="328010"/>
          </a:xfrm>
          <a:prstGeom prst="upArrow">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b="1">
              <a:solidFill>
                <a:schemeClr val="tx1"/>
              </a:solidFill>
              <a:ea typeface="汉仪锐智W" panose="00020600040101010101" pitchFamily="18" charset="-122"/>
            </a:endParaRPr>
          </a:p>
        </p:txBody>
      </p:sp>
    </p:spTree>
    <p:extLst>
      <p:ext uri="{BB962C8B-B14F-4D97-AF65-F5344CB8AC3E}">
        <p14:creationId xmlns:p14="http://schemas.microsoft.com/office/powerpoint/2010/main" val="975605307"/>
      </p:ext>
    </p:extLst>
  </p:cSld>
  <p:clrMapOvr>
    <a:masterClrMapping/>
  </p:clrMapOvr>
</p:sld>
</file>

<file path=ppt/slides/slide23.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7103321" y="2906111"/>
            <a:ext cx="5316533"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dirty="0">
                <a:solidFill>
                  <a:schemeClr val="accent6">
                    <a:lumMod val="60000"/>
                    <a:lumOff val="40000"/>
                  </a:schemeClr>
                </a:solidFill>
              </a:rPr>
              <a:t>Solution Value</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814049" y="3672818"/>
            <a:ext cx="5084234"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This section mainly introduces the value of this creation</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2C8616E-678B-4095-BAE1-19EB2F19F78A}"/>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5</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4B9A8455-E64A-41F7-8598-B085853FDB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3478025005"/>
      </p:ext>
    </p:extLst>
  </p:cSld>
  <p:clrMapOvr>
    <a:masterClrMapping/>
  </p:clrMapOvr>
  <p:transition spd="med" advTm="4591">
    <p:fade/>
  </p:transition>
</p:sld>
</file>

<file path=ppt/slides/slide24.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0" y="159350"/>
            <a:ext cx="2395892"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Service Scope</a:t>
            </a:r>
          </a:p>
        </p:txBody>
      </p:sp>
      <p:sp>
        <p:nvSpPr>
          <p:cNvPr id="3" name="文本框 2">
            <a:extLst>
              <a:ext uri="{FF2B5EF4-FFF2-40B4-BE49-F238E27FC236}">
                <a16:creationId xmlns:a16="http://schemas.microsoft.com/office/drawing/2014/main" id="{339782B8-6CBE-41CF-A6B6-CB3EFEFABB13}"/>
              </a:ext>
            </a:extLst>
          </p:cNvPr>
          <p:cNvSpPr txBox="1"/>
          <p:nvPr/>
        </p:nvSpPr>
        <p:spPr>
          <a:xfrm>
            <a:off x="171383" y="804255"/>
            <a:ext cx="11444287" cy="646331"/>
          </a:xfrm>
          <a:prstGeom prst="rect">
            <a:avLst/>
          </a:prstGeom>
          <a:noFill/>
        </p:spPr>
        <p:txBody>
          <a:bodyPr wrap="square" rtlCol="0">
            <a:spAutoFit/>
          </a:bodyPr>
          <a:lstStyle/>
          <a:p>
            <a:pPr algn="ctr"/>
            <a:r>
              <a:rPr lang="en-US" altLang="zh-CN" sz="3600" b="1" spc="600" dirty="0">
                <a:solidFill>
                  <a:srgbClr val="FFC000"/>
                </a:solidFill>
                <a:latin typeface="微软雅黑" panose="020B0503020204020204" pitchFamily="34" charset="-122"/>
                <a:ea typeface="微软雅黑" panose="020B0503020204020204" pitchFamily="34" charset="-122"/>
              </a:rPr>
              <a:t>GAS</a:t>
            </a:r>
            <a:r>
              <a:rPr lang="zh-CN" altLang="en-US" sz="3600" b="1" spc="600" dirty="0">
                <a:solidFill>
                  <a:srgbClr val="FFC000"/>
                </a:solidFill>
                <a:latin typeface="微软雅黑" panose="020B0503020204020204" pitchFamily="34" charset="-122"/>
                <a:ea typeface="微软雅黑" panose="020B0503020204020204" pitchFamily="34" charset="-122"/>
              </a:rPr>
              <a:t> </a:t>
            </a:r>
            <a:r>
              <a:rPr lang="en-US" altLang="zh-CN" sz="3600" b="1" spc="600" dirty="0">
                <a:solidFill>
                  <a:srgbClr val="FFC000"/>
                </a:solidFill>
                <a:latin typeface="微软雅黑" panose="020B0503020204020204" pitchFamily="34" charset="-122"/>
                <a:ea typeface="微软雅黑" panose="020B0503020204020204" pitchFamily="34" charset="-122"/>
              </a:rPr>
              <a:t>System</a:t>
            </a:r>
            <a:r>
              <a:rPr lang="zh-CN" altLang="en-US" sz="3600" b="1" spc="600" dirty="0">
                <a:solidFill>
                  <a:srgbClr val="FFC000"/>
                </a:solidFill>
                <a:latin typeface="微软雅黑" panose="020B0503020204020204" pitchFamily="34" charset="-122"/>
                <a:ea typeface="微软雅黑" panose="020B0503020204020204" pitchFamily="34" charset="-122"/>
              </a:rPr>
              <a:t> </a:t>
            </a:r>
            <a:r>
              <a:rPr lang="en-US" altLang="zh-CN" sz="3600" b="1" spc="600" dirty="0">
                <a:solidFill>
                  <a:srgbClr val="FFC000"/>
                </a:solidFill>
                <a:latin typeface="微软雅黑" panose="020B0503020204020204" pitchFamily="34" charset="-122"/>
                <a:ea typeface="微软雅黑" panose="020B0503020204020204" pitchFamily="34" charset="-122"/>
              </a:rPr>
              <a:t>can</a:t>
            </a:r>
            <a:r>
              <a:rPr lang="zh-CN" altLang="en-US" sz="3600" b="1" spc="600" dirty="0">
                <a:solidFill>
                  <a:srgbClr val="FFC000"/>
                </a:solidFill>
                <a:latin typeface="微软雅黑" panose="020B0503020204020204" pitchFamily="34" charset="-122"/>
                <a:ea typeface="微软雅黑" panose="020B0503020204020204" pitchFamily="34" charset="-122"/>
              </a:rPr>
              <a:t> </a:t>
            </a:r>
            <a:r>
              <a:rPr lang="en-US" altLang="zh-CN" sz="3600" b="1" spc="600" dirty="0">
                <a:solidFill>
                  <a:srgbClr val="FFC000"/>
                </a:solidFill>
                <a:latin typeface="微软雅黑" panose="020B0503020204020204" pitchFamily="34" charset="-122"/>
                <a:ea typeface="微软雅黑" panose="020B0503020204020204" pitchFamily="34" charset="-122"/>
              </a:rPr>
              <a:t>serve</a:t>
            </a:r>
            <a:r>
              <a:rPr lang="zh-CN" altLang="en-US" sz="3600" b="1" spc="600" dirty="0">
                <a:solidFill>
                  <a:srgbClr val="FFC000"/>
                </a:solidFill>
                <a:latin typeface="微软雅黑" panose="020B0503020204020204" pitchFamily="34" charset="-122"/>
                <a:ea typeface="微软雅黑" panose="020B0503020204020204" pitchFamily="34" charset="-122"/>
              </a:rPr>
              <a:t> </a:t>
            </a:r>
          </a:p>
        </p:txBody>
      </p:sp>
      <p:grpSp>
        <p:nvGrpSpPr>
          <p:cNvPr id="6" name="组合 5">
            <a:extLst>
              <a:ext uri="{FF2B5EF4-FFF2-40B4-BE49-F238E27FC236}">
                <a16:creationId xmlns:a16="http://schemas.microsoft.com/office/drawing/2014/main" id="{60D551D4-D7C6-4495-AB22-16F4A4094B59}"/>
              </a:ext>
            </a:extLst>
          </p:cNvPr>
          <p:cNvGrpSpPr/>
          <p:nvPr/>
        </p:nvGrpSpPr>
        <p:grpSpPr>
          <a:xfrm>
            <a:off x="5114042" y="1824268"/>
            <a:ext cx="1833528" cy="1678947"/>
            <a:chOff x="2115137" y="1607483"/>
            <a:chExt cx="2268841" cy="2077558"/>
          </a:xfrm>
        </p:grpSpPr>
        <p:grpSp>
          <p:nvGrpSpPr>
            <p:cNvPr id="53" name="组合 52">
              <a:extLst>
                <a:ext uri="{FF2B5EF4-FFF2-40B4-BE49-F238E27FC236}">
                  <a16:creationId xmlns:a16="http://schemas.microsoft.com/office/drawing/2014/main" id="{59188A6B-36AD-49A3-B201-37EB116D8CAC}"/>
                </a:ext>
              </a:extLst>
            </p:cNvPr>
            <p:cNvGrpSpPr/>
            <p:nvPr/>
          </p:nvGrpSpPr>
          <p:grpSpPr>
            <a:xfrm>
              <a:off x="2553941" y="1607483"/>
              <a:ext cx="1304187" cy="1274148"/>
              <a:chOff x="5888712" y="4423301"/>
              <a:chExt cx="1304187" cy="1274148"/>
            </a:xfrm>
          </p:grpSpPr>
          <p:sp>
            <p:nvSpPr>
              <p:cNvPr id="55" name="69553        _10">
                <a:extLst>
                  <a:ext uri="{FF2B5EF4-FFF2-40B4-BE49-F238E27FC236}">
                    <a16:creationId xmlns:a16="http://schemas.microsoft.com/office/drawing/2014/main" id="{22DCEDB1-88EC-4EAD-937F-D317FEF754DE}"/>
                  </a:ext>
                </a:extLst>
              </p:cNvPr>
              <p:cNvSpPr/>
              <p:nvPr/>
            </p:nvSpPr>
            <p:spPr>
              <a:xfrm>
                <a:off x="5888712" y="4423301"/>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pic>
            <p:nvPicPr>
              <p:cNvPr id="56" name="图片 55">
                <a:extLst>
                  <a:ext uri="{FF2B5EF4-FFF2-40B4-BE49-F238E27FC236}">
                    <a16:creationId xmlns:a16="http://schemas.microsoft.com/office/drawing/2014/main" id="{EE0960C0-798F-4B21-929D-3866BD4016D8}"/>
                  </a:ext>
                </a:extLst>
              </p:cNvPr>
              <p:cNvPicPr>
                <a:picLocks noChangeAspect="1"/>
              </p:cNvPicPr>
              <p:nvPr/>
            </p:nvPicPr>
            <p:blipFill>
              <a:blip r:embed="rId3">
                <a:extLst>
                  <a:ext uri="{28A0092B-C50C-407E-A947-70E740481C1C}">
                    <a14:useLocalDpi xmlns:a14="http://schemas.microsoft.com/office/drawing/2010/main" val="0"/>
                  </a:ext>
                </a:extLst>
              </a:blip>
              <a:srcRect l="1071" r="1778" b="13591"/>
              <a:stretch>
                <a:fillRect/>
              </a:stretch>
            </p:blipFill>
            <p:spPr>
              <a:xfrm>
                <a:off x="6177464" y="4617885"/>
                <a:ext cx="726682" cy="884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4" name="文本框 53">
              <a:extLst>
                <a:ext uri="{FF2B5EF4-FFF2-40B4-BE49-F238E27FC236}">
                  <a16:creationId xmlns:a16="http://schemas.microsoft.com/office/drawing/2014/main" id="{7865E41B-1E70-4D58-8630-4CE379D7D6C5}"/>
                </a:ext>
              </a:extLst>
            </p:cNvPr>
            <p:cNvSpPr txBox="1"/>
            <p:nvPr/>
          </p:nvSpPr>
          <p:spPr>
            <a:xfrm>
              <a:off x="2115137" y="2961430"/>
              <a:ext cx="2268841" cy="723611"/>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Cayman Islands</a:t>
              </a:r>
              <a:endParaRPr lang="zh-CN" altLang="en-US" dirty="0"/>
            </a:p>
          </p:txBody>
        </p:sp>
      </p:grpSp>
      <p:grpSp>
        <p:nvGrpSpPr>
          <p:cNvPr id="7" name="组合 6">
            <a:extLst>
              <a:ext uri="{FF2B5EF4-FFF2-40B4-BE49-F238E27FC236}">
                <a16:creationId xmlns:a16="http://schemas.microsoft.com/office/drawing/2014/main" id="{28E7FA75-0037-4693-8B40-258D534C4CAD}"/>
              </a:ext>
            </a:extLst>
          </p:cNvPr>
          <p:cNvGrpSpPr/>
          <p:nvPr/>
        </p:nvGrpSpPr>
        <p:grpSpPr>
          <a:xfrm>
            <a:off x="6833610" y="1818068"/>
            <a:ext cx="1724089" cy="1439340"/>
            <a:chOff x="4108793" y="1607483"/>
            <a:chExt cx="2133419" cy="1781064"/>
          </a:xfrm>
        </p:grpSpPr>
        <p:grpSp>
          <p:nvGrpSpPr>
            <p:cNvPr id="49" name="组合 48">
              <a:extLst>
                <a:ext uri="{FF2B5EF4-FFF2-40B4-BE49-F238E27FC236}">
                  <a16:creationId xmlns:a16="http://schemas.microsoft.com/office/drawing/2014/main" id="{19683951-AA77-4AD4-B43F-CF863D1B9CB2}"/>
                </a:ext>
              </a:extLst>
            </p:cNvPr>
            <p:cNvGrpSpPr/>
            <p:nvPr/>
          </p:nvGrpSpPr>
          <p:grpSpPr>
            <a:xfrm>
              <a:off x="4457540" y="1607483"/>
              <a:ext cx="1304187" cy="1274148"/>
              <a:chOff x="6952182" y="4617025"/>
              <a:chExt cx="1304187" cy="1274148"/>
            </a:xfrm>
          </p:grpSpPr>
          <p:sp>
            <p:nvSpPr>
              <p:cNvPr id="51" name="69553        _10">
                <a:extLst>
                  <a:ext uri="{FF2B5EF4-FFF2-40B4-BE49-F238E27FC236}">
                    <a16:creationId xmlns:a16="http://schemas.microsoft.com/office/drawing/2014/main" id="{27B91542-A906-49E2-89BC-BB5BBE602E3B}"/>
                  </a:ext>
                </a:extLst>
              </p:cNvPr>
              <p:cNvSpPr/>
              <p:nvPr/>
            </p:nvSpPr>
            <p:spPr>
              <a:xfrm>
                <a:off x="6952182" y="4617025"/>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pic>
            <p:nvPicPr>
              <p:cNvPr id="52" name="图片 51">
                <a:extLst>
                  <a:ext uri="{FF2B5EF4-FFF2-40B4-BE49-F238E27FC236}">
                    <a16:creationId xmlns:a16="http://schemas.microsoft.com/office/drawing/2014/main" id="{BFBAD3AD-3D88-4754-8A08-859B95E7D8A7}"/>
                  </a:ext>
                </a:extLst>
              </p:cNvPr>
              <p:cNvPicPr>
                <a:picLocks noChangeAspect="1"/>
              </p:cNvPicPr>
              <p:nvPr/>
            </p:nvPicPr>
            <p:blipFill>
              <a:blip r:embed="rId4" cstate="print">
                <a:extLst>
                  <a:ext uri="{28A0092B-C50C-407E-A947-70E740481C1C}">
                    <a14:useLocalDpi xmlns:a14="http://schemas.microsoft.com/office/drawing/2010/main" val="0"/>
                  </a:ext>
                </a:extLst>
              </a:blip>
              <a:srcRect b="398"/>
              <a:stretch>
                <a:fillRect/>
              </a:stretch>
            </p:blipFill>
            <p:spPr>
              <a:xfrm>
                <a:off x="7046673" y="4698718"/>
                <a:ext cx="1115203" cy="1110759"/>
              </a:xfrm>
              <a:custGeom>
                <a:avLst/>
                <a:gdLst>
                  <a:gd name="connsiteX0" fmla="*/ 2959100 w 5918200"/>
                  <a:gd name="connsiteY0" fmla="*/ 0 h 5894616"/>
                  <a:gd name="connsiteX1" fmla="*/ 5918200 w 5918200"/>
                  <a:gd name="connsiteY1" fmla="*/ 2947308 h 5894616"/>
                  <a:gd name="connsiteX2" fmla="*/ 2959100 w 5918200"/>
                  <a:gd name="connsiteY2" fmla="*/ 5894616 h 5894616"/>
                  <a:gd name="connsiteX3" fmla="*/ 0 w 5918200"/>
                  <a:gd name="connsiteY3" fmla="*/ 2947308 h 5894616"/>
                  <a:gd name="connsiteX4" fmla="*/ 2959100 w 5918200"/>
                  <a:gd name="connsiteY4" fmla="*/ 0 h 5894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200" h="5894616">
                    <a:moveTo>
                      <a:pt x="2959100" y="0"/>
                    </a:moveTo>
                    <a:cubicBezTo>
                      <a:pt x="4593366" y="0"/>
                      <a:pt x="5918200" y="1319555"/>
                      <a:pt x="5918200" y="2947308"/>
                    </a:cubicBezTo>
                    <a:cubicBezTo>
                      <a:pt x="5918200" y="4575061"/>
                      <a:pt x="4593366" y="5894616"/>
                      <a:pt x="2959100" y="5894616"/>
                    </a:cubicBezTo>
                    <a:cubicBezTo>
                      <a:pt x="1324834" y="5894616"/>
                      <a:pt x="0" y="4575061"/>
                      <a:pt x="0" y="2947308"/>
                    </a:cubicBezTo>
                    <a:cubicBezTo>
                      <a:pt x="0" y="1319555"/>
                      <a:pt x="1324834" y="0"/>
                      <a:pt x="2959100" y="0"/>
                    </a:cubicBezTo>
                    <a:close/>
                  </a:path>
                </a:pathLst>
              </a:custGeom>
              <a:effectLst>
                <a:outerShdw blurRad="63500" sx="102000" sy="102000" algn="ctr" rotWithShape="0">
                  <a:prstClr val="black">
                    <a:alpha val="40000"/>
                  </a:prstClr>
                </a:outerShdw>
              </a:effectLst>
            </p:spPr>
          </p:pic>
        </p:grpSp>
        <p:sp>
          <p:nvSpPr>
            <p:cNvPr id="50" name="文本框 49">
              <a:extLst>
                <a:ext uri="{FF2B5EF4-FFF2-40B4-BE49-F238E27FC236}">
                  <a16:creationId xmlns:a16="http://schemas.microsoft.com/office/drawing/2014/main" id="{0FD4DA45-A839-473A-9F5F-DD0CFFD92E08}"/>
                </a:ext>
              </a:extLst>
            </p:cNvPr>
            <p:cNvSpPr txBox="1"/>
            <p:nvPr/>
          </p:nvSpPr>
          <p:spPr>
            <a:xfrm>
              <a:off x="4108793" y="2969614"/>
              <a:ext cx="2133419" cy="418933"/>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Rockefeller</a:t>
              </a:r>
              <a:endParaRPr lang="zh-CN" altLang="en-US" dirty="0"/>
            </a:p>
          </p:txBody>
        </p:sp>
      </p:grpSp>
      <p:grpSp>
        <p:nvGrpSpPr>
          <p:cNvPr id="8" name="组合 7">
            <a:extLst>
              <a:ext uri="{FF2B5EF4-FFF2-40B4-BE49-F238E27FC236}">
                <a16:creationId xmlns:a16="http://schemas.microsoft.com/office/drawing/2014/main" id="{8FDC0396-7ED6-4C61-82DA-26A33F9D3986}"/>
              </a:ext>
            </a:extLst>
          </p:cNvPr>
          <p:cNvGrpSpPr/>
          <p:nvPr/>
        </p:nvGrpSpPr>
        <p:grpSpPr>
          <a:xfrm>
            <a:off x="4879977" y="3716106"/>
            <a:ext cx="1907641" cy="1640830"/>
            <a:chOff x="5879286" y="1607483"/>
            <a:chExt cx="2360550" cy="2030391"/>
          </a:xfrm>
        </p:grpSpPr>
        <p:grpSp>
          <p:nvGrpSpPr>
            <p:cNvPr id="45" name="组合 44">
              <a:extLst>
                <a:ext uri="{FF2B5EF4-FFF2-40B4-BE49-F238E27FC236}">
                  <a16:creationId xmlns:a16="http://schemas.microsoft.com/office/drawing/2014/main" id="{A52A7639-F531-46A8-ACF5-6E2FF54BC80A}"/>
                </a:ext>
              </a:extLst>
            </p:cNvPr>
            <p:cNvGrpSpPr/>
            <p:nvPr/>
          </p:nvGrpSpPr>
          <p:grpSpPr>
            <a:xfrm>
              <a:off x="6361139" y="1607483"/>
              <a:ext cx="1304187" cy="1274148"/>
              <a:chOff x="6945987" y="1603901"/>
              <a:chExt cx="1304187" cy="1274148"/>
            </a:xfrm>
          </p:grpSpPr>
          <p:sp>
            <p:nvSpPr>
              <p:cNvPr id="47" name="69553        _10">
                <a:extLst>
                  <a:ext uri="{FF2B5EF4-FFF2-40B4-BE49-F238E27FC236}">
                    <a16:creationId xmlns:a16="http://schemas.microsoft.com/office/drawing/2014/main" id="{ACD895A9-1605-4069-AC9C-D53303AC73DE}"/>
                  </a:ext>
                </a:extLst>
              </p:cNvPr>
              <p:cNvSpPr/>
              <p:nvPr/>
            </p:nvSpPr>
            <p:spPr>
              <a:xfrm>
                <a:off x="6945987" y="1603901"/>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pic>
            <p:nvPicPr>
              <p:cNvPr id="48" name="图片 47">
                <a:extLst>
                  <a:ext uri="{FF2B5EF4-FFF2-40B4-BE49-F238E27FC236}">
                    <a16:creationId xmlns:a16="http://schemas.microsoft.com/office/drawing/2014/main" id="{642CAF4E-0A2C-4A0E-8913-461CE97C0471}"/>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6067" b="95890" l="25027" r="79912"/>
                        </a14:imgEffect>
                      </a14:imgLayer>
                    </a14:imgProps>
                  </a:ext>
                  <a:ext uri="{28A0092B-C50C-407E-A947-70E740481C1C}">
                    <a14:useLocalDpi xmlns:a14="http://schemas.microsoft.com/office/drawing/2010/main" val="0"/>
                  </a:ext>
                </a:extLst>
              </a:blip>
              <a:srcRect l="25161" t="6668" r="20080" b="4767"/>
              <a:stretch>
                <a:fillRect/>
              </a:stretch>
            </p:blipFill>
            <p:spPr>
              <a:xfrm>
                <a:off x="7074074" y="1822052"/>
                <a:ext cx="1047570" cy="950372"/>
              </a:xfrm>
              <a:custGeom>
                <a:avLst/>
                <a:gdLst>
                  <a:gd name="connsiteX0" fmla="*/ 0 w 6335486"/>
                  <a:gd name="connsiteY0" fmla="*/ 0 h 5747657"/>
                  <a:gd name="connsiteX1" fmla="*/ 6335486 w 6335486"/>
                  <a:gd name="connsiteY1" fmla="*/ 0 h 5747657"/>
                  <a:gd name="connsiteX2" fmla="*/ 6335486 w 6335486"/>
                  <a:gd name="connsiteY2" fmla="*/ 5747657 h 5747657"/>
                  <a:gd name="connsiteX3" fmla="*/ 0 w 6335486"/>
                  <a:gd name="connsiteY3" fmla="*/ 5747657 h 5747657"/>
                </a:gdLst>
                <a:ahLst/>
                <a:cxnLst>
                  <a:cxn ang="0">
                    <a:pos x="connsiteX0" y="connsiteY0"/>
                  </a:cxn>
                  <a:cxn ang="0">
                    <a:pos x="connsiteX1" y="connsiteY1"/>
                  </a:cxn>
                  <a:cxn ang="0">
                    <a:pos x="connsiteX2" y="connsiteY2"/>
                  </a:cxn>
                  <a:cxn ang="0">
                    <a:pos x="connsiteX3" y="connsiteY3"/>
                  </a:cxn>
                </a:cxnLst>
                <a:rect l="l" t="t" r="r" b="b"/>
                <a:pathLst>
                  <a:path w="6335486" h="5747657">
                    <a:moveTo>
                      <a:pt x="0" y="0"/>
                    </a:moveTo>
                    <a:lnTo>
                      <a:pt x="6335486" y="0"/>
                    </a:lnTo>
                    <a:lnTo>
                      <a:pt x="6335486" y="5747657"/>
                    </a:lnTo>
                    <a:lnTo>
                      <a:pt x="0" y="5747657"/>
                    </a:lnTo>
                    <a:close/>
                  </a:path>
                </a:pathLst>
              </a:custGeom>
              <a:effectLst>
                <a:outerShdw blurRad="63500" sx="102000" sy="102000" algn="ctr" rotWithShape="0">
                  <a:prstClr val="black">
                    <a:alpha val="40000"/>
                  </a:prstClr>
                </a:outerShdw>
              </a:effectLst>
            </p:spPr>
          </p:pic>
        </p:grpSp>
        <p:sp>
          <p:nvSpPr>
            <p:cNvPr id="46" name="文本框 45">
              <a:extLst>
                <a:ext uri="{FF2B5EF4-FFF2-40B4-BE49-F238E27FC236}">
                  <a16:creationId xmlns:a16="http://schemas.microsoft.com/office/drawing/2014/main" id="{E86D5C05-F35C-459E-B5D2-3632EDC30728}"/>
                </a:ext>
              </a:extLst>
            </p:cNvPr>
            <p:cNvSpPr txBox="1"/>
            <p:nvPr/>
          </p:nvSpPr>
          <p:spPr>
            <a:xfrm>
              <a:off x="5879286" y="2914263"/>
              <a:ext cx="2360550" cy="723611"/>
            </a:xfrm>
            <a:prstGeom prst="rect">
              <a:avLst/>
            </a:prstGeom>
            <a:noFill/>
          </p:spPr>
          <p:txBody>
            <a:bodyPr wrap="square" rtlCol="0">
              <a:spAutoFit/>
            </a:bodyPr>
            <a:lstStyle>
              <a:defPPr>
                <a:defRPr lang="zh-CN"/>
              </a:defPPr>
              <a:lvl1pPr algn="ctr">
                <a:defRPr sz="1600" b="1" spc="30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spc="0" dirty="0"/>
                <a:t>International volunteer</a:t>
              </a:r>
              <a:endParaRPr lang="zh-CN" altLang="en-US" spc="0" dirty="0"/>
            </a:p>
          </p:txBody>
        </p:sp>
      </p:grpSp>
      <p:grpSp>
        <p:nvGrpSpPr>
          <p:cNvPr id="9" name="组合 8">
            <a:extLst>
              <a:ext uri="{FF2B5EF4-FFF2-40B4-BE49-F238E27FC236}">
                <a16:creationId xmlns:a16="http://schemas.microsoft.com/office/drawing/2014/main" id="{6DD876DE-4040-4D23-8773-3F507B2A26E6}"/>
              </a:ext>
            </a:extLst>
          </p:cNvPr>
          <p:cNvGrpSpPr/>
          <p:nvPr/>
        </p:nvGrpSpPr>
        <p:grpSpPr>
          <a:xfrm>
            <a:off x="10072242" y="1803926"/>
            <a:ext cx="1593283" cy="1624005"/>
            <a:chOff x="7931052" y="1607483"/>
            <a:chExt cx="1971557" cy="2009572"/>
          </a:xfrm>
        </p:grpSpPr>
        <p:grpSp>
          <p:nvGrpSpPr>
            <p:cNvPr id="41" name="组合 40">
              <a:extLst>
                <a:ext uri="{FF2B5EF4-FFF2-40B4-BE49-F238E27FC236}">
                  <a16:creationId xmlns:a16="http://schemas.microsoft.com/office/drawing/2014/main" id="{6398E63F-5D73-45D2-AE65-662341E9B97D}"/>
                </a:ext>
              </a:extLst>
            </p:cNvPr>
            <p:cNvGrpSpPr/>
            <p:nvPr/>
          </p:nvGrpSpPr>
          <p:grpSpPr>
            <a:xfrm>
              <a:off x="8264738" y="1607483"/>
              <a:ext cx="1304187" cy="1274148"/>
              <a:chOff x="7484147" y="2118948"/>
              <a:chExt cx="1671353" cy="1632857"/>
            </a:xfrm>
          </p:grpSpPr>
          <p:sp>
            <p:nvSpPr>
              <p:cNvPr id="43" name="69553        _10">
                <a:extLst>
                  <a:ext uri="{FF2B5EF4-FFF2-40B4-BE49-F238E27FC236}">
                    <a16:creationId xmlns:a16="http://schemas.microsoft.com/office/drawing/2014/main" id="{211C15C9-412E-4165-A818-44FD5E672A21}"/>
                  </a:ext>
                </a:extLst>
              </p:cNvPr>
              <p:cNvSpPr/>
              <p:nvPr/>
            </p:nvSpPr>
            <p:spPr>
              <a:xfrm>
                <a:off x="7484147" y="2118948"/>
                <a:ext cx="1671353" cy="1632857"/>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pic>
            <p:nvPicPr>
              <p:cNvPr id="44" name="图片 43">
                <a:extLst>
                  <a:ext uri="{FF2B5EF4-FFF2-40B4-BE49-F238E27FC236}">
                    <a16:creationId xmlns:a16="http://schemas.microsoft.com/office/drawing/2014/main" id="{8352CAD7-AD0C-4F34-97D2-9DC71788FA6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644169" y="2259722"/>
                <a:ext cx="1351311" cy="1351311"/>
              </a:xfrm>
              <a:custGeom>
                <a:avLst/>
                <a:gdLst>
                  <a:gd name="connsiteX0" fmla="*/ 1448076 w 2896151"/>
                  <a:gd name="connsiteY0" fmla="*/ 0 h 2896152"/>
                  <a:gd name="connsiteX1" fmla="*/ 2888676 w 2896151"/>
                  <a:gd name="connsiteY1" fmla="*/ 1300019 h 2896152"/>
                  <a:gd name="connsiteX2" fmla="*/ 2896151 w 2896151"/>
                  <a:gd name="connsiteY2" fmla="*/ 1448056 h 2896152"/>
                  <a:gd name="connsiteX3" fmla="*/ 2896151 w 2896151"/>
                  <a:gd name="connsiteY3" fmla="*/ 1448097 h 2896152"/>
                  <a:gd name="connsiteX4" fmla="*/ 2888676 w 2896151"/>
                  <a:gd name="connsiteY4" fmla="*/ 1596133 h 2896152"/>
                  <a:gd name="connsiteX5" fmla="*/ 1448076 w 2896151"/>
                  <a:gd name="connsiteY5" fmla="*/ 2896152 h 2896152"/>
                  <a:gd name="connsiteX6" fmla="*/ 0 w 2896151"/>
                  <a:gd name="connsiteY6" fmla="*/ 1448076 h 2896152"/>
                  <a:gd name="connsiteX7" fmla="*/ 1448076 w 2896151"/>
                  <a:gd name="connsiteY7" fmla="*/ 0 h 289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151" h="2896152">
                    <a:moveTo>
                      <a:pt x="1448076" y="0"/>
                    </a:moveTo>
                    <a:cubicBezTo>
                      <a:pt x="2197842" y="0"/>
                      <a:pt x="2814520" y="569818"/>
                      <a:pt x="2888676" y="1300019"/>
                    </a:cubicBezTo>
                    <a:lnTo>
                      <a:pt x="2896151" y="1448056"/>
                    </a:lnTo>
                    <a:lnTo>
                      <a:pt x="2896151" y="1448097"/>
                    </a:lnTo>
                    <a:lnTo>
                      <a:pt x="2888676" y="1596133"/>
                    </a:lnTo>
                    <a:cubicBezTo>
                      <a:pt x="2814520" y="2326334"/>
                      <a:pt x="2197842" y="2896152"/>
                      <a:pt x="1448076" y="2896152"/>
                    </a:cubicBezTo>
                    <a:cubicBezTo>
                      <a:pt x="648326" y="2896152"/>
                      <a:pt x="0" y="2247826"/>
                      <a:pt x="0" y="1448076"/>
                    </a:cubicBezTo>
                    <a:cubicBezTo>
                      <a:pt x="0" y="648326"/>
                      <a:pt x="648326" y="0"/>
                      <a:pt x="1448076" y="0"/>
                    </a:cubicBezTo>
                    <a:close/>
                  </a:path>
                </a:pathLst>
              </a:custGeom>
              <a:solidFill>
                <a:srgbClr val="FFFFFF">
                  <a:shade val="85000"/>
                </a:srgbClr>
              </a:solidFill>
              <a:ln>
                <a:noFill/>
              </a:ln>
              <a:effectLst>
                <a:reflection blurRad="12700" stA="38000" endPos="28000" dist="5000" dir="5400000" sy="-100000" algn="bl" rotWithShape="0"/>
              </a:effectLst>
            </p:spPr>
          </p:pic>
        </p:grpSp>
        <p:sp>
          <p:nvSpPr>
            <p:cNvPr id="42" name="文本框 41">
              <a:extLst>
                <a:ext uri="{FF2B5EF4-FFF2-40B4-BE49-F238E27FC236}">
                  <a16:creationId xmlns:a16="http://schemas.microsoft.com/office/drawing/2014/main" id="{E7CD4A30-487F-4FFD-99B4-039BBE01581F}"/>
                </a:ext>
              </a:extLst>
            </p:cNvPr>
            <p:cNvSpPr txBox="1"/>
            <p:nvPr/>
          </p:nvSpPr>
          <p:spPr>
            <a:xfrm>
              <a:off x="7931052" y="2969613"/>
              <a:ext cx="1971557" cy="647442"/>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Blue sky rescue</a:t>
              </a:r>
              <a:endParaRPr lang="zh-CN" altLang="en-US" dirty="0"/>
            </a:p>
          </p:txBody>
        </p:sp>
      </p:grpSp>
      <p:grpSp>
        <p:nvGrpSpPr>
          <p:cNvPr id="15" name="组合 14">
            <a:extLst>
              <a:ext uri="{FF2B5EF4-FFF2-40B4-BE49-F238E27FC236}">
                <a16:creationId xmlns:a16="http://schemas.microsoft.com/office/drawing/2014/main" id="{EF448A6D-7DF3-4A24-A1D8-3BC295D69EFF}"/>
              </a:ext>
            </a:extLst>
          </p:cNvPr>
          <p:cNvGrpSpPr/>
          <p:nvPr/>
        </p:nvGrpSpPr>
        <p:grpSpPr>
          <a:xfrm>
            <a:off x="8514478" y="1773751"/>
            <a:ext cx="1651302" cy="1683700"/>
            <a:chOff x="9233955" y="3777818"/>
            <a:chExt cx="2043351" cy="2083440"/>
          </a:xfrm>
        </p:grpSpPr>
        <p:grpSp>
          <p:nvGrpSpPr>
            <p:cNvPr id="17" name="组合 16">
              <a:extLst>
                <a:ext uri="{FF2B5EF4-FFF2-40B4-BE49-F238E27FC236}">
                  <a16:creationId xmlns:a16="http://schemas.microsoft.com/office/drawing/2014/main" id="{DD799E83-0F40-431F-829F-4A8AD47AB548}"/>
                </a:ext>
              </a:extLst>
            </p:cNvPr>
            <p:cNvGrpSpPr/>
            <p:nvPr/>
          </p:nvGrpSpPr>
          <p:grpSpPr>
            <a:xfrm>
              <a:off x="9578588" y="3777818"/>
              <a:ext cx="1304187" cy="1274148"/>
              <a:chOff x="8822196" y="4052445"/>
              <a:chExt cx="1304187" cy="1274148"/>
            </a:xfrm>
          </p:grpSpPr>
          <p:sp>
            <p:nvSpPr>
              <p:cNvPr id="19" name="69553        _10">
                <a:extLst>
                  <a:ext uri="{FF2B5EF4-FFF2-40B4-BE49-F238E27FC236}">
                    <a16:creationId xmlns:a16="http://schemas.microsoft.com/office/drawing/2014/main" id="{B8ED1E78-E52F-41AA-9017-A6EEC2F83A33}"/>
                  </a:ext>
                </a:extLst>
              </p:cNvPr>
              <p:cNvSpPr/>
              <p:nvPr/>
            </p:nvSpPr>
            <p:spPr>
              <a:xfrm>
                <a:off x="8822196" y="4052445"/>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pic>
            <p:nvPicPr>
              <p:cNvPr id="20" name="图片 19">
                <a:extLst>
                  <a:ext uri="{FF2B5EF4-FFF2-40B4-BE49-F238E27FC236}">
                    <a16:creationId xmlns:a16="http://schemas.microsoft.com/office/drawing/2014/main" id="{B71B40AD-F9E3-44FC-B832-A9ADBF9B198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9058678" y="4240466"/>
                <a:ext cx="861205" cy="959997"/>
              </a:xfrm>
              <a:prstGeom prst="rect">
                <a:avLst/>
              </a:prstGeom>
              <a:effectLst>
                <a:outerShdw blurRad="63500" sx="102000" sy="102000" algn="ctr" rotWithShape="0">
                  <a:prstClr val="black">
                    <a:alpha val="40000"/>
                  </a:prstClr>
                </a:outerShdw>
              </a:effectLst>
            </p:spPr>
          </p:pic>
        </p:grpSp>
        <p:sp>
          <p:nvSpPr>
            <p:cNvPr id="18" name="文本框 17">
              <a:extLst>
                <a:ext uri="{FF2B5EF4-FFF2-40B4-BE49-F238E27FC236}">
                  <a16:creationId xmlns:a16="http://schemas.microsoft.com/office/drawing/2014/main" id="{1BE98672-A5EF-401E-BF28-9C9F796CC6CA}"/>
                </a:ext>
              </a:extLst>
            </p:cNvPr>
            <p:cNvSpPr txBox="1"/>
            <p:nvPr/>
          </p:nvSpPr>
          <p:spPr>
            <a:xfrm>
              <a:off x="9233955" y="5213816"/>
              <a:ext cx="2043351" cy="647442"/>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Blue leopard rescue</a:t>
              </a:r>
              <a:endParaRPr lang="zh-CN" altLang="en-US" dirty="0"/>
            </a:p>
          </p:txBody>
        </p:sp>
      </p:grpSp>
      <p:sp>
        <p:nvSpPr>
          <p:cNvPr id="16" name="文本框 15">
            <a:extLst>
              <a:ext uri="{FF2B5EF4-FFF2-40B4-BE49-F238E27FC236}">
                <a16:creationId xmlns:a16="http://schemas.microsoft.com/office/drawing/2014/main" id="{E4B524EC-BD9A-43D7-9936-9AB8980839CC}"/>
              </a:ext>
            </a:extLst>
          </p:cNvPr>
          <p:cNvSpPr txBox="1"/>
          <p:nvPr/>
        </p:nvSpPr>
        <p:spPr>
          <a:xfrm>
            <a:off x="10366549" y="4203441"/>
            <a:ext cx="862118" cy="769441"/>
          </a:xfrm>
          <a:prstGeom prst="rect">
            <a:avLst/>
          </a:prstGeom>
          <a:noFill/>
        </p:spPr>
        <p:txBody>
          <a:bodyPr wrap="square" rtlCol="0">
            <a:spAutoFit/>
          </a:bodyPr>
          <a:lstStyle/>
          <a:p>
            <a:pPr algn="ctr"/>
            <a:r>
              <a:rPr lang="en-US" altLang="zh-CN" sz="4400" b="1" spc="300" dirty="0">
                <a:solidFill>
                  <a:srgbClr val="FFC000"/>
                </a:solidFill>
                <a:latin typeface="思源黑体 Light" panose="020B0300000000000000" pitchFamily="34" charset="-122"/>
                <a:ea typeface="思源黑体 Light" panose="020B0300000000000000" pitchFamily="34" charset="-122"/>
              </a:rPr>
              <a:t>…</a:t>
            </a:r>
            <a:endParaRPr lang="zh-CN" altLang="en-US" sz="4400" b="1" spc="300" dirty="0">
              <a:solidFill>
                <a:srgbClr val="FFC000"/>
              </a:solidFill>
              <a:latin typeface="思源黑体 Light" panose="020B0300000000000000" pitchFamily="34" charset="-122"/>
              <a:ea typeface="思源黑体 Light" panose="020B0300000000000000" pitchFamily="34" charset="-122"/>
            </a:endParaRPr>
          </a:p>
        </p:txBody>
      </p:sp>
      <p:cxnSp>
        <p:nvCxnSpPr>
          <p:cNvPr id="61" name="直接连接符 60">
            <a:extLst>
              <a:ext uri="{FF2B5EF4-FFF2-40B4-BE49-F238E27FC236}">
                <a16:creationId xmlns:a16="http://schemas.microsoft.com/office/drawing/2014/main" id="{8ADA5257-09FC-4A2E-8C15-4A58AAFF42B1}"/>
              </a:ext>
            </a:extLst>
          </p:cNvPr>
          <p:cNvCxnSpPr>
            <a:cxnSpLocks/>
          </p:cNvCxnSpPr>
          <p:nvPr/>
        </p:nvCxnSpPr>
        <p:spPr>
          <a:xfrm>
            <a:off x="2063011" y="5628115"/>
            <a:ext cx="35736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2D61D7F-B70F-454A-AD22-240A17536549}"/>
              </a:ext>
            </a:extLst>
          </p:cNvPr>
          <p:cNvCxnSpPr>
            <a:cxnSpLocks/>
          </p:cNvCxnSpPr>
          <p:nvPr/>
        </p:nvCxnSpPr>
        <p:spPr>
          <a:xfrm>
            <a:off x="6475944" y="5635472"/>
            <a:ext cx="35736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2C27F585-2AD7-4BF7-ABAC-E837BAFC7681}"/>
              </a:ext>
            </a:extLst>
          </p:cNvPr>
          <p:cNvSpPr/>
          <p:nvPr/>
        </p:nvSpPr>
        <p:spPr>
          <a:xfrm>
            <a:off x="5869184" y="5444234"/>
            <a:ext cx="367761" cy="367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065B9ED0-5D0F-4276-9399-98B9933899C4}"/>
              </a:ext>
            </a:extLst>
          </p:cNvPr>
          <p:cNvSpPr txBox="1"/>
          <p:nvPr/>
        </p:nvSpPr>
        <p:spPr>
          <a:xfrm>
            <a:off x="769595" y="5975565"/>
            <a:ext cx="10934700" cy="830997"/>
          </a:xfrm>
          <a:prstGeom prst="rect">
            <a:avLst/>
          </a:prstGeom>
          <a:noFill/>
        </p:spPr>
        <p:txBody>
          <a:bodyPr wrap="square" rtlCol="0">
            <a:spAutoFit/>
          </a:bodyPr>
          <a:lstStyle/>
          <a:p>
            <a:pPr algn="ctr"/>
            <a:r>
              <a:rPr lang="en-US" altLang="zh-CN" sz="2400" b="1" spc="600" dirty="0">
                <a:solidFill>
                  <a:schemeClr val="bg1">
                    <a:lumMod val="95000"/>
                  </a:schemeClr>
                </a:solidFill>
                <a:latin typeface="微软雅黑" panose="020B0503020204020204" pitchFamily="34" charset="-122"/>
                <a:ea typeface="微软雅黑" panose="020B0503020204020204" pitchFamily="34" charset="-122"/>
              </a:rPr>
              <a:t>Government, region, consortium, foundation, volunteer organizations, companies, etc...</a:t>
            </a:r>
            <a:endParaRPr lang="zh-CN" altLang="en-US" sz="2400" b="1" spc="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82" name="组合 81">
            <a:extLst>
              <a:ext uri="{FF2B5EF4-FFF2-40B4-BE49-F238E27FC236}">
                <a16:creationId xmlns:a16="http://schemas.microsoft.com/office/drawing/2014/main" id="{8984BA8B-8D8B-4C17-BFE7-D8769CB32481}"/>
              </a:ext>
            </a:extLst>
          </p:cNvPr>
          <p:cNvGrpSpPr/>
          <p:nvPr/>
        </p:nvGrpSpPr>
        <p:grpSpPr>
          <a:xfrm>
            <a:off x="611591" y="1805673"/>
            <a:ext cx="1161666" cy="1432725"/>
            <a:chOff x="1552823" y="1817741"/>
            <a:chExt cx="1161666" cy="1432725"/>
          </a:xfrm>
        </p:grpSpPr>
        <p:grpSp>
          <p:nvGrpSpPr>
            <p:cNvPr id="5" name="组合 4">
              <a:extLst>
                <a:ext uri="{FF2B5EF4-FFF2-40B4-BE49-F238E27FC236}">
                  <a16:creationId xmlns:a16="http://schemas.microsoft.com/office/drawing/2014/main" id="{AE7E1CC9-11F7-4980-AC00-5AA1D222984A}"/>
                </a:ext>
              </a:extLst>
            </p:cNvPr>
            <p:cNvGrpSpPr/>
            <p:nvPr/>
          </p:nvGrpSpPr>
          <p:grpSpPr>
            <a:xfrm>
              <a:off x="1552823" y="1817741"/>
              <a:ext cx="1161666" cy="1432725"/>
              <a:chOff x="583702" y="1607484"/>
              <a:chExt cx="1437467" cy="1772879"/>
            </a:xfrm>
          </p:grpSpPr>
          <p:sp>
            <p:nvSpPr>
              <p:cNvPr id="59" name="69553        _10">
                <a:extLst>
                  <a:ext uri="{FF2B5EF4-FFF2-40B4-BE49-F238E27FC236}">
                    <a16:creationId xmlns:a16="http://schemas.microsoft.com/office/drawing/2014/main" id="{F6241A55-C992-4732-A422-962CE661573F}"/>
                  </a:ext>
                </a:extLst>
              </p:cNvPr>
              <p:cNvSpPr/>
              <p:nvPr/>
            </p:nvSpPr>
            <p:spPr>
              <a:xfrm>
                <a:off x="650343" y="1607484"/>
                <a:ext cx="1304186" cy="1274147"/>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58" name="文本框 57">
                <a:extLst>
                  <a:ext uri="{FF2B5EF4-FFF2-40B4-BE49-F238E27FC236}">
                    <a16:creationId xmlns:a16="http://schemas.microsoft.com/office/drawing/2014/main" id="{DE23BBA9-3594-46CE-8565-FA0614ED9AC2}"/>
                  </a:ext>
                </a:extLst>
              </p:cNvPr>
              <p:cNvSpPr txBox="1"/>
              <p:nvPr/>
            </p:nvSpPr>
            <p:spPr>
              <a:xfrm>
                <a:off x="583702" y="2961430"/>
                <a:ext cx="1437467" cy="483677"/>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China</a:t>
                </a:r>
                <a:endParaRPr lang="zh-CN" altLang="en-US" dirty="0"/>
              </a:p>
            </p:txBody>
          </p:sp>
        </p:grpSp>
        <p:pic>
          <p:nvPicPr>
            <p:cNvPr id="65" name="图形 64">
              <a:extLst>
                <a:ext uri="{FF2B5EF4-FFF2-40B4-BE49-F238E27FC236}">
                  <a16:creationId xmlns:a16="http://schemas.microsoft.com/office/drawing/2014/main" id="{99FE9EF8-40B4-4E33-A41E-14F5AC6811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33811" y="1932735"/>
              <a:ext cx="799692" cy="799692"/>
            </a:xfrm>
            <a:prstGeom prst="rect">
              <a:avLst/>
            </a:prstGeom>
            <a:effectLst>
              <a:outerShdw blurRad="63500" sx="102000" sy="102000" algn="ctr" rotWithShape="0">
                <a:prstClr val="black">
                  <a:alpha val="40000"/>
                </a:prstClr>
              </a:outerShdw>
            </a:effectLst>
          </p:spPr>
        </p:pic>
      </p:grpSp>
      <p:grpSp>
        <p:nvGrpSpPr>
          <p:cNvPr id="76" name="组合 75">
            <a:extLst>
              <a:ext uri="{FF2B5EF4-FFF2-40B4-BE49-F238E27FC236}">
                <a16:creationId xmlns:a16="http://schemas.microsoft.com/office/drawing/2014/main" id="{6075C3F8-C4F1-4EC7-BE0C-8B11EE809F83}"/>
              </a:ext>
            </a:extLst>
          </p:cNvPr>
          <p:cNvGrpSpPr/>
          <p:nvPr/>
        </p:nvGrpSpPr>
        <p:grpSpPr>
          <a:xfrm>
            <a:off x="1711782" y="1762659"/>
            <a:ext cx="2067530" cy="1492361"/>
            <a:chOff x="1806646" y="3567789"/>
            <a:chExt cx="2067530" cy="1492361"/>
          </a:xfrm>
        </p:grpSpPr>
        <p:grpSp>
          <p:nvGrpSpPr>
            <p:cNvPr id="11" name="组合 10">
              <a:extLst>
                <a:ext uri="{FF2B5EF4-FFF2-40B4-BE49-F238E27FC236}">
                  <a16:creationId xmlns:a16="http://schemas.microsoft.com/office/drawing/2014/main" id="{3B9BE4B1-F52A-4D33-A164-054D1C6B0E7B}"/>
                </a:ext>
              </a:extLst>
            </p:cNvPr>
            <p:cNvGrpSpPr/>
            <p:nvPr/>
          </p:nvGrpSpPr>
          <p:grpSpPr>
            <a:xfrm>
              <a:off x="1806646" y="3567789"/>
              <a:ext cx="2067530" cy="1492361"/>
              <a:chOff x="1105977" y="3777818"/>
              <a:chExt cx="2558399" cy="1846673"/>
            </a:xfrm>
          </p:grpSpPr>
          <p:sp>
            <p:nvSpPr>
              <p:cNvPr id="35" name="69553        _10">
                <a:extLst>
                  <a:ext uri="{FF2B5EF4-FFF2-40B4-BE49-F238E27FC236}">
                    <a16:creationId xmlns:a16="http://schemas.microsoft.com/office/drawing/2014/main" id="{76983B95-51B4-4069-B8AF-ACB72CFA276F}"/>
                  </a:ext>
                </a:extLst>
              </p:cNvPr>
              <p:cNvSpPr/>
              <p:nvPr/>
            </p:nvSpPr>
            <p:spPr>
              <a:xfrm>
                <a:off x="1693657" y="3777818"/>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34" name="文本框 33">
                <a:extLst>
                  <a:ext uri="{FF2B5EF4-FFF2-40B4-BE49-F238E27FC236}">
                    <a16:creationId xmlns:a16="http://schemas.microsoft.com/office/drawing/2014/main" id="{7A268ADD-DEE1-4D61-A709-0B11B2FEAF54}"/>
                  </a:ext>
                </a:extLst>
              </p:cNvPr>
              <p:cNvSpPr txBox="1"/>
              <p:nvPr/>
            </p:nvSpPr>
            <p:spPr>
              <a:xfrm>
                <a:off x="1105977" y="5205558"/>
                <a:ext cx="2558399" cy="418933"/>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Japan</a:t>
                </a:r>
                <a:endParaRPr lang="zh-CN" altLang="en-US" dirty="0"/>
              </a:p>
            </p:txBody>
          </p:sp>
        </p:grpSp>
        <p:pic>
          <p:nvPicPr>
            <p:cNvPr id="40" name="图片 39">
              <a:extLst>
                <a:ext uri="{FF2B5EF4-FFF2-40B4-BE49-F238E27FC236}">
                  <a16:creationId xmlns:a16="http://schemas.microsoft.com/office/drawing/2014/main" id="{6B63A750-579E-4D71-A64C-2B5718F76B82}"/>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0" b="99667" l="0" r="100000"/>
                      </a14:imgEffect>
                    </a14:imgLayer>
                  </a14:imgProps>
                </a:ext>
                <a:ext uri="{28A0092B-C50C-407E-A947-70E740481C1C}">
                  <a14:useLocalDpi xmlns:a14="http://schemas.microsoft.com/office/drawing/2010/main" val="0"/>
                </a:ext>
              </a:extLst>
            </a:blip>
            <a:stretch>
              <a:fillRect/>
            </a:stretch>
          </p:blipFill>
          <p:spPr>
            <a:xfrm>
              <a:off x="2401634" y="3702338"/>
              <a:ext cx="777588" cy="777588"/>
            </a:xfrm>
            <a:prstGeom prst="rect">
              <a:avLst/>
            </a:prstGeom>
            <a:ln>
              <a:noFill/>
            </a:ln>
            <a:effectLst>
              <a:outerShdw blurRad="292100" dist="139700" dir="2700000" algn="tl" rotWithShape="0">
                <a:srgbClr val="333333">
                  <a:alpha val="65000"/>
                </a:srgbClr>
              </a:outerShdw>
            </a:effectLst>
          </p:spPr>
        </p:pic>
      </p:grpSp>
      <p:grpSp>
        <p:nvGrpSpPr>
          <p:cNvPr id="88" name="组合 87">
            <a:extLst>
              <a:ext uri="{FF2B5EF4-FFF2-40B4-BE49-F238E27FC236}">
                <a16:creationId xmlns:a16="http://schemas.microsoft.com/office/drawing/2014/main" id="{3C10AFDA-588F-4C06-9322-5150880E4A1C}"/>
              </a:ext>
            </a:extLst>
          </p:cNvPr>
          <p:cNvGrpSpPr/>
          <p:nvPr/>
        </p:nvGrpSpPr>
        <p:grpSpPr>
          <a:xfrm>
            <a:off x="6473688" y="3688600"/>
            <a:ext cx="2121157" cy="1558025"/>
            <a:chOff x="4966473" y="3567789"/>
            <a:chExt cx="2121157" cy="1558025"/>
          </a:xfrm>
        </p:grpSpPr>
        <p:grpSp>
          <p:nvGrpSpPr>
            <p:cNvPr id="13" name="组合 12">
              <a:extLst>
                <a:ext uri="{FF2B5EF4-FFF2-40B4-BE49-F238E27FC236}">
                  <a16:creationId xmlns:a16="http://schemas.microsoft.com/office/drawing/2014/main" id="{BC513490-1089-4D84-BD0B-238A35D320D4}"/>
                </a:ext>
              </a:extLst>
            </p:cNvPr>
            <p:cNvGrpSpPr/>
            <p:nvPr/>
          </p:nvGrpSpPr>
          <p:grpSpPr>
            <a:xfrm>
              <a:off x="4966473" y="3567789"/>
              <a:ext cx="2121157" cy="1558025"/>
              <a:chOff x="5016005" y="3777818"/>
              <a:chExt cx="2624758" cy="1927927"/>
            </a:xfrm>
          </p:grpSpPr>
          <p:sp>
            <p:nvSpPr>
              <p:cNvPr id="27" name="69553        _10">
                <a:extLst>
                  <a:ext uri="{FF2B5EF4-FFF2-40B4-BE49-F238E27FC236}">
                    <a16:creationId xmlns:a16="http://schemas.microsoft.com/office/drawing/2014/main" id="{21AB93BA-205A-4742-83E6-D6DF4562B563}"/>
                  </a:ext>
                </a:extLst>
              </p:cNvPr>
              <p:cNvSpPr/>
              <p:nvPr/>
            </p:nvSpPr>
            <p:spPr>
              <a:xfrm>
                <a:off x="5636122" y="3777818"/>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26" name="文本框 25">
                <a:extLst>
                  <a:ext uri="{FF2B5EF4-FFF2-40B4-BE49-F238E27FC236}">
                    <a16:creationId xmlns:a16="http://schemas.microsoft.com/office/drawing/2014/main" id="{7E3EC0FF-7D1F-4659-8868-D62677F63AFC}"/>
                  </a:ext>
                </a:extLst>
              </p:cNvPr>
              <p:cNvSpPr txBox="1"/>
              <p:nvPr/>
            </p:nvSpPr>
            <p:spPr>
              <a:xfrm>
                <a:off x="5016005" y="5286812"/>
                <a:ext cx="2624758" cy="418933"/>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The Global Fund</a:t>
                </a:r>
              </a:p>
            </p:txBody>
          </p:sp>
        </p:grpSp>
        <p:pic>
          <p:nvPicPr>
            <p:cNvPr id="68" name="图片 67">
              <a:extLst>
                <a:ext uri="{FF2B5EF4-FFF2-40B4-BE49-F238E27FC236}">
                  <a16:creationId xmlns:a16="http://schemas.microsoft.com/office/drawing/2014/main" id="{69C5D465-5DB3-4570-B91E-6446C476108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2911" b="82278" l="3506" r="21369">
                          <a14:foregroundMark x1="11185" y1="51477" x2="11185" y2="51477"/>
                          <a14:foregroundMark x1="16694" y1="62447" x2="17028" y2="61603"/>
                          <a14:foregroundMark x1="17195" y1="47679" x2="17195" y2="47679"/>
                          <a14:foregroundMark x1="10351" y1="74262" x2="10351" y2="74262"/>
                          <a14:foregroundMark x1="8848" y1="70886" x2="8848" y2="70886"/>
                          <a14:foregroundMark x1="8681" y1="70042" x2="8681" y2="70042"/>
                          <a14:backgroundMark x1="8848" y1="71308" x2="8347" y2="69620"/>
                          <a14:backgroundMark x1="10351" y1="75105" x2="10184" y2="74684"/>
                        </a14:backgroundRemoval>
                      </a14:imgEffect>
                    </a14:imgLayer>
                  </a14:imgProps>
                </a:ext>
                <a:ext uri="{28A0092B-C50C-407E-A947-70E740481C1C}">
                  <a14:useLocalDpi xmlns:a14="http://schemas.microsoft.com/office/drawing/2010/main" val="0"/>
                </a:ext>
              </a:extLst>
            </a:blip>
            <a:srcRect l="3667" t="34069" r="78778" b="17702"/>
            <a:stretch>
              <a:fillRect/>
            </a:stretch>
          </p:blipFill>
          <p:spPr>
            <a:xfrm>
              <a:off x="5550648" y="3579236"/>
              <a:ext cx="887880" cy="965175"/>
            </a:xfrm>
            <a:prstGeom prst="rect">
              <a:avLst/>
            </a:prstGeom>
            <a:ln>
              <a:noFill/>
            </a:ln>
            <a:effectLst>
              <a:outerShdw blurRad="292100" dist="139700" dir="2700000" algn="tl" rotWithShape="0">
                <a:srgbClr val="333333">
                  <a:alpha val="65000"/>
                </a:srgbClr>
              </a:outerShdw>
            </a:effectLst>
          </p:spPr>
        </p:pic>
      </p:grpSp>
      <p:grpSp>
        <p:nvGrpSpPr>
          <p:cNvPr id="71" name="组合 70">
            <a:extLst>
              <a:ext uri="{FF2B5EF4-FFF2-40B4-BE49-F238E27FC236}">
                <a16:creationId xmlns:a16="http://schemas.microsoft.com/office/drawing/2014/main" id="{3B6D9CED-D973-43E5-BDBF-BC2733B40808}"/>
              </a:ext>
            </a:extLst>
          </p:cNvPr>
          <p:cNvGrpSpPr/>
          <p:nvPr/>
        </p:nvGrpSpPr>
        <p:grpSpPr>
          <a:xfrm>
            <a:off x="8516554" y="3696369"/>
            <a:ext cx="1649226" cy="1657876"/>
            <a:chOff x="3548720" y="3567789"/>
            <a:chExt cx="1649226" cy="1657876"/>
          </a:xfrm>
        </p:grpSpPr>
        <p:grpSp>
          <p:nvGrpSpPr>
            <p:cNvPr id="12" name="组合 11">
              <a:extLst>
                <a:ext uri="{FF2B5EF4-FFF2-40B4-BE49-F238E27FC236}">
                  <a16:creationId xmlns:a16="http://schemas.microsoft.com/office/drawing/2014/main" id="{C77D0F70-E703-4B88-8255-7FE660FD9581}"/>
                </a:ext>
              </a:extLst>
            </p:cNvPr>
            <p:cNvGrpSpPr/>
            <p:nvPr/>
          </p:nvGrpSpPr>
          <p:grpSpPr>
            <a:xfrm>
              <a:off x="3548720" y="3567789"/>
              <a:ext cx="1649226" cy="1657876"/>
              <a:chOff x="3261652" y="3777818"/>
              <a:chExt cx="2040783" cy="2051485"/>
            </a:xfrm>
          </p:grpSpPr>
          <p:sp>
            <p:nvSpPr>
              <p:cNvPr id="31" name="69553        _10">
                <a:extLst>
                  <a:ext uri="{FF2B5EF4-FFF2-40B4-BE49-F238E27FC236}">
                    <a16:creationId xmlns:a16="http://schemas.microsoft.com/office/drawing/2014/main" id="{53485FCD-9741-4AB9-8664-72144C15960C}"/>
                  </a:ext>
                </a:extLst>
              </p:cNvPr>
              <p:cNvSpPr/>
              <p:nvPr/>
            </p:nvSpPr>
            <p:spPr>
              <a:xfrm>
                <a:off x="3664889" y="3777818"/>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30" name="文本框 29">
                <a:extLst>
                  <a:ext uri="{FF2B5EF4-FFF2-40B4-BE49-F238E27FC236}">
                    <a16:creationId xmlns:a16="http://schemas.microsoft.com/office/drawing/2014/main" id="{F8ED6572-7EB9-4ADA-B1C4-9936F1C37015}"/>
                  </a:ext>
                </a:extLst>
              </p:cNvPr>
              <p:cNvSpPr txBox="1"/>
              <p:nvPr/>
            </p:nvSpPr>
            <p:spPr>
              <a:xfrm>
                <a:off x="3261652" y="5143776"/>
                <a:ext cx="2040783" cy="685527"/>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UNICEF</a:t>
                </a:r>
              </a:p>
              <a:p>
                <a:r>
                  <a:rPr lang="en-US" altLang="zh-CN" sz="700" dirty="0"/>
                  <a:t>(United Nations International Children's Emergency Fund)</a:t>
                </a:r>
                <a:endParaRPr lang="zh-CN" altLang="en-US" dirty="0"/>
              </a:p>
            </p:txBody>
          </p:sp>
        </p:grpSp>
        <p:pic>
          <p:nvPicPr>
            <p:cNvPr id="70" name="图片 69">
              <a:extLst>
                <a:ext uri="{FF2B5EF4-FFF2-40B4-BE49-F238E27FC236}">
                  <a16:creationId xmlns:a16="http://schemas.microsoft.com/office/drawing/2014/main" id="{5D6AE5C7-4156-4EB8-8B5D-F62708478BC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6845" t="20044" r="26716" b="22823"/>
            <a:stretch/>
          </p:blipFill>
          <p:spPr>
            <a:xfrm>
              <a:off x="4075359" y="3806302"/>
              <a:ext cx="652419" cy="522008"/>
            </a:xfrm>
            <a:prstGeom prst="rect">
              <a:avLst/>
            </a:prstGeom>
            <a:ln>
              <a:noFill/>
            </a:ln>
            <a:effectLst>
              <a:outerShdw blurRad="292100" dist="139700" dir="2700000" algn="tl" rotWithShape="0">
                <a:srgbClr val="333333">
                  <a:alpha val="65000"/>
                </a:srgbClr>
              </a:outerShdw>
            </a:effectLst>
          </p:spPr>
        </p:pic>
      </p:grpSp>
      <p:grpSp>
        <p:nvGrpSpPr>
          <p:cNvPr id="81" name="组合 80">
            <a:extLst>
              <a:ext uri="{FF2B5EF4-FFF2-40B4-BE49-F238E27FC236}">
                <a16:creationId xmlns:a16="http://schemas.microsoft.com/office/drawing/2014/main" id="{D8691C16-3C18-4859-9A7D-62709505CD89}"/>
              </a:ext>
            </a:extLst>
          </p:cNvPr>
          <p:cNvGrpSpPr/>
          <p:nvPr/>
        </p:nvGrpSpPr>
        <p:grpSpPr>
          <a:xfrm>
            <a:off x="3050883" y="3682683"/>
            <a:ext cx="1907640" cy="1489257"/>
            <a:chOff x="9063349" y="1846781"/>
            <a:chExt cx="1907640" cy="1489257"/>
          </a:xfrm>
        </p:grpSpPr>
        <p:grpSp>
          <p:nvGrpSpPr>
            <p:cNvPr id="10" name="组合 9">
              <a:extLst>
                <a:ext uri="{FF2B5EF4-FFF2-40B4-BE49-F238E27FC236}">
                  <a16:creationId xmlns:a16="http://schemas.microsoft.com/office/drawing/2014/main" id="{1AFBB628-6741-4567-89FC-8E42EAC4B73C}"/>
                </a:ext>
              </a:extLst>
            </p:cNvPr>
            <p:cNvGrpSpPr/>
            <p:nvPr/>
          </p:nvGrpSpPr>
          <p:grpSpPr>
            <a:xfrm>
              <a:off x="9063349" y="1846781"/>
              <a:ext cx="1907640" cy="1474327"/>
              <a:chOff x="9640153" y="1607484"/>
              <a:chExt cx="2360549" cy="1824358"/>
            </a:xfrm>
          </p:grpSpPr>
          <p:sp>
            <p:nvSpPr>
              <p:cNvPr id="39" name="69553        _10">
                <a:extLst>
                  <a:ext uri="{FF2B5EF4-FFF2-40B4-BE49-F238E27FC236}">
                    <a16:creationId xmlns:a16="http://schemas.microsoft.com/office/drawing/2014/main" id="{1A7A6839-B517-4FCC-983F-1F25C1E7811B}"/>
                  </a:ext>
                </a:extLst>
              </p:cNvPr>
              <p:cNvSpPr/>
              <p:nvPr/>
            </p:nvSpPr>
            <p:spPr>
              <a:xfrm>
                <a:off x="10168335" y="1607484"/>
                <a:ext cx="1304185" cy="1274147"/>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38" name="文本框 37">
                <a:extLst>
                  <a:ext uri="{FF2B5EF4-FFF2-40B4-BE49-F238E27FC236}">
                    <a16:creationId xmlns:a16="http://schemas.microsoft.com/office/drawing/2014/main" id="{8D51C4B7-9364-4D4B-A60C-BA374CB25306}"/>
                  </a:ext>
                </a:extLst>
              </p:cNvPr>
              <p:cNvSpPr txBox="1"/>
              <p:nvPr/>
            </p:nvSpPr>
            <p:spPr>
              <a:xfrm>
                <a:off x="9640153" y="3012909"/>
                <a:ext cx="2360549" cy="418933"/>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endParaRPr lang="zh-CN" altLang="en-US" dirty="0"/>
              </a:p>
            </p:txBody>
          </p:sp>
        </p:grpSp>
        <p:pic>
          <p:nvPicPr>
            <p:cNvPr id="74" name="图片 73">
              <a:extLst>
                <a:ext uri="{FF2B5EF4-FFF2-40B4-BE49-F238E27FC236}">
                  <a16:creationId xmlns:a16="http://schemas.microsoft.com/office/drawing/2014/main" id="{1FB037FD-5F65-4ED6-917F-2A92F5F9817D}"/>
                </a:ext>
              </a:extLst>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10000" y1="24666" x2="10000" y2="24666"/>
                          <a14:foregroundMark x1="4000" y1="43144" x2="4000" y2="43144"/>
                          <a14:foregroundMark x1="9652" y1="25000" x2="2870" y2="42391"/>
                          <a14:foregroundMark x1="4000" y1="73579" x2="10348" y2="61622"/>
                          <a14:foregroundMark x1="10348" y1="23579" x2="26957" y2="6940"/>
                          <a14:foregroundMark x1="63130" y1="2926" x2="81913" y2="11957"/>
                          <a14:foregroundMark x1="51043" y1="79348" x2="51043" y2="79348"/>
                          <a14:foregroundMark x1="69913" y1="86957" x2="69913" y2="86957"/>
                          <a14:foregroundMark x1="75565" y1="87709" x2="75565" y2="87709"/>
                          <a14:foregroundMark x1="89130" y1="89130" x2="89130" y2="89130"/>
                          <a14:foregroundMark x1="88348" y1="73913" x2="88348" y2="73913"/>
                          <a14:foregroundMark x1="14870" y1="76839" x2="14870" y2="76839"/>
                          <a14:foregroundMark x1="51565" y1="45569" x2="51565" y2="45569"/>
                          <a14:foregroundMark x1="59739" y1="47492" x2="59739" y2="47492"/>
                          <a14:foregroundMark x1="63304" y1="45151" x2="63304" y2="45151"/>
                          <a14:foregroundMark x1="55217" y1="49164" x2="55217" y2="49164"/>
                          <a14:foregroundMark x1="69217" y1="50669" x2="69217" y2="50669"/>
                          <a14:foregroundMark x1="73130" y1="44565" x2="73130" y2="44565"/>
                          <a14:foregroundMark x1="80522" y1="48746" x2="80522" y2="48746"/>
                          <a14:foregroundMark x1="85304" y1="47241" x2="85304" y2="47241"/>
                          <a14:backgroundMark x1="29565" y1="28679" x2="30348" y2="62291"/>
                          <a14:backgroundMark x1="37478" y1="15217" x2="37478" y2="15217"/>
                          <a14:backgroundMark x1="36348" y1="95652" x2="36348" y2="95652"/>
                          <a14:backgroundMark x1="60087" y1="51923" x2="60087" y2="51923"/>
                          <a14:backgroundMark x1="50522" y1="46823" x2="50522" y2="46823"/>
                        </a14:backgroundRemoval>
                      </a14:imgEffect>
                    </a14:imgLayer>
                  </a14:imgProps>
                </a:ext>
                <a:ext uri="{28A0092B-C50C-407E-A947-70E740481C1C}">
                  <a14:useLocalDpi xmlns:a14="http://schemas.microsoft.com/office/drawing/2010/main" val="0"/>
                </a:ext>
              </a:extLst>
            </a:blip>
            <a:stretch>
              <a:fillRect/>
            </a:stretch>
          </p:blipFill>
          <p:spPr>
            <a:xfrm>
              <a:off x="9672639" y="2013274"/>
              <a:ext cx="669899" cy="696696"/>
            </a:xfrm>
            <a:prstGeom prst="rect">
              <a:avLst/>
            </a:prstGeom>
            <a:ln>
              <a:noFill/>
            </a:ln>
            <a:effectLst>
              <a:outerShdw blurRad="292100" dist="139700" dir="2700000" algn="tl" rotWithShape="0">
                <a:srgbClr val="333333">
                  <a:alpha val="65000"/>
                </a:srgbClr>
              </a:outerShdw>
            </a:effectLst>
          </p:spPr>
        </p:pic>
        <p:sp>
          <p:nvSpPr>
            <p:cNvPr id="75" name="矩形 74">
              <a:extLst>
                <a:ext uri="{FF2B5EF4-FFF2-40B4-BE49-F238E27FC236}">
                  <a16:creationId xmlns:a16="http://schemas.microsoft.com/office/drawing/2014/main" id="{AEC52682-EB5A-416A-B219-1B8204436FBF}"/>
                </a:ext>
              </a:extLst>
            </p:cNvPr>
            <p:cNvSpPr/>
            <p:nvPr/>
          </p:nvSpPr>
          <p:spPr>
            <a:xfrm>
              <a:off x="9270423" y="2997484"/>
              <a:ext cx="1599284" cy="338554"/>
            </a:xfrm>
            <a:prstGeom prst="rect">
              <a:avLst/>
            </a:prstGeom>
            <a:noFill/>
          </p:spPr>
          <p:txBody>
            <a:bodyPr wrap="square" rtlCol="0">
              <a:spAutoFit/>
            </a:bodyPr>
            <a:lstStyle/>
            <a:p>
              <a:pPr algn="ctr"/>
              <a:r>
                <a:rPr lang="en-US" altLang="zh-CN" sz="160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Sinopec Group</a:t>
              </a:r>
              <a:endParaRPr lang="zh-CN" altLang="en-US" sz="160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grpSp>
      <p:grpSp>
        <p:nvGrpSpPr>
          <p:cNvPr id="80" name="组合 79">
            <a:extLst>
              <a:ext uri="{FF2B5EF4-FFF2-40B4-BE49-F238E27FC236}">
                <a16:creationId xmlns:a16="http://schemas.microsoft.com/office/drawing/2014/main" id="{67D7B342-9BE4-492B-833F-1F3DAE9DE0C0}"/>
              </a:ext>
            </a:extLst>
          </p:cNvPr>
          <p:cNvGrpSpPr/>
          <p:nvPr/>
        </p:nvGrpSpPr>
        <p:grpSpPr>
          <a:xfrm>
            <a:off x="3459514" y="1800145"/>
            <a:ext cx="1741474" cy="1693489"/>
            <a:chOff x="6693308" y="3567790"/>
            <a:chExt cx="1741474" cy="1693489"/>
          </a:xfrm>
        </p:grpSpPr>
        <p:grpSp>
          <p:nvGrpSpPr>
            <p:cNvPr id="14" name="组合 13">
              <a:extLst>
                <a:ext uri="{FF2B5EF4-FFF2-40B4-BE49-F238E27FC236}">
                  <a16:creationId xmlns:a16="http://schemas.microsoft.com/office/drawing/2014/main" id="{EEDF2EDF-F126-412E-93DB-AC0338F4D4BE}"/>
                </a:ext>
              </a:extLst>
            </p:cNvPr>
            <p:cNvGrpSpPr/>
            <p:nvPr/>
          </p:nvGrpSpPr>
          <p:grpSpPr>
            <a:xfrm>
              <a:off x="6693308" y="3567790"/>
              <a:ext cx="1741474" cy="1693489"/>
              <a:chOff x="7152822" y="3777818"/>
              <a:chExt cx="2154932" cy="2095552"/>
            </a:xfrm>
          </p:grpSpPr>
          <p:sp>
            <p:nvSpPr>
              <p:cNvPr id="23" name="69553        _10">
                <a:extLst>
                  <a:ext uri="{FF2B5EF4-FFF2-40B4-BE49-F238E27FC236}">
                    <a16:creationId xmlns:a16="http://schemas.microsoft.com/office/drawing/2014/main" id="{AC02DF25-11BE-4CA8-BA91-DD11BAAEFDBC}"/>
                  </a:ext>
                </a:extLst>
              </p:cNvPr>
              <p:cNvSpPr/>
              <p:nvPr/>
            </p:nvSpPr>
            <p:spPr>
              <a:xfrm>
                <a:off x="7607354" y="3777818"/>
                <a:ext cx="1304187" cy="1274148"/>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22" name="文本框 21">
                <a:extLst>
                  <a:ext uri="{FF2B5EF4-FFF2-40B4-BE49-F238E27FC236}">
                    <a16:creationId xmlns:a16="http://schemas.microsoft.com/office/drawing/2014/main" id="{F1447A55-F28A-4008-BB8E-4E41F82205EF}"/>
                  </a:ext>
                </a:extLst>
              </p:cNvPr>
              <p:cNvSpPr txBox="1"/>
              <p:nvPr/>
            </p:nvSpPr>
            <p:spPr>
              <a:xfrm>
                <a:off x="7152822" y="5149759"/>
                <a:ext cx="2154932" cy="723611"/>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r>
                  <a:rPr lang="en-US" altLang="zh-CN" dirty="0"/>
                  <a:t>Republic of Indonesia</a:t>
                </a:r>
                <a:endParaRPr lang="zh-CN" altLang="en-US" dirty="0"/>
              </a:p>
            </p:txBody>
          </p:sp>
        </p:grpSp>
        <p:pic>
          <p:nvPicPr>
            <p:cNvPr id="78" name="图片 77">
              <a:extLst>
                <a:ext uri="{FF2B5EF4-FFF2-40B4-BE49-F238E27FC236}">
                  <a16:creationId xmlns:a16="http://schemas.microsoft.com/office/drawing/2014/main" id="{2DE4CFE0-FA92-4FD4-919D-DD33C2A6EDAA}"/>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0" b="100000" l="0" r="100000">
                          <a14:foregroundMark x1="19749" y1="80500" x2="19749" y2="80500"/>
                          <a14:foregroundMark x1="11670" y1="75000" x2="19749" y2="81000"/>
                          <a14:foregroundMark x1="28187" y1="86333" x2="55476" y2="92000"/>
                          <a14:foregroundMark x1="65889" y1="89000" x2="72352" y2="84667"/>
                          <a14:foregroundMark x1="79354" y1="81167" x2="88869" y2="71333"/>
                          <a14:foregroundMark x1="10233" y1="71833" x2="9156" y2="70833"/>
                          <a14:foregroundMark x1="39138" y1="58333" x2="49013" y2="66500"/>
                          <a14:foregroundMark x1="34829" y1="57500" x2="44704" y2="68167"/>
                          <a14:foregroundMark x1="37343" y1="54500" x2="42549" y2="55000"/>
                          <a14:foregroundMark x1="49013" y1="72667" x2="46140" y2="68333"/>
                          <a14:foregroundMark x1="52783" y1="37500" x2="63555" y2="36667"/>
                          <a14:foregroundMark x1="64632" y1="39167" x2="65350" y2="50167"/>
                          <a14:foregroundMark x1="36984" y1="37000" x2="36445" y2="50167"/>
                        </a14:backgroundRemoval>
                      </a14:imgEffect>
                    </a14:imgLayer>
                  </a14:imgProps>
                </a:ext>
                <a:ext uri="{28A0092B-C50C-407E-A947-70E740481C1C}">
                  <a14:useLocalDpi xmlns:a14="http://schemas.microsoft.com/office/drawing/2010/main" val="0"/>
                </a:ext>
              </a:extLst>
            </a:blip>
            <a:stretch>
              <a:fillRect/>
            </a:stretch>
          </p:blipFill>
          <p:spPr>
            <a:xfrm>
              <a:off x="7220854" y="3708563"/>
              <a:ext cx="724692" cy="780636"/>
            </a:xfrm>
            <a:prstGeom prst="rect">
              <a:avLst/>
            </a:prstGeom>
            <a:ln>
              <a:noFill/>
            </a:ln>
            <a:effectLst>
              <a:outerShdw blurRad="292100" dist="139700" dir="2700000" algn="tl" rotWithShape="0">
                <a:srgbClr val="333333">
                  <a:alpha val="65000"/>
                </a:srgbClr>
              </a:outerShdw>
            </a:effectLst>
          </p:spPr>
        </p:pic>
      </p:grpSp>
      <p:grpSp>
        <p:nvGrpSpPr>
          <p:cNvPr id="102" name="组合 101">
            <a:extLst>
              <a:ext uri="{FF2B5EF4-FFF2-40B4-BE49-F238E27FC236}">
                <a16:creationId xmlns:a16="http://schemas.microsoft.com/office/drawing/2014/main" id="{27004ABC-F359-4803-BB80-2A1381FDEF8B}"/>
              </a:ext>
            </a:extLst>
          </p:cNvPr>
          <p:cNvGrpSpPr/>
          <p:nvPr/>
        </p:nvGrpSpPr>
        <p:grpSpPr>
          <a:xfrm>
            <a:off x="1443336" y="3697613"/>
            <a:ext cx="1907640" cy="1489257"/>
            <a:chOff x="-206334" y="4309369"/>
            <a:chExt cx="1907640" cy="1489257"/>
          </a:xfrm>
        </p:grpSpPr>
        <p:grpSp>
          <p:nvGrpSpPr>
            <p:cNvPr id="91" name="组合 90">
              <a:extLst>
                <a:ext uri="{FF2B5EF4-FFF2-40B4-BE49-F238E27FC236}">
                  <a16:creationId xmlns:a16="http://schemas.microsoft.com/office/drawing/2014/main" id="{4CFFA7D5-AD7F-430B-A63C-DA72B02EDB79}"/>
                </a:ext>
              </a:extLst>
            </p:cNvPr>
            <p:cNvGrpSpPr/>
            <p:nvPr/>
          </p:nvGrpSpPr>
          <p:grpSpPr>
            <a:xfrm>
              <a:off x="-206334" y="4309369"/>
              <a:ext cx="1907640" cy="1489257"/>
              <a:chOff x="9063349" y="1846781"/>
              <a:chExt cx="1907640" cy="1489257"/>
            </a:xfrm>
          </p:grpSpPr>
          <p:grpSp>
            <p:nvGrpSpPr>
              <p:cNvPr id="92" name="组合 91">
                <a:extLst>
                  <a:ext uri="{FF2B5EF4-FFF2-40B4-BE49-F238E27FC236}">
                    <a16:creationId xmlns:a16="http://schemas.microsoft.com/office/drawing/2014/main" id="{1B734205-A3E8-4076-8AC4-E9289B9008E8}"/>
                  </a:ext>
                </a:extLst>
              </p:cNvPr>
              <p:cNvGrpSpPr/>
              <p:nvPr/>
            </p:nvGrpSpPr>
            <p:grpSpPr>
              <a:xfrm>
                <a:off x="9063349" y="1846781"/>
                <a:ext cx="1907640" cy="1474327"/>
                <a:chOff x="9640153" y="1607484"/>
                <a:chExt cx="2360549" cy="1824358"/>
              </a:xfrm>
            </p:grpSpPr>
            <p:sp>
              <p:nvSpPr>
                <p:cNvPr id="95" name="69553        _10">
                  <a:extLst>
                    <a:ext uri="{FF2B5EF4-FFF2-40B4-BE49-F238E27FC236}">
                      <a16:creationId xmlns:a16="http://schemas.microsoft.com/office/drawing/2014/main" id="{524BB502-724E-4334-9D8E-603FD9FD2395}"/>
                    </a:ext>
                  </a:extLst>
                </p:cNvPr>
                <p:cNvSpPr/>
                <p:nvPr/>
              </p:nvSpPr>
              <p:spPr>
                <a:xfrm>
                  <a:off x="10168335" y="1607484"/>
                  <a:ext cx="1304185" cy="1274147"/>
                </a:xfrm>
                <a:prstGeom prst="flowChartConnector">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22225"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00000000000000000" pitchFamily="2" charset="-122"/>
                    <a:ea typeface="FZHei-B01S" panose="02000000000000000000" pitchFamily="2" charset="-122"/>
                    <a:sym typeface="FZHei-B01S" panose="02000000000000000000" pitchFamily="2" charset="-122"/>
                  </a:endParaRPr>
                </a:p>
              </p:txBody>
            </p:sp>
            <p:sp>
              <p:nvSpPr>
                <p:cNvPr id="96" name="文本框 95">
                  <a:extLst>
                    <a:ext uri="{FF2B5EF4-FFF2-40B4-BE49-F238E27FC236}">
                      <a16:creationId xmlns:a16="http://schemas.microsoft.com/office/drawing/2014/main" id="{3D4DC9F9-84DF-444B-869A-2DB200D359A6}"/>
                    </a:ext>
                  </a:extLst>
                </p:cNvPr>
                <p:cNvSpPr txBox="1"/>
                <p:nvPr/>
              </p:nvSpPr>
              <p:spPr>
                <a:xfrm>
                  <a:off x="9640153" y="3012909"/>
                  <a:ext cx="2360549" cy="418933"/>
                </a:xfrm>
                <a:prstGeom prst="rect">
                  <a:avLst/>
                </a:prstGeom>
                <a:noFill/>
              </p:spPr>
              <p:txBody>
                <a:bodyPr wrap="square" rtlCol="0">
                  <a:spAutoFit/>
                </a:bodyPr>
                <a:lstStyle>
                  <a:defPPr>
                    <a:defRPr lang="zh-CN"/>
                  </a:defPPr>
                  <a:lvl1pPr algn="ctr">
                    <a:defRPr sz="1600" b="1" spc="0">
                      <a:solidFill>
                        <a:srgbClr val="FFFFFF"/>
                      </a:solidFill>
                      <a:latin typeface="Leelawadee UI" panose="020B0502040204020203" pitchFamily="34" charset="-34"/>
                      <a:ea typeface="汉仪锐智W" panose="00020600040101010101" pitchFamily="18" charset="-122"/>
                      <a:cs typeface="Leelawadee UI" panose="020B0502040204020203" pitchFamily="34" charset="-34"/>
                    </a:defRPr>
                  </a:lvl1pPr>
                </a:lstStyle>
                <a:p>
                  <a:endParaRPr lang="zh-CN" altLang="en-US" dirty="0"/>
                </a:p>
              </p:txBody>
            </p:sp>
          </p:grpSp>
          <p:sp>
            <p:nvSpPr>
              <p:cNvPr id="94" name="矩形 93">
                <a:extLst>
                  <a:ext uri="{FF2B5EF4-FFF2-40B4-BE49-F238E27FC236}">
                    <a16:creationId xmlns:a16="http://schemas.microsoft.com/office/drawing/2014/main" id="{90E72599-AE2B-4D06-8477-BE07620A00DB}"/>
                  </a:ext>
                </a:extLst>
              </p:cNvPr>
              <p:cNvSpPr/>
              <p:nvPr/>
            </p:nvSpPr>
            <p:spPr>
              <a:xfrm>
                <a:off x="9270423" y="2997484"/>
                <a:ext cx="1599284" cy="338554"/>
              </a:xfrm>
              <a:prstGeom prst="rect">
                <a:avLst/>
              </a:prstGeom>
              <a:noFill/>
            </p:spPr>
            <p:txBody>
              <a:bodyPr wrap="square" rtlCol="0">
                <a:spAutoFit/>
              </a:bodyPr>
              <a:lstStyle/>
              <a:p>
                <a:pPr algn="ctr"/>
                <a:r>
                  <a:rPr lang="en-US" altLang="zh-CN" sz="160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rPr>
                  <a:t>Pfizer Group</a:t>
                </a:r>
                <a:endParaRPr lang="zh-CN" altLang="en-US" sz="1600" b="1" dirty="0">
                  <a:solidFill>
                    <a:srgbClr val="FFFFFF"/>
                  </a:solidFill>
                  <a:latin typeface="Leelawadee UI" panose="020B0502040204020203" pitchFamily="34" charset="-34"/>
                  <a:ea typeface="汉仪锐智W" panose="00020600040101010101" pitchFamily="18" charset="-122"/>
                  <a:cs typeface="Leelawadee UI" panose="020B0502040204020203" pitchFamily="34" charset="-34"/>
                </a:endParaRPr>
              </a:p>
            </p:txBody>
          </p:sp>
        </p:grpSp>
        <p:pic>
          <p:nvPicPr>
            <p:cNvPr id="90" name="图片 89">
              <a:extLst>
                <a:ext uri="{FF2B5EF4-FFF2-40B4-BE49-F238E27FC236}">
                  <a16:creationId xmlns:a16="http://schemas.microsoft.com/office/drawing/2014/main" id="{150C1F3C-82EA-4B7B-A969-D93A85B73F52}"/>
                </a:ext>
              </a:extLst>
            </p:cNvPr>
            <p:cNvPicPr>
              <a:picLocks noChangeAspect="1"/>
            </p:cNvPicPr>
            <p:nvPr/>
          </p:nvPicPr>
          <p:blipFill>
            <a:blip r:embed="rId21" cstate="print">
              <a:extLst>
                <a:ext uri="{BEBA8EAE-BF5A-486C-A8C5-ECC9F3942E4B}">
                  <a14:imgProps xmlns:a14="http://schemas.microsoft.com/office/drawing/2010/main">
                    <a14:imgLayer r:embed="rId22">
                      <a14:imgEffect>
                        <a14:backgroundRemoval t="2995" b="96094" l="4395" r="94727">
                          <a14:foregroundMark x1="33105" y1="41667" x2="33105" y2="41667"/>
                          <a14:foregroundMark x1="32617" y1="42318" x2="29004" y2="48958"/>
                          <a14:foregroundMark x1="24902" y1="38802" x2="21484" y2="56250"/>
                          <a14:foregroundMark x1="39160" y1="37630" x2="34082" y2="65365"/>
                          <a14:foregroundMark x1="40820" y1="44531" x2="45117" y2="45052"/>
                          <a14:foregroundMark x1="45117" y1="49609" x2="43066" y2="57552"/>
                          <a14:foregroundMark x1="46973" y1="32813" x2="46973" y2="32813"/>
                          <a14:foregroundMark x1="33496" y1="65104" x2="32422" y2="75911"/>
                          <a14:foregroundMark x1="32617" y1="75651" x2="30469" y2="75000"/>
                          <a14:foregroundMark x1="50488" y1="45052" x2="55566" y2="45573"/>
                          <a14:foregroundMark x1="54883" y1="47135" x2="49316" y2="56510"/>
                          <a14:foregroundMark x1="47852" y1="49870" x2="77246" y2="49609"/>
                          <a14:foregroundMark x1="42090" y1="53125" x2="72168" y2="55859"/>
                          <a14:foregroundMark x1="48242" y1="53385" x2="57227" y2="62891"/>
                          <a14:foregroundMark x1="71484" y1="50260" x2="77246" y2="44010"/>
                          <a14:foregroundMark x1="78906" y1="41927" x2="79883" y2="50521"/>
                          <a14:foregroundMark x1="45117" y1="32422" x2="50879" y2="37630"/>
                        </a14:backgroundRemoval>
                      </a14:imgEffect>
                    </a14:imgLayer>
                  </a14:imgProps>
                </a:ext>
                <a:ext uri="{28A0092B-C50C-407E-A947-70E740481C1C}">
                  <a14:useLocalDpi xmlns:a14="http://schemas.microsoft.com/office/drawing/2010/main" val="0"/>
                </a:ext>
              </a:extLst>
            </a:blip>
            <a:stretch>
              <a:fillRect/>
            </a:stretch>
          </p:blipFill>
          <p:spPr>
            <a:xfrm>
              <a:off x="140090" y="4329695"/>
              <a:ext cx="1247690" cy="93576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270472118"/>
      </p:ext>
    </p:extLst>
  </p:cSld>
  <p:clrMapOvr>
    <a:masterClrMapping/>
  </p:clrMapOvr>
</p:sld>
</file>

<file path=ppt/slides/slide2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593694" y="165781"/>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Business Advantage</a:t>
            </a:r>
          </a:p>
        </p:txBody>
      </p:sp>
      <p:grpSp>
        <p:nvGrpSpPr>
          <p:cNvPr id="3" name="组合 2">
            <a:extLst>
              <a:ext uri="{FF2B5EF4-FFF2-40B4-BE49-F238E27FC236}">
                <a16:creationId xmlns:a16="http://schemas.microsoft.com/office/drawing/2014/main" id="{E70A7EE8-610F-4980-A5E5-90B206577ABD}"/>
              </a:ext>
            </a:extLst>
          </p:cNvPr>
          <p:cNvGrpSpPr/>
          <p:nvPr/>
        </p:nvGrpSpPr>
        <p:grpSpPr>
          <a:xfrm>
            <a:off x="346640" y="1170434"/>
            <a:ext cx="4515483" cy="5277726"/>
            <a:chOff x="3779190" y="1727303"/>
            <a:chExt cx="4474992" cy="5164899"/>
          </a:xfrm>
        </p:grpSpPr>
        <p:sp>
          <p:nvSpPr>
            <p:cNvPr id="4" name="Freeform 6">
              <a:extLst>
                <a:ext uri="{FF2B5EF4-FFF2-40B4-BE49-F238E27FC236}">
                  <a16:creationId xmlns:a16="http://schemas.microsoft.com/office/drawing/2014/main" id="{87D237F7-9B6C-43F7-ADBC-19F330752B9B}"/>
                </a:ext>
              </a:extLst>
            </p:cNvPr>
            <p:cNvSpPr>
              <a:spLocks/>
            </p:cNvSpPr>
            <p:nvPr/>
          </p:nvSpPr>
          <p:spPr bwMode="auto">
            <a:xfrm>
              <a:off x="7161210" y="3182252"/>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chemeClr val="tx2"/>
            </a:solidFill>
            <a:ln w="19050">
              <a:solidFill>
                <a:srgbClr val="000000"/>
              </a:solidFill>
              <a:round/>
              <a:headEnd/>
              <a:tailEnd/>
            </a:ln>
          </p:spPr>
          <p:txBody>
            <a:bodyPr lIns="91384" tIns="45693" rIns="91384" bIns="45693"/>
            <a:lstStyle/>
            <a:p>
              <a:endParaRPr lang="zh-CN" altLang="en-US" sz="1066" dirty="0">
                <a:ea typeface="思源黑体 Light" panose="020B0300000000000000" pitchFamily="34" charset="-122"/>
              </a:endParaRPr>
            </a:p>
          </p:txBody>
        </p:sp>
        <p:sp>
          <p:nvSpPr>
            <p:cNvPr id="5" name="Freeform 20">
              <a:extLst>
                <a:ext uri="{FF2B5EF4-FFF2-40B4-BE49-F238E27FC236}">
                  <a16:creationId xmlns:a16="http://schemas.microsoft.com/office/drawing/2014/main" id="{44D86BC7-CDB7-4FCA-B40B-E0D105A134DC}"/>
                </a:ext>
              </a:extLst>
            </p:cNvPr>
            <p:cNvSpPr>
              <a:spLocks/>
            </p:cNvSpPr>
            <p:nvPr/>
          </p:nvSpPr>
          <p:spPr bwMode="auto">
            <a:xfrm>
              <a:off x="3779190" y="3652740"/>
              <a:ext cx="709877" cy="579184"/>
            </a:xfrm>
            <a:custGeom>
              <a:avLst/>
              <a:gdLst>
                <a:gd name="T0" fmla="*/ 1421663 w 280"/>
                <a:gd name="T1" fmla="*/ 137144 h 228"/>
                <a:gd name="T2" fmla="*/ 1254110 w 280"/>
                <a:gd name="T3" fmla="*/ 182859 h 228"/>
                <a:gd name="T4" fmla="*/ 1381044 w 280"/>
                <a:gd name="T5" fmla="*/ 25397 h 228"/>
                <a:gd name="T6" fmla="*/ 1198259 w 280"/>
                <a:gd name="T7" fmla="*/ 96509 h 228"/>
                <a:gd name="T8" fmla="*/ 985009 w 280"/>
                <a:gd name="T9" fmla="*/ 0 h 228"/>
                <a:gd name="T10" fmla="*/ 690522 w 280"/>
                <a:gd name="T11" fmla="*/ 294606 h 228"/>
                <a:gd name="T12" fmla="*/ 700677 w 280"/>
                <a:gd name="T13" fmla="*/ 360639 h 228"/>
                <a:gd name="T14" fmla="*/ 96470 w 280"/>
                <a:gd name="T15" fmla="*/ 55874 h 228"/>
                <a:gd name="T16" fmla="*/ 60928 w 280"/>
                <a:gd name="T17" fmla="*/ 203177 h 228"/>
                <a:gd name="T18" fmla="*/ 187863 w 280"/>
                <a:gd name="T19" fmla="*/ 446989 h 228"/>
                <a:gd name="T20" fmla="*/ 55851 w 280"/>
                <a:gd name="T21" fmla="*/ 406353 h 228"/>
                <a:gd name="T22" fmla="*/ 55851 w 280"/>
                <a:gd name="T23" fmla="*/ 411433 h 228"/>
                <a:gd name="T24" fmla="*/ 289410 w 280"/>
                <a:gd name="T25" fmla="*/ 700960 h 228"/>
                <a:gd name="T26" fmla="*/ 213249 w 280"/>
                <a:gd name="T27" fmla="*/ 711118 h 228"/>
                <a:gd name="T28" fmla="*/ 157398 w 280"/>
                <a:gd name="T29" fmla="*/ 706039 h 228"/>
                <a:gd name="T30" fmla="*/ 431576 w 280"/>
                <a:gd name="T31" fmla="*/ 904136 h 228"/>
                <a:gd name="T32" fmla="*/ 71083 w 280"/>
                <a:gd name="T33" fmla="*/ 1031122 h 228"/>
                <a:gd name="T34" fmla="*/ 0 w 280"/>
                <a:gd name="T35" fmla="*/ 1026042 h 228"/>
                <a:gd name="T36" fmla="*/ 446808 w 280"/>
                <a:gd name="T37" fmla="*/ 1158107 h 228"/>
                <a:gd name="T38" fmla="*/ 1274419 w 280"/>
                <a:gd name="T39" fmla="*/ 330162 h 228"/>
                <a:gd name="T40" fmla="*/ 1274419 w 280"/>
                <a:gd name="T41" fmla="*/ 289527 h 228"/>
                <a:gd name="T42" fmla="*/ 1421663 w 280"/>
                <a:gd name="T43" fmla="*/ 137144 h 2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6" name="Freeform 37">
              <a:extLst>
                <a:ext uri="{FF2B5EF4-FFF2-40B4-BE49-F238E27FC236}">
                  <a16:creationId xmlns:a16="http://schemas.microsoft.com/office/drawing/2014/main" id="{50833642-1184-4581-9A5B-CE70FE22D4BB}"/>
                </a:ext>
              </a:extLst>
            </p:cNvPr>
            <p:cNvSpPr>
              <a:spLocks/>
            </p:cNvSpPr>
            <p:nvPr/>
          </p:nvSpPr>
          <p:spPr bwMode="auto">
            <a:xfrm>
              <a:off x="4920544" y="3503581"/>
              <a:ext cx="1971790" cy="3388621"/>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noFill/>
            <a:ln w="19050">
              <a:solidFill>
                <a:schemeClr val="bg1"/>
              </a:solidFill>
            </a:ln>
          </p:spPr>
          <p:txBody>
            <a:bodyPr lIns="91384" tIns="45693" rIns="91384" bIns="45693"/>
            <a:lstStyle/>
            <a:p>
              <a:pPr defTabSz="543261">
                <a:defRPr/>
              </a:pPr>
              <a:endParaRPr lang="id-ID" sz="1066" dirty="0">
                <a:ea typeface="思源黑体 Light" panose="020B0300000000000000" pitchFamily="34" charset="-122"/>
              </a:endParaRPr>
            </a:p>
          </p:txBody>
        </p:sp>
        <p:sp>
          <p:nvSpPr>
            <p:cNvPr id="7" name="Freeform 7">
              <a:extLst>
                <a:ext uri="{FF2B5EF4-FFF2-40B4-BE49-F238E27FC236}">
                  <a16:creationId xmlns:a16="http://schemas.microsoft.com/office/drawing/2014/main" id="{467E2F7E-2B45-4D91-8952-C7D58AEF9476}"/>
                </a:ext>
              </a:extLst>
            </p:cNvPr>
            <p:cNvSpPr>
              <a:spLocks noEditPoints="1"/>
            </p:cNvSpPr>
            <p:nvPr/>
          </p:nvSpPr>
          <p:spPr bwMode="auto">
            <a:xfrm>
              <a:off x="6955785" y="3010878"/>
              <a:ext cx="383094" cy="382421"/>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nvGrpSpPr>
            <p:cNvPr id="8" name="Group 38">
              <a:extLst>
                <a:ext uri="{FF2B5EF4-FFF2-40B4-BE49-F238E27FC236}">
                  <a16:creationId xmlns:a16="http://schemas.microsoft.com/office/drawing/2014/main" id="{FD112ADA-625A-465C-BFFA-C26A383622D0}"/>
                </a:ext>
              </a:extLst>
            </p:cNvPr>
            <p:cNvGrpSpPr/>
            <p:nvPr/>
          </p:nvGrpSpPr>
          <p:grpSpPr>
            <a:xfrm>
              <a:off x="6879591" y="4651921"/>
              <a:ext cx="727438" cy="727662"/>
              <a:chOff x="4127501" y="4194175"/>
              <a:chExt cx="909638" cy="909637"/>
            </a:xfrm>
            <a:solidFill>
              <a:schemeClr val="accent4"/>
            </a:solidFill>
          </p:grpSpPr>
          <p:sp>
            <p:nvSpPr>
              <p:cNvPr id="38" name="Freeform 11">
                <a:extLst>
                  <a:ext uri="{FF2B5EF4-FFF2-40B4-BE49-F238E27FC236}">
                    <a16:creationId xmlns:a16="http://schemas.microsoft.com/office/drawing/2014/main" id="{7D5EA78E-2842-400A-8944-0D370E29AA78}"/>
                  </a:ext>
                </a:extLst>
              </p:cNvPr>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9" name="Freeform 12">
                <a:extLst>
                  <a:ext uri="{FF2B5EF4-FFF2-40B4-BE49-F238E27FC236}">
                    <a16:creationId xmlns:a16="http://schemas.microsoft.com/office/drawing/2014/main" id="{9432DB6B-EA4E-40FD-99AF-9812A3D1EB80}"/>
                  </a:ext>
                </a:extLst>
              </p:cNvPr>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0" name="Freeform 13">
                <a:extLst>
                  <a:ext uri="{FF2B5EF4-FFF2-40B4-BE49-F238E27FC236}">
                    <a16:creationId xmlns:a16="http://schemas.microsoft.com/office/drawing/2014/main" id="{85F190CB-E8E4-4093-A154-D3B69DA8D9F0}"/>
                  </a:ext>
                </a:extLst>
              </p:cNvPr>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1" name="Freeform 14">
                <a:extLst>
                  <a:ext uri="{FF2B5EF4-FFF2-40B4-BE49-F238E27FC236}">
                    <a16:creationId xmlns:a16="http://schemas.microsoft.com/office/drawing/2014/main" id="{E6EB68DB-640E-4AF6-B7C9-84E2F539D6FD}"/>
                  </a:ext>
                </a:extLst>
              </p:cNvPr>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2" name="Freeform 15">
                <a:extLst>
                  <a:ext uri="{FF2B5EF4-FFF2-40B4-BE49-F238E27FC236}">
                    <a16:creationId xmlns:a16="http://schemas.microsoft.com/office/drawing/2014/main" id="{62F228DF-715F-4FBA-A6E5-2D28ADDF09A2}"/>
                  </a:ext>
                </a:extLst>
              </p:cNvPr>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3" name="Freeform 16">
                <a:extLst>
                  <a:ext uri="{FF2B5EF4-FFF2-40B4-BE49-F238E27FC236}">
                    <a16:creationId xmlns:a16="http://schemas.microsoft.com/office/drawing/2014/main" id="{FE94D14D-6C3B-4912-B72E-CBB643386BB2}"/>
                  </a:ext>
                </a:extLst>
              </p:cNvPr>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9" name="Freeform 32">
              <a:extLst>
                <a:ext uri="{FF2B5EF4-FFF2-40B4-BE49-F238E27FC236}">
                  <a16:creationId xmlns:a16="http://schemas.microsoft.com/office/drawing/2014/main" id="{9EAE9B27-F731-412D-9FC7-CED084B503E2}"/>
                </a:ext>
              </a:extLst>
            </p:cNvPr>
            <p:cNvSpPr>
              <a:spLocks noEditPoints="1"/>
            </p:cNvSpPr>
            <p:nvPr/>
          </p:nvSpPr>
          <p:spPr bwMode="auto">
            <a:xfrm>
              <a:off x="5000652" y="3503580"/>
              <a:ext cx="798709" cy="400668"/>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0" name="Freeform 39">
              <a:extLst>
                <a:ext uri="{FF2B5EF4-FFF2-40B4-BE49-F238E27FC236}">
                  <a16:creationId xmlns:a16="http://schemas.microsoft.com/office/drawing/2014/main" id="{99AB46C8-F101-4AE3-ADE9-BDA785F94CEC}"/>
                </a:ext>
              </a:extLst>
            </p:cNvPr>
            <p:cNvSpPr>
              <a:spLocks/>
            </p:cNvSpPr>
            <p:nvPr/>
          </p:nvSpPr>
          <p:spPr bwMode="auto">
            <a:xfrm>
              <a:off x="6107898" y="3213197"/>
              <a:ext cx="697979" cy="67280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1" name="Freeform 5">
              <a:extLst>
                <a:ext uri="{FF2B5EF4-FFF2-40B4-BE49-F238E27FC236}">
                  <a16:creationId xmlns:a16="http://schemas.microsoft.com/office/drawing/2014/main" id="{6557FF34-640D-465E-83ED-3C5EF5FA8867}"/>
                </a:ext>
              </a:extLst>
            </p:cNvPr>
            <p:cNvSpPr>
              <a:spLocks noEditPoints="1"/>
            </p:cNvSpPr>
            <p:nvPr/>
          </p:nvSpPr>
          <p:spPr bwMode="auto">
            <a:xfrm>
              <a:off x="7794149" y="2583235"/>
              <a:ext cx="390234" cy="387975"/>
            </a:xfrm>
            <a:custGeom>
              <a:avLst/>
              <a:gdLst>
                <a:gd name="T0" fmla="*/ 749375 w 175"/>
                <a:gd name="T1" fmla="*/ 236739 h 174"/>
                <a:gd name="T2" fmla="*/ 664624 w 175"/>
                <a:gd name="T3" fmla="*/ 111669 h 174"/>
                <a:gd name="T4" fmla="*/ 539728 w 175"/>
                <a:gd name="T5" fmla="*/ 26801 h 174"/>
                <a:gd name="T6" fmla="*/ 388069 w 175"/>
                <a:gd name="T7" fmla="*/ 0 h 174"/>
                <a:gd name="T8" fmla="*/ 236410 w 175"/>
                <a:gd name="T9" fmla="*/ 26801 h 174"/>
                <a:gd name="T10" fmla="*/ 115975 w 175"/>
                <a:gd name="T11" fmla="*/ 111669 h 174"/>
                <a:gd name="T12" fmla="*/ 31224 w 175"/>
                <a:gd name="T13" fmla="*/ 236739 h 174"/>
                <a:gd name="T14" fmla="*/ 0 w 175"/>
                <a:gd name="T15" fmla="*/ 388609 h 174"/>
                <a:gd name="T16" fmla="*/ 31224 w 175"/>
                <a:gd name="T17" fmla="*/ 540479 h 174"/>
                <a:gd name="T18" fmla="*/ 115975 w 175"/>
                <a:gd name="T19" fmla="*/ 665549 h 174"/>
                <a:gd name="T20" fmla="*/ 236410 w 175"/>
                <a:gd name="T21" fmla="*/ 745951 h 174"/>
                <a:gd name="T22" fmla="*/ 388069 w 175"/>
                <a:gd name="T23" fmla="*/ 777218 h 174"/>
                <a:gd name="T24" fmla="*/ 539728 w 175"/>
                <a:gd name="T25" fmla="*/ 745951 h 174"/>
                <a:gd name="T26" fmla="*/ 664624 w 175"/>
                <a:gd name="T27" fmla="*/ 665549 h 174"/>
                <a:gd name="T28" fmla="*/ 749375 w 175"/>
                <a:gd name="T29" fmla="*/ 540479 h 174"/>
                <a:gd name="T30" fmla="*/ 780599 w 175"/>
                <a:gd name="T31" fmla="*/ 388609 h 174"/>
                <a:gd name="T32" fmla="*/ 722612 w 175"/>
                <a:gd name="T33" fmla="*/ 384142 h 174"/>
                <a:gd name="T34" fmla="*/ 481741 w 175"/>
                <a:gd name="T35" fmla="*/ 357342 h 174"/>
                <a:gd name="T36" fmla="*/ 646782 w 175"/>
                <a:gd name="T37" fmla="*/ 178671 h 174"/>
                <a:gd name="T38" fmla="*/ 611098 w 175"/>
                <a:gd name="T39" fmla="*/ 138470 h 174"/>
                <a:gd name="T40" fmla="*/ 312240 w 175"/>
                <a:gd name="T41" fmla="*/ 62535 h 174"/>
                <a:gd name="T42" fmla="*/ 611098 w 175"/>
                <a:gd name="T43" fmla="*/ 138470 h 174"/>
                <a:gd name="T44" fmla="*/ 312240 w 175"/>
                <a:gd name="T45" fmla="*/ 62535 h 174"/>
                <a:gd name="T46" fmla="*/ 312240 w 175"/>
                <a:gd name="T47" fmla="*/ 62535 h 174"/>
                <a:gd name="T48" fmla="*/ 370227 w 175"/>
                <a:gd name="T49" fmla="*/ 276940 h 174"/>
                <a:gd name="T50" fmla="*/ 249792 w 175"/>
                <a:gd name="T51" fmla="*/ 84869 h 174"/>
                <a:gd name="T52" fmla="*/ 57987 w 175"/>
                <a:gd name="T53" fmla="*/ 379675 h 174"/>
                <a:gd name="T54" fmla="*/ 428214 w 175"/>
                <a:gd name="T55" fmla="*/ 388609 h 174"/>
                <a:gd name="T56" fmla="*/ 142738 w 175"/>
                <a:gd name="T57" fmla="*/ 611948 h 174"/>
                <a:gd name="T58" fmla="*/ 57987 w 175"/>
                <a:gd name="T59" fmla="*/ 388609 h 174"/>
                <a:gd name="T60" fmla="*/ 178423 w 175"/>
                <a:gd name="T61" fmla="*/ 643215 h 174"/>
                <a:gd name="T62" fmla="*/ 446057 w 175"/>
                <a:gd name="T63" fmla="*/ 442210 h 174"/>
                <a:gd name="T64" fmla="*/ 521886 w 175"/>
                <a:gd name="T65" fmla="*/ 696816 h 174"/>
                <a:gd name="T66" fmla="*/ 575413 w 175"/>
                <a:gd name="T67" fmla="*/ 665549 h 174"/>
                <a:gd name="T68" fmla="*/ 718151 w 175"/>
                <a:gd name="T69" fmla="*/ 442210 h 1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2" name="Freeform 21">
              <a:extLst>
                <a:ext uri="{FF2B5EF4-FFF2-40B4-BE49-F238E27FC236}">
                  <a16:creationId xmlns:a16="http://schemas.microsoft.com/office/drawing/2014/main" id="{72DF7A97-1864-473B-9A06-92E885BE1922}"/>
                </a:ext>
              </a:extLst>
            </p:cNvPr>
            <p:cNvSpPr>
              <a:spLocks/>
            </p:cNvSpPr>
            <p:nvPr/>
          </p:nvSpPr>
          <p:spPr bwMode="auto">
            <a:xfrm>
              <a:off x="5248117" y="4997557"/>
              <a:ext cx="765397" cy="761666"/>
            </a:xfrm>
            <a:custGeom>
              <a:avLst/>
              <a:gdLst>
                <a:gd name="T0" fmla="*/ 766097 w 228"/>
                <a:gd name="T1" fmla="*/ 0 h 227"/>
                <a:gd name="T2" fmla="*/ 0 w 228"/>
                <a:gd name="T3" fmla="*/ 765642 h 227"/>
                <a:gd name="T4" fmla="*/ 456970 w 228"/>
                <a:gd name="T5" fmla="*/ 1464122 h 227"/>
                <a:gd name="T6" fmla="*/ 470410 w 228"/>
                <a:gd name="T7" fmla="*/ 1289502 h 227"/>
                <a:gd name="T8" fmla="*/ 571212 w 228"/>
                <a:gd name="T9" fmla="*/ 873100 h 227"/>
                <a:gd name="T10" fmla="*/ 544332 w 228"/>
                <a:gd name="T11" fmla="*/ 752209 h 227"/>
                <a:gd name="T12" fmla="*/ 692175 w 228"/>
                <a:gd name="T13" fmla="*/ 550725 h 227"/>
                <a:gd name="T14" fmla="*/ 799697 w 228"/>
                <a:gd name="T15" fmla="*/ 664899 h 227"/>
                <a:gd name="T16" fmla="*/ 732496 w 228"/>
                <a:gd name="T17" fmla="*/ 940262 h 227"/>
                <a:gd name="T18" fmla="*/ 853458 w 228"/>
                <a:gd name="T19" fmla="*/ 1088017 h 227"/>
                <a:gd name="T20" fmla="*/ 1095384 w 228"/>
                <a:gd name="T21" fmla="*/ 678332 h 227"/>
                <a:gd name="T22" fmla="*/ 772817 w 228"/>
                <a:gd name="T23" fmla="*/ 382821 h 227"/>
                <a:gd name="T24" fmla="*/ 396489 w 228"/>
                <a:gd name="T25" fmla="*/ 752209 h 227"/>
                <a:gd name="T26" fmla="*/ 450250 w 228"/>
                <a:gd name="T27" fmla="*/ 899965 h 227"/>
                <a:gd name="T28" fmla="*/ 456970 w 228"/>
                <a:gd name="T29" fmla="*/ 946978 h 227"/>
                <a:gd name="T30" fmla="*/ 443530 w 228"/>
                <a:gd name="T31" fmla="*/ 1007423 h 227"/>
                <a:gd name="T32" fmla="*/ 403209 w 228"/>
                <a:gd name="T33" fmla="*/ 1027572 h 227"/>
                <a:gd name="T34" fmla="*/ 248645 w 228"/>
                <a:gd name="T35" fmla="*/ 732061 h 227"/>
                <a:gd name="T36" fmla="*/ 792977 w 228"/>
                <a:gd name="T37" fmla="*/ 255214 h 227"/>
                <a:gd name="T38" fmla="*/ 1283548 w 228"/>
                <a:gd name="T39" fmla="*/ 691764 h 227"/>
                <a:gd name="T40" fmla="*/ 866899 w 228"/>
                <a:gd name="T41" fmla="*/ 1215624 h 227"/>
                <a:gd name="T42" fmla="*/ 678735 w 228"/>
                <a:gd name="T43" fmla="*/ 1121598 h 227"/>
                <a:gd name="T44" fmla="*/ 624973 w 228"/>
                <a:gd name="T45" fmla="*/ 1329799 h 227"/>
                <a:gd name="T46" fmla="*/ 551052 w 228"/>
                <a:gd name="T47" fmla="*/ 1497702 h 227"/>
                <a:gd name="T48" fmla="*/ 766097 w 228"/>
                <a:gd name="T49" fmla="*/ 1524567 h 227"/>
                <a:gd name="T50" fmla="*/ 1532193 w 228"/>
                <a:gd name="T51" fmla="*/ 765642 h 227"/>
                <a:gd name="T52" fmla="*/ 766097 w 228"/>
                <a:gd name="T53" fmla="*/ 0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3" name="Freeform 22">
              <a:extLst>
                <a:ext uri="{FF2B5EF4-FFF2-40B4-BE49-F238E27FC236}">
                  <a16:creationId xmlns:a16="http://schemas.microsoft.com/office/drawing/2014/main" id="{82E018C3-69D3-48E0-8255-5C9AE4CC81F2}"/>
                </a:ext>
              </a:extLst>
            </p:cNvPr>
            <p:cNvSpPr>
              <a:spLocks noEditPoints="1"/>
            </p:cNvSpPr>
            <p:nvPr/>
          </p:nvSpPr>
          <p:spPr bwMode="auto">
            <a:xfrm>
              <a:off x="7569687" y="3121160"/>
              <a:ext cx="684495" cy="683120"/>
            </a:xfrm>
            <a:custGeom>
              <a:avLst/>
              <a:gdLst>
                <a:gd name="T0" fmla="*/ 1101028 w 204"/>
                <a:gd name="T1" fmla="*/ 0 h 204"/>
                <a:gd name="T2" fmla="*/ 261830 w 204"/>
                <a:gd name="T3" fmla="*/ 0 h 204"/>
                <a:gd name="T4" fmla="*/ 0 w 204"/>
                <a:gd name="T5" fmla="*/ 261344 h 204"/>
                <a:gd name="T6" fmla="*/ 0 w 204"/>
                <a:gd name="T7" fmla="*/ 542791 h 204"/>
                <a:gd name="T8" fmla="*/ 0 w 204"/>
                <a:gd name="T9" fmla="*/ 1098985 h 204"/>
                <a:gd name="T10" fmla="*/ 261830 w 204"/>
                <a:gd name="T11" fmla="*/ 1367030 h 204"/>
                <a:gd name="T12" fmla="*/ 1101028 w 204"/>
                <a:gd name="T13" fmla="*/ 1367030 h 204"/>
                <a:gd name="T14" fmla="*/ 1369571 w 204"/>
                <a:gd name="T15" fmla="*/ 1098985 h 204"/>
                <a:gd name="T16" fmla="*/ 1369571 w 204"/>
                <a:gd name="T17" fmla="*/ 542791 h 204"/>
                <a:gd name="T18" fmla="*/ 1369571 w 204"/>
                <a:gd name="T19" fmla="*/ 261344 h 204"/>
                <a:gd name="T20" fmla="*/ 1101028 w 204"/>
                <a:gd name="T21" fmla="*/ 0 h 204"/>
                <a:gd name="T22" fmla="*/ 1181591 w 204"/>
                <a:gd name="T23" fmla="*/ 154126 h 204"/>
                <a:gd name="T24" fmla="*/ 1208445 w 204"/>
                <a:gd name="T25" fmla="*/ 154126 h 204"/>
                <a:gd name="T26" fmla="*/ 1208445 w 204"/>
                <a:gd name="T27" fmla="*/ 187632 h 204"/>
                <a:gd name="T28" fmla="*/ 1208445 w 204"/>
                <a:gd name="T29" fmla="*/ 388665 h 204"/>
                <a:gd name="T30" fmla="*/ 980183 w 204"/>
                <a:gd name="T31" fmla="*/ 388665 h 204"/>
                <a:gd name="T32" fmla="*/ 980183 w 204"/>
                <a:gd name="T33" fmla="*/ 160827 h 204"/>
                <a:gd name="T34" fmla="*/ 1181591 w 204"/>
                <a:gd name="T35" fmla="*/ 154126 h 204"/>
                <a:gd name="T36" fmla="*/ 490092 w 204"/>
                <a:gd name="T37" fmla="*/ 542791 h 204"/>
                <a:gd name="T38" fmla="*/ 684786 w 204"/>
                <a:gd name="T39" fmla="*/ 442274 h 204"/>
                <a:gd name="T40" fmla="*/ 879479 w 204"/>
                <a:gd name="T41" fmla="*/ 542791 h 204"/>
                <a:gd name="T42" fmla="*/ 926475 w 204"/>
                <a:gd name="T43" fmla="*/ 683515 h 204"/>
                <a:gd name="T44" fmla="*/ 684786 w 204"/>
                <a:gd name="T45" fmla="*/ 924756 h 204"/>
                <a:gd name="T46" fmla="*/ 443097 w 204"/>
                <a:gd name="T47" fmla="*/ 683515 h 204"/>
                <a:gd name="T48" fmla="*/ 490092 w 204"/>
                <a:gd name="T49" fmla="*/ 542791 h 204"/>
                <a:gd name="T50" fmla="*/ 1235299 w 204"/>
                <a:gd name="T51" fmla="*/ 1098985 h 204"/>
                <a:gd name="T52" fmla="*/ 1101028 w 204"/>
                <a:gd name="T53" fmla="*/ 1233007 h 204"/>
                <a:gd name="T54" fmla="*/ 261830 w 204"/>
                <a:gd name="T55" fmla="*/ 1233007 h 204"/>
                <a:gd name="T56" fmla="*/ 134272 w 204"/>
                <a:gd name="T57" fmla="*/ 1098985 h 204"/>
                <a:gd name="T58" fmla="*/ 134272 w 204"/>
                <a:gd name="T59" fmla="*/ 542791 h 204"/>
                <a:gd name="T60" fmla="*/ 335679 w 204"/>
                <a:gd name="T61" fmla="*/ 542791 h 204"/>
                <a:gd name="T62" fmla="*/ 308825 w 204"/>
                <a:gd name="T63" fmla="*/ 683515 h 204"/>
                <a:gd name="T64" fmla="*/ 684786 w 204"/>
                <a:gd name="T65" fmla="*/ 1058778 h 204"/>
                <a:gd name="T66" fmla="*/ 1054033 w 204"/>
                <a:gd name="T67" fmla="*/ 683515 h 204"/>
                <a:gd name="T68" fmla="*/ 1027178 w 204"/>
                <a:gd name="T69" fmla="*/ 542791 h 204"/>
                <a:gd name="T70" fmla="*/ 1235299 w 204"/>
                <a:gd name="T71" fmla="*/ 542791 h 204"/>
                <a:gd name="T72" fmla="*/ 1235299 w 204"/>
                <a:gd name="T73" fmla="*/ 1098985 h 2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grpSp>
          <p:nvGrpSpPr>
            <p:cNvPr id="14" name="Group 50">
              <a:extLst>
                <a:ext uri="{FF2B5EF4-FFF2-40B4-BE49-F238E27FC236}">
                  <a16:creationId xmlns:a16="http://schemas.microsoft.com/office/drawing/2014/main" id="{E4A53B8E-E2E7-4CE7-AB73-AE28CD11F74B}"/>
                </a:ext>
              </a:extLst>
            </p:cNvPr>
            <p:cNvGrpSpPr/>
            <p:nvPr/>
          </p:nvGrpSpPr>
          <p:grpSpPr>
            <a:xfrm>
              <a:off x="6248636" y="1854295"/>
              <a:ext cx="616990" cy="574002"/>
              <a:chOff x="3338513" y="696913"/>
              <a:chExt cx="771525" cy="717550"/>
            </a:xfrm>
            <a:solidFill>
              <a:schemeClr val="accent1"/>
            </a:solidFill>
          </p:grpSpPr>
          <p:sp>
            <p:nvSpPr>
              <p:cNvPr id="36" name="Freeform 23">
                <a:extLst>
                  <a:ext uri="{FF2B5EF4-FFF2-40B4-BE49-F238E27FC236}">
                    <a16:creationId xmlns:a16="http://schemas.microsoft.com/office/drawing/2014/main" id="{A12425AC-1FFE-404B-A301-BD472FF0E429}"/>
                  </a:ext>
                </a:extLst>
              </p:cNvPr>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7" name="Rectangle 24">
                <a:extLst>
                  <a:ext uri="{FF2B5EF4-FFF2-40B4-BE49-F238E27FC236}">
                    <a16:creationId xmlns:a16="http://schemas.microsoft.com/office/drawing/2014/main" id="{438DE277-36F9-4812-8F61-341683F75244}"/>
                  </a:ext>
                </a:extLst>
              </p:cNvPr>
              <p:cNvSpPr>
                <a:spLocks noChangeArrowheads="1"/>
              </p:cNvSpPr>
              <p:nvPr/>
            </p:nvSpPr>
            <p:spPr bwMode="auto">
              <a:xfrm>
                <a:off x="3338513" y="960438"/>
                <a:ext cx="163513" cy="390525"/>
              </a:xfrm>
              <a:prstGeom prst="rect">
                <a:avLst/>
              </a:prstGeom>
              <a:noFill/>
              <a:ln w="19050">
                <a:solidFill>
                  <a:schemeClr val="bg1"/>
                </a:solid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grpSp>
          <p:nvGrpSpPr>
            <p:cNvPr id="15" name="Group 53">
              <a:extLst>
                <a:ext uri="{FF2B5EF4-FFF2-40B4-BE49-F238E27FC236}">
                  <a16:creationId xmlns:a16="http://schemas.microsoft.com/office/drawing/2014/main" id="{DDA18EC2-63C6-4E0B-AAD4-7646E73BAEF9}"/>
                </a:ext>
              </a:extLst>
            </p:cNvPr>
            <p:cNvGrpSpPr/>
            <p:nvPr/>
          </p:nvGrpSpPr>
          <p:grpSpPr>
            <a:xfrm>
              <a:off x="5257033" y="2584444"/>
              <a:ext cx="821652" cy="769734"/>
              <a:chOff x="544513" y="3295650"/>
              <a:chExt cx="1325563" cy="1241425"/>
            </a:xfrm>
            <a:solidFill>
              <a:schemeClr val="accent1"/>
            </a:solidFill>
          </p:grpSpPr>
          <p:sp>
            <p:nvSpPr>
              <p:cNvPr id="33" name="Freeform 26">
                <a:extLst>
                  <a:ext uri="{FF2B5EF4-FFF2-40B4-BE49-F238E27FC236}">
                    <a16:creationId xmlns:a16="http://schemas.microsoft.com/office/drawing/2014/main" id="{6DF6021E-618B-4A1A-8845-737501316502}"/>
                  </a:ext>
                </a:extLst>
              </p:cNvPr>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4" name="Freeform 27">
                <a:extLst>
                  <a:ext uri="{FF2B5EF4-FFF2-40B4-BE49-F238E27FC236}">
                    <a16:creationId xmlns:a16="http://schemas.microsoft.com/office/drawing/2014/main" id="{AD5C365F-EBBB-476A-A99C-1A21973C59EE}"/>
                  </a:ext>
                </a:extLst>
              </p:cNvPr>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5" name="Freeform 28">
                <a:extLst>
                  <a:ext uri="{FF2B5EF4-FFF2-40B4-BE49-F238E27FC236}">
                    <a16:creationId xmlns:a16="http://schemas.microsoft.com/office/drawing/2014/main" id="{2EEE294E-99D2-40B3-950B-8B1F3ED5F9B1}"/>
                  </a:ext>
                </a:extLst>
              </p:cNvPr>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16" name="Freeform 52">
              <a:extLst>
                <a:ext uri="{FF2B5EF4-FFF2-40B4-BE49-F238E27FC236}">
                  <a16:creationId xmlns:a16="http://schemas.microsoft.com/office/drawing/2014/main" id="{B31AA151-C254-490C-86BF-207058B926F0}"/>
                </a:ext>
              </a:extLst>
            </p:cNvPr>
            <p:cNvSpPr>
              <a:spLocks/>
            </p:cNvSpPr>
            <p:nvPr/>
          </p:nvSpPr>
          <p:spPr bwMode="auto">
            <a:xfrm>
              <a:off x="3920373" y="2796660"/>
              <a:ext cx="490171" cy="590290"/>
            </a:xfrm>
            <a:custGeom>
              <a:avLst/>
              <a:gdLst>
                <a:gd name="T0" fmla="*/ 403071 w 146"/>
                <a:gd name="T1" fmla="*/ 1161399 h 176"/>
                <a:gd name="T2" fmla="*/ 268714 w 146"/>
                <a:gd name="T3" fmla="*/ 1161399 h 176"/>
                <a:gd name="T4" fmla="*/ 255278 w 146"/>
                <a:gd name="T5" fmla="*/ 1154686 h 176"/>
                <a:gd name="T6" fmla="*/ 114203 w 146"/>
                <a:gd name="T7" fmla="*/ 819021 h 176"/>
                <a:gd name="T8" fmla="*/ 268714 w 146"/>
                <a:gd name="T9" fmla="*/ 416224 h 176"/>
                <a:gd name="T10" fmla="*/ 369482 w 146"/>
                <a:gd name="T11" fmla="*/ 161119 h 176"/>
                <a:gd name="T12" fmla="*/ 691938 w 146"/>
                <a:gd name="T13" fmla="*/ 60420 h 176"/>
                <a:gd name="T14" fmla="*/ 947217 w 146"/>
                <a:gd name="T15" fmla="*/ 355804 h 176"/>
                <a:gd name="T16" fmla="*/ 725528 w 146"/>
                <a:gd name="T17" fmla="*/ 953287 h 176"/>
                <a:gd name="T18" fmla="*/ 658349 w 146"/>
                <a:gd name="T19" fmla="*/ 980140 h 176"/>
                <a:gd name="T20" fmla="*/ 631478 w 146"/>
                <a:gd name="T21" fmla="*/ 919721 h 176"/>
                <a:gd name="T22" fmla="*/ 853167 w 146"/>
                <a:gd name="T23" fmla="*/ 328951 h 176"/>
                <a:gd name="T24" fmla="*/ 658349 w 146"/>
                <a:gd name="T25" fmla="*/ 154406 h 176"/>
                <a:gd name="T26" fmla="*/ 463532 w 146"/>
                <a:gd name="T27" fmla="*/ 201399 h 176"/>
                <a:gd name="T28" fmla="*/ 362764 w 146"/>
                <a:gd name="T29" fmla="*/ 449790 h 176"/>
                <a:gd name="T30" fmla="*/ 201535 w 146"/>
                <a:gd name="T31" fmla="*/ 852588 h 176"/>
                <a:gd name="T32" fmla="*/ 295585 w 146"/>
                <a:gd name="T33" fmla="*/ 1067413 h 176"/>
                <a:gd name="T34" fmla="*/ 302303 w 146"/>
                <a:gd name="T35" fmla="*/ 1067413 h 176"/>
                <a:gd name="T36" fmla="*/ 409789 w 146"/>
                <a:gd name="T37" fmla="*/ 1013707 h 176"/>
                <a:gd name="T38" fmla="*/ 450096 w 146"/>
                <a:gd name="T39" fmla="*/ 906294 h 176"/>
                <a:gd name="T40" fmla="*/ 624760 w 146"/>
                <a:gd name="T41" fmla="*/ 456504 h 176"/>
                <a:gd name="T42" fmla="*/ 611324 w 146"/>
                <a:gd name="T43" fmla="*/ 389371 h 176"/>
                <a:gd name="T44" fmla="*/ 550864 w 146"/>
                <a:gd name="T45" fmla="*/ 449790 h 176"/>
                <a:gd name="T46" fmla="*/ 382917 w 146"/>
                <a:gd name="T47" fmla="*/ 872728 h 176"/>
                <a:gd name="T48" fmla="*/ 322457 w 146"/>
                <a:gd name="T49" fmla="*/ 899581 h 176"/>
                <a:gd name="T50" fmla="*/ 295585 w 146"/>
                <a:gd name="T51" fmla="*/ 832448 h 176"/>
                <a:gd name="T52" fmla="*/ 456814 w 146"/>
                <a:gd name="T53" fmla="*/ 416224 h 176"/>
                <a:gd name="T54" fmla="*/ 644914 w 146"/>
                <a:gd name="T55" fmla="*/ 295385 h 176"/>
                <a:gd name="T56" fmla="*/ 718810 w 146"/>
                <a:gd name="T57" fmla="*/ 483357 h 176"/>
                <a:gd name="T58" fmla="*/ 537428 w 146"/>
                <a:gd name="T59" fmla="*/ 946574 h 176"/>
                <a:gd name="T60" fmla="*/ 497121 w 146"/>
                <a:gd name="T61" fmla="*/ 1047273 h 176"/>
                <a:gd name="T62" fmla="*/ 403071 w 146"/>
                <a:gd name="T63" fmla="*/ 1161399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7" name="Freeform 52">
              <a:extLst>
                <a:ext uri="{FF2B5EF4-FFF2-40B4-BE49-F238E27FC236}">
                  <a16:creationId xmlns:a16="http://schemas.microsoft.com/office/drawing/2014/main" id="{03D7F2E5-0400-4291-9C7E-9B6F06E74A78}"/>
                </a:ext>
              </a:extLst>
            </p:cNvPr>
            <p:cNvSpPr>
              <a:spLocks/>
            </p:cNvSpPr>
            <p:nvPr/>
          </p:nvSpPr>
          <p:spPr bwMode="auto">
            <a:xfrm>
              <a:off x="7257977" y="2224617"/>
              <a:ext cx="436237" cy="525233"/>
            </a:xfrm>
            <a:custGeom>
              <a:avLst/>
              <a:gdLst>
                <a:gd name="T0" fmla="*/ 358624 w 146"/>
                <a:gd name="T1" fmla="*/ 1033329 h 176"/>
                <a:gd name="T2" fmla="*/ 239082 w 146"/>
                <a:gd name="T3" fmla="*/ 1033329 h 176"/>
                <a:gd name="T4" fmla="*/ 227128 w 146"/>
                <a:gd name="T5" fmla="*/ 1027356 h 176"/>
                <a:gd name="T6" fmla="*/ 101610 w 146"/>
                <a:gd name="T7" fmla="*/ 728706 h 176"/>
                <a:gd name="T8" fmla="*/ 239082 w 146"/>
                <a:gd name="T9" fmla="*/ 370326 h 176"/>
                <a:gd name="T10" fmla="*/ 328738 w 146"/>
                <a:gd name="T11" fmla="*/ 143352 h 176"/>
                <a:gd name="T12" fmla="*/ 615637 w 146"/>
                <a:gd name="T13" fmla="*/ 53757 h 176"/>
                <a:gd name="T14" fmla="*/ 842766 w 146"/>
                <a:gd name="T15" fmla="*/ 316569 h 176"/>
                <a:gd name="T16" fmla="*/ 645523 w 146"/>
                <a:gd name="T17" fmla="*/ 848166 h 176"/>
                <a:gd name="T18" fmla="*/ 585752 w 146"/>
                <a:gd name="T19" fmla="*/ 872058 h 176"/>
                <a:gd name="T20" fmla="*/ 561844 w 146"/>
                <a:gd name="T21" fmla="*/ 818301 h 176"/>
                <a:gd name="T22" fmla="*/ 759087 w 146"/>
                <a:gd name="T23" fmla="*/ 292677 h 176"/>
                <a:gd name="T24" fmla="*/ 585752 w 146"/>
                <a:gd name="T25" fmla="*/ 137379 h 176"/>
                <a:gd name="T26" fmla="*/ 412417 w 146"/>
                <a:gd name="T27" fmla="*/ 179190 h 176"/>
                <a:gd name="T28" fmla="*/ 322761 w 146"/>
                <a:gd name="T29" fmla="*/ 400191 h 176"/>
                <a:gd name="T30" fmla="*/ 179312 w 146"/>
                <a:gd name="T31" fmla="*/ 758571 h 176"/>
                <a:gd name="T32" fmla="*/ 262991 w 146"/>
                <a:gd name="T33" fmla="*/ 949707 h 176"/>
                <a:gd name="T34" fmla="*/ 268968 w 146"/>
                <a:gd name="T35" fmla="*/ 949707 h 176"/>
                <a:gd name="T36" fmla="*/ 364601 w 146"/>
                <a:gd name="T37" fmla="*/ 901923 h 176"/>
                <a:gd name="T38" fmla="*/ 400463 w 146"/>
                <a:gd name="T39" fmla="*/ 806355 h 176"/>
                <a:gd name="T40" fmla="*/ 555867 w 146"/>
                <a:gd name="T41" fmla="*/ 406164 h 176"/>
                <a:gd name="T42" fmla="*/ 543913 w 146"/>
                <a:gd name="T43" fmla="*/ 346434 h 176"/>
                <a:gd name="T44" fmla="*/ 490119 w 146"/>
                <a:gd name="T45" fmla="*/ 400191 h 176"/>
                <a:gd name="T46" fmla="*/ 340693 w 146"/>
                <a:gd name="T47" fmla="*/ 776490 h 176"/>
                <a:gd name="T48" fmla="*/ 286899 w 146"/>
                <a:gd name="T49" fmla="*/ 800382 h 176"/>
                <a:gd name="T50" fmla="*/ 262991 w 146"/>
                <a:gd name="T51" fmla="*/ 740652 h 176"/>
                <a:gd name="T52" fmla="*/ 406440 w 146"/>
                <a:gd name="T53" fmla="*/ 370326 h 176"/>
                <a:gd name="T54" fmla="*/ 573798 w 146"/>
                <a:gd name="T55" fmla="*/ 262812 h 176"/>
                <a:gd name="T56" fmla="*/ 639546 w 146"/>
                <a:gd name="T57" fmla="*/ 430056 h 176"/>
                <a:gd name="T58" fmla="*/ 478165 w 146"/>
                <a:gd name="T59" fmla="*/ 842193 h 176"/>
                <a:gd name="T60" fmla="*/ 442303 w 146"/>
                <a:gd name="T61" fmla="*/ 931788 h 176"/>
                <a:gd name="T62" fmla="*/ 358624 w 146"/>
                <a:gd name="T63" fmla="*/ 1033329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8" name="Freeform 9">
              <a:extLst>
                <a:ext uri="{FF2B5EF4-FFF2-40B4-BE49-F238E27FC236}">
                  <a16:creationId xmlns:a16="http://schemas.microsoft.com/office/drawing/2014/main" id="{1C4523A2-C948-41B0-8E4F-7DCA6D5322E7}"/>
                </a:ext>
              </a:extLst>
            </p:cNvPr>
            <p:cNvSpPr>
              <a:spLocks noEditPoints="1"/>
            </p:cNvSpPr>
            <p:nvPr/>
          </p:nvSpPr>
          <p:spPr bwMode="auto">
            <a:xfrm>
              <a:off x="4226534" y="4060550"/>
              <a:ext cx="814571" cy="815619"/>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9" name="Freeform 36">
              <a:extLst>
                <a:ext uri="{FF2B5EF4-FFF2-40B4-BE49-F238E27FC236}">
                  <a16:creationId xmlns:a16="http://schemas.microsoft.com/office/drawing/2014/main" id="{A5A7EF01-16D1-481A-9142-3A0D40CD4697}"/>
                </a:ext>
              </a:extLst>
            </p:cNvPr>
            <p:cNvSpPr>
              <a:spLocks/>
            </p:cNvSpPr>
            <p:nvPr/>
          </p:nvSpPr>
          <p:spPr bwMode="auto">
            <a:xfrm>
              <a:off x="6849501" y="3501200"/>
              <a:ext cx="471929" cy="627581"/>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0" name="Freeform 38">
              <a:extLst>
                <a:ext uri="{FF2B5EF4-FFF2-40B4-BE49-F238E27FC236}">
                  <a16:creationId xmlns:a16="http://schemas.microsoft.com/office/drawing/2014/main" id="{A9BDC11D-3555-4C57-9659-A77EE56E9AF7}"/>
                </a:ext>
              </a:extLst>
            </p:cNvPr>
            <p:cNvSpPr>
              <a:spLocks noEditPoints="1"/>
            </p:cNvSpPr>
            <p:nvPr/>
          </p:nvSpPr>
          <p:spPr bwMode="auto">
            <a:xfrm>
              <a:off x="5396439" y="3936779"/>
              <a:ext cx="654355" cy="664078"/>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1" name="Freeform 44">
              <a:extLst>
                <a:ext uri="{FF2B5EF4-FFF2-40B4-BE49-F238E27FC236}">
                  <a16:creationId xmlns:a16="http://schemas.microsoft.com/office/drawing/2014/main" id="{0805AA13-E4A1-4EBE-9570-F075DE752E47}"/>
                </a:ext>
              </a:extLst>
            </p:cNvPr>
            <p:cNvSpPr>
              <a:spLocks noEditPoints="1"/>
            </p:cNvSpPr>
            <p:nvPr/>
          </p:nvSpPr>
          <p:spPr bwMode="auto">
            <a:xfrm>
              <a:off x="4410543" y="3014846"/>
              <a:ext cx="647216" cy="65059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nvGrpSpPr>
            <p:cNvPr id="22" name="Group 90">
              <a:extLst>
                <a:ext uri="{FF2B5EF4-FFF2-40B4-BE49-F238E27FC236}">
                  <a16:creationId xmlns:a16="http://schemas.microsoft.com/office/drawing/2014/main" id="{AEFC8CBE-3965-4F64-A1F5-1C29CE7FD313}"/>
                </a:ext>
              </a:extLst>
            </p:cNvPr>
            <p:cNvGrpSpPr/>
            <p:nvPr/>
          </p:nvGrpSpPr>
          <p:grpSpPr>
            <a:xfrm>
              <a:off x="5329501" y="1727303"/>
              <a:ext cx="782028" cy="777188"/>
              <a:chOff x="2189163" y="538163"/>
              <a:chExt cx="977900" cy="971549"/>
            </a:xfrm>
            <a:solidFill>
              <a:schemeClr val="accent5"/>
            </a:solidFill>
          </p:grpSpPr>
          <p:sp>
            <p:nvSpPr>
              <p:cNvPr id="31" name="Freeform 50">
                <a:extLst>
                  <a:ext uri="{FF2B5EF4-FFF2-40B4-BE49-F238E27FC236}">
                    <a16:creationId xmlns:a16="http://schemas.microsoft.com/office/drawing/2014/main" id="{E3A781F7-DB04-4C1E-967C-6FE0B8D32370}"/>
                  </a:ext>
                </a:extLst>
              </p:cNvPr>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2" name="Freeform 51">
                <a:extLst>
                  <a:ext uri="{FF2B5EF4-FFF2-40B4-BE49-F238E27FC236}">
                    <a16:creationId xmlns:a16="http://schemas.microsoft.com/office/drawing/2014/main" id="{A97718C1-6334-4F50-B71D-2B4BEA7D9D2E}"/>
                  </a:ext>
                </a:extLst>
              </p:cNvPr>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23" name="Freeform 36">
              <a:extLst>
                <a:ext uri="{FF2B5EF4-FFF2-40B4-BE49-F238E27FC236}">
                  <a16:creationId xmlns:a16="http://schemas.microsoft.com/office/drawing/2014/main" id="{B7CCE0C5-B9FF-4039-A250-3BA68BC94731}"/>
                </a:ext>
              </a:extLst>
            </p:cNvPr>
            <p:cNvSpPr>
              <a:spLocks/>
            </p:cNvSpPr>
            <p:nvPr/>
          </p:nvSpPr>
          <p:spPr bwMode="auto">
            <a:xfrm>
              <a:off x="6157870" y="2681618"/>
              <a:ext cx="615491" cy="560935"/>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4" name="Freeform 326">
              <a:extLst>
                <a:ext uri="{FF2B5EF4-FFF2-40B4-BE49-F238E27FC236}">
                  <a16:creationId xmlns:a16="http://schemas.microsoft.com/office/drawing/2014/main" id="{B4AA8744-D876-4FC1-A6EA-82ADEAE3E8C7}"/>
                </a:ext>
              </a:extLst>
            </p:cNvPr>
            <p:cNvSpPr>
              <a:spLocks noChangeArrowheads="1"/>
            </p:cNvSpPr>
            <p:nvPr/>
          </p:nvSpPr>
          <p:spPr bwMode="auto">
            <a:xfrm>
              <a:off x="7428507" y="3932815"/>
              <a:ext cx="560762" cy="535545"/>
            </a:xfrm>
            <a:custGeom>
              <a:avLst/>
              <a:gdLst>
                <a:gd name="T0" fmla="*/ 1121873 w 1348"/>
                <a:gd name="T1" fmla="*/ 653276 h 1289"/>
                <a:gd name="T2" fmla="*/ 1121873 w 1348"/>
                <a:gd name="T3" fmla="*/ 1070509 h 1289"/>
                <a:gd name="T4" fmla="*/ 877843 w 1348"/>
                <a:gd name="T5" fmla="*/ 1070509 h 1289"/>
                <a:gd name="T6" fmla="*/ 877843 w 1348"/>
                <a:gd name="T7" fmla="*/ 680704 h 1289"/>
                <a:gd name="T8" fmla="*/ 759576 w 1348"/>
                <a:gd name="T9" fmla="*/ 521125 h 1289"/>
                <a:gd name="T10" fmla="*/ 633813 w 1348"/>
                <a:gd name="T11" fmla="*/ 611719 h 1289"/>
                <a:gd name="T12" fmla="*/ 627150 w 1348"/>
                <a:gd name="T13" fmla="*/ 667406 h 1289"/>
                <a:gd name="T14" fmla="*/ 627150 w 1348"/>
                <a:gd name="T15" fmla="*/ 1070509 h 1289"/>
                <a:gd name="T16" fmla="*/ 389782 w 1348"/>
                <a:gd name="T17" fmla="*/ 1070509 h 1289"/>
                <a:gd name="T18" fmla="*/ 389782 w 1348"/>
                <a:gd name="T19" fmla="*/ 347417 h 1289"/>
                <a:gd name="T20" fmla="*/ 627150 w 1348"/>
                <a:gd name="T21" fmla="*/ 347417 h 1289"/>
                <a:gd name="T22" fmla="*/ 627150 w 1348"/>
                <a:gd name="T23" fmla="*/ 451309 h 1289"/>
                <a:gd name="T24" fmla="*/ 842862 w 1348"/>
                <a:gd name="T25" fmla="*/ 333287 h 1289"/>
                <a:gd name="T26" fmla="*/ 1121873 w 1348"/>
                <a:gd name="T27" fmla="*/ 653276 h 1289"/>
                <a:gd name="T28" fmla="*/ 139089 w 1348"/>
                <a:gd name="T29" fmla="*/ 0 h 1289"/>
                <a:gd name="T30" fmla="*/ 0 w 1348"/>
                <a:gd name="T31" fmla="*/ 125502 h 1289"/>
                <a:gd name="T32" fmla="*/ 132426 w 1348"/>
                <a:gd name="T33" fmla="*/ 250173 h 1289"/>
                <a:gd name="T34" fmla="*/ 139089 w 1348"/>
                <a:gd name="T35" fmla="*/ 250173 h 1289"/>
                <a:gd name="T36" fmla="*/ 271515 w 1348"/>
                <a:gd name="T37" fmla="*/ 125502 h 1289"/>
                <a:gd name="T38" fmla="*/ 139089 w 1348"/>
                <a:gd name="T39" fmla="*/ 0 h 1289"/>
                <a:gd name="T40" fmla="*/ 14159 w 1348"/>
                <a:gd name="T41" fmla="*/ 1070509 h 1289"/>
                <a:gd name="T42" fmla="*/ 258189 w 1348"/>
                <a:gd name="T43" fmla="*/ 1070509 h 1289"/>
                <a:gd name="T44" fmla="*/ 258189 w 1348"/>
                <a:gd name="T45" fmla="*/ 347417 h 1289"/>
                <a:gd name="T46" fmla="*/ 14159 w 1348"/>
                <a:gd name="T47" fmla="*/ 347417 h 1289"/>
                <a:gd name="T48" fmla="*/ 14159 w 1348"/>
                <a:gd name="T49" fmla="*/ 1070509 h 1289"/>
                <a:gd name="T50" fmla="*/ 14159 w 1348"/>
                <a:gd name="T51" fmla="*/ 1070509 h 1289"/>
                <a:gd name="T52" fmla="*/ 14159 w 1348"/>
                <a:gd name="T53" fmla="*/ 1070509 h 128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25" name="AutoShape 64">
              <a:extLst>
                <a:ext uri="{FF2B5EF4-FFF2-40B4-BE49-F238E27FC236}">
                  <a16:creationId xmlns:a16="http://schemas.microsoft.com/office/drawing/2014/main" id="{A5DC51FB-4CB2-43BE-B5F7-FB4E713A6243}"/>
                </a:ext>
              </a:extLst>
            </p:cNvPr>
            <p:cNvSpPr>
              <a:spLocks/>
            </p:cNvSpPr>
            <p:nvPr/>
          </p:nvSpPr>
          <p:spPr bwMode="auto">
            <a:xfrm>
              <a:off x="6805878" y="4235097"/>
              <a:ext cx="391819" cy="3903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s-ES" sz="1799" dirty="0">
                <a:solidFill>
                  <a:schemeClr val="lt1"/>
                </a:solidFill>
                <a:ea typeface="思源黑体 Light" panose="020B0300000000000000" pitchFamily="34" charset="-122"/>
                <a:sym typeface="Gill Sans" charset="0"/>
              </a:endParaRPr>
            </a:p>
          </p:txBody>
        </p:sp>
        <p:sp>
          <p:nvSpPr>
            <p:cNvPr id="26" name="Freeform 234">
              <a:extLst>
                <a:ext uri="{FF2B5EF4-FFF2-40B4-BE49-F238E27FC236}">
                  <a16:creationId xmlns:a16="http://schemas.microsoft.com/office/drawing/2014/main" id="{793FF5D8-2EBD-4B37-A798-21F2A4BFFD26}"/>
                </a:ext>
              </a:extLst>
            </p:cNvPr>
            <p:cNvSpPr>
              <a:spLocks noChangeArrowheads="1"/>
            </p:cNvSpPr>
            <p:nvPr/>
          </p:nvSpPr>
          <p:spPr bwMode="auto">
            <a:xfrm>
              <a:off x="6958163" y="2251593"/>
              <a:ext cx="283158" cy="407809"/>
            </a:xfrm>
            <a:custGeom>
              <a:avLst/>
              <a:gdLst>
                <a:gd name="T0" fmla="*/ 424457 w 667"/>
                <a:gd name="T1" fmla="*/ 44211 h 959"/>
                <a:gd name="T2" fmla="*/ 468689 w 667"/>
                <a:gd name="T3" fmla="*/ 88421 h 959"/>
                <a:gd name="T4" fmla="*/ 504415 w 667"/>
                <a:gd name="T5" fmla="*/ 186195 h 959"/>
                <a:gd name="T6" fmla="*/ 478045 w 667"/>
                <a:gd name="T7" fmla="*/ 274616 h 959"/>
                <a:gd name="T8" fmla="*/ 406594 w 667"/>
                <a:gd name="T9" fmla="*/ 336681 h 959"/>
                <a:gd name="T10" fmla="*/ 371719 w 667"/>
                <a:gd name="T11" fmla="*/ 390243 h 959"/>
                <a:gd name="T12" fmla="*/ 406594 w 667"/>
                <a:gd name="T13" fmla="*/ 434454 h 959"/>
                <a:gd name="T14" fmla="*/ 486552 w 667"/>
                <a:gd name="T15" fmla="*/ 495669 h 959"/>
                <a:gd name="T16" fmla="*/ 530784 w 667"/>
                <a:gd name="T17" fmla="*/ 567086 h 959"/>
                <a:gd name="T18" fmla="*/ 522277 w 667"/>
                <a:gd name="T19" fmla="*/ 690365 h 959"/>
                <a:gd name="T20" fmla="*/ 371719 w 667"/>
                <a:gd name="T21" fmla="*/ 796641 h 959"/>
                <a:gd name="T22" fmla="*/ 141202 w 667"/>
                <a:gd name="T23" fmla="*/ 805993 h 959"/>
                <a:gd name="T24" fmla="*/ 17012 w 667"/>
                <a:gd name="T25" fmla="*/ 717572 h 959"/>
                <a:gd name="T26" fmla="*/ 17012 w 667"/>
                <a:gd name="T27" fmla="*/ 593442 h 959"/>
                <a:gd name="T28" fmla="*/ 141202 w 667"/>
                <a:gd name="T29" fmla="*/ 505021 h 959"/>
                <a:gd name="T30" fmla="*/ 256035 w 667"/>
                <a:gd name="T31" fmla="*/ 487167 h 959"/>
                <a:gd name="T32" fmla="*/ 283255 w 667"/>
                <a:gd name="T33" fmla="*/ 451458 h 959"/>
                <a:gd name="T34" fmla="*/ 273898 w 667"/>
                <a:gd name="T35" fmla="*/ 390243 h 959"/>
                <a:gd name="T36" fmla="*/ 265392 w 667"/>
                <a:gd name="T37" fmla="*/ 372389 h 959"/>
                <a:gd name="T38" fmla="*/ 167571 w 667"/>
                <a:gd name="T39" fmla="*/ 354535 h 959"/>
                <a:gd name="T40" fmla="*/ 70601 w 667"/>
                <a:gd name="T41" fmla="*/ 266114 h 959"/>
                <a:gd name="T42" fmla="*/ 79107 w 667"/>
                <a:gd name="T43" fmla="*/ 132632 h 959"/>
                <a:gd name="T44" fmla="*/ 229666 w 667"/>
                <a:gd name="T45" fmla="*/ 17854 h 959"/>
                <a:gd name="T46" fmla="*/ 566509 w 667"/>
                <a:gd name="T47" fmla="*/ 0 h 959"/>
                <a:gd name="T48" fmla="*/ 468689 w 667"/>
                <a:gd name="T49" fmla="*/ 655507 h 959"/>
                <a:gd name="T50" fmla="*/ 442320 w 667"/>
                <a:gd name="T51" fmla="*/ 584090 h 959"/>
                <a:gd name="T52" fmla="*/ 345350 w 667"/>
                <a:gd name="T53" fmla="*/ 513523 h 959"/>
                <a:gd name="T54" fmla="*/ 318130 w 667"/>
                <a:gd name="T55" fmla="*/ 513523 h 959"/>
                <a:gd name="T56" fmla="*/ 273898 w 667"/>
                <a:gd name="T57" fmla="*/ 513523 h 959"/>
                <a:gd name="T58" fmla="*/ 203297 w 667"/>
                <a:gd name="T59" fmla="*/ 531377 h 959"/>
                <a:gd name="T60" fmla="*/ 141202 w 667"/>
                <a:gd name="T61" fmla="*/ 557733 h 959"/>
                <a:gd name="T62" fmla="*/ 105476 w 667"/>
                <a:gd name="T63" fmla="*/ 637653 h 959"/>
                <a:gd name="T64" fmla="*/ 159065 w 667"/>
                <a:gd name="T65" fmla="*/ 726074 h 959"/>
                <a:gd name="T66" fmla="*/ 300267 w 667"/>
                <a:gd name="T67" fmla="*/ 770284 h 959"/>
                <a:gd name="T68" fmla="*/ 468689 w 667"/>
                <a:gd name="T69" fmla="*/ 655507 h 959"/>
                <a:gd name="T70" fmla="*/ 398088 w 667"/>
                <a:gd name="T71" fmla="*/ 274616 h 959"/>
                <a:gd name="T72" fmla="*/ 398088 w 667"/>
                <a:gd name="T73" fmla="*/ 168340 h 959"/>
                <a:gd name="T74" fmla="*/ 327487 w 667"/>
                <a:gd name="T75" fmla="*/ 62065 h 959"/>
                <a:gd name="T76" fmla="*/ 221160 w 667"/>
                <a:gd name="T77" fmla="*/ 53563 h 959"/>
                <a:gd name="T78" fmla="*/ 167571 w 667"/>
                <a:gd name="T79" fmla="*/ 115628 h 959"/>
                <a:gd name="T80" fmla="*/ 167571 w 667"/>
                <a:gd name="T81" fmla="*/ 212551 h 959"/>
                <a:gd name="T82" fmla="*/ 239023 w 667"/>
                <a:gd name="T83" fmla="*/ 318826 h 959"/>
                <a:gd name="T84" fmla="*/ 345350 w 667"/>
                <a:gd name="T85" fmla="*/ 336681 h 959"/>
                <a:gd name="T86" fmla="*/ 371719 w 667"/>
                <a:gd name="T87" fmla="*/ 310324 h 9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27" name="Freeform 238">
              <a:extLst>
                <a:ext uri="{FF2B5EF4-FFF2-40B4-BE49-F238E27FC236}">
                  <a16:creationId xmlns:a16="http://schemas.microsoft.com/office/drawing/2014/main" id="{8CB34386-B22B-4983-A1E9-93519F9F1759}"/>
                </a:ext>
              </a:extLst>
            </p:cNvPr>
            <p:cNvSpPr>
              <a:spLocks noChangeArrowheads="1"/>
            </p:cNvSpPr>
            <p:nvPr/>
          </p:nvSpPr>
          <p:spPr bwMode="auto">
            <a:xfrm>
              <a:off x="4868987" y="2299197"/>
              <a:ext cx="352955" cy="687087"/>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grpSp>
          <p:nvGrpSpPr>
            <p:cNvPr id="28" name="Group 26">
              <a:extLst>
                <a:ext uri="{FF2B5EF4-FFF2-40B4-BE49-F238E27FC236}">
                  <a16:creationId xmlns:a16="http://schemas.microsoft.com/office/drawing/2014/main" id="{9E8EB31C-E068-4436-983F-9D542955F9AA}"/>
                </a:ext>
              </a:extLst>
            </p:cNvPr>
            <p:cNvGrpSpPr>
              <a:grpSpLocks/>
            </p:cNvGrpSpPr>
            <p:nvPr/>
          </p:nvGrpSpPr>
          <p:grpSpPr bwMode="auto">
            <a:xfrm>
              <a:off x="4806790" y="4875106"/>
              <a:ext cx="337909" cy="491997"/>
              <a:chOff x="4294188" y="1712913"/>
              <a:chExt cx="285750" cy="415925"/>
            </a:xfrm>
            <a:solidFill>
              <a:schemeClr val="accent3"/>
            </a:solidFill>
          </p:grpSpPr>
          <p:sp>
            <p:nvSpPr>
              <p:cNvPr id="29" name="Freeform 166">
                <a:extLst>
                  <a:ext uri="{FF2B5EF4-FFF2-40B4-BE49-F238E27FC236}">
                    <a16:creationId xmlns:a16="http://schemas.microsoft.com/office/drawing/2014/main" id="{FB833350-EE7B-47B2-B6EF-E180C0F7FA51}"/>
                  </a:ext>
                </a:extLst>
              </p:cNvPr>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noFill/>
              <a:ln w="19050">
                <a:solidFill>
                  <a:schemeClr val="bg1"/>
                </a:solidFill>
              </a:ln>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sp>
            <p:nvSpPr>
              <p:cNvPr id="30" name="Freeform 167">
                <a:extLst>
                  <a:ext uri="{FF2B5EF4-FFF2-40B4-BE49-F238E27FC236}">
                    <a16:creationId xmlns:a16="http://schemas.microsoft.com/office/drawing/2014/main" id="{EB3DAD3E-2B79-45B5-A134-BF30215A3BB7}"/>
                  </a:ext>
                </a:extLst>
              </p:cNvPr>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noFill/>
              <a:ln w="19050">
                <a:solidFill>
                  <a:schemeClr val="bg1"/>
                </a:solidFill>
              </a:ln>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grpSp>
      </p:grpSp>
      <p:grpSp>
        <p:nvGrpSpPr>
          <p:cNvPr id="66" name="组合 65">
            <a:extLst>
              <a:ext uri="{FF2B5EF4-FFF2-40B4-BE49-F238E27FC236}">
                <a16:creationId xmlns:a16="http://schemas.microsoft.com/office/drawing/2014/main" id="{44DE5750-B454-4139-BE53-3DB5720802DB}"/>
              </a:ext>
            </a:extLst>
          </p:cNvPr>
          <p:cNvGrpSpPr/>
          <p:nvPr/>
        </p:nvGrpSpPr>
        <p:grpSpPr>
          <a:xfrm>
            <a:off x="5651199" y="1023433"/>
            <a:ext cx="6029690" cy="1365488"/>
            <a:chOff x="6170415" y="1027863"/>
            <a:chExt cx="6029690" cy="1365488"/>
          </a:xfrm>
        </p:grpSpPr>
        <p:cxnSp>
          <p:nvCxnSpPr>
            <p:cNvPr id="61" name="直接连接符 60">
              <a:extLst>
                <a:ext uri="{FF2B5EF4-FFF2-40B4-BE49-F238E27FC236}">
                  <a16:creationId xmlns:a16="http://schemas.microsoft.com/office/drawing/2014/main" id="{960E7E4B-5AD8-4081-A2F5-43F017B44FEA}"/>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A18C952-FAC3-4BF7-8B1B-07710685C3AF}"/>
                </a:ext>
              </a:extLst>
            </p:cNvPr>
            <p:cNvSpPr txBox="1"/>
            <p:nvPr/>
          </p:nvSpPr>
          <p:spPr>
            <a:xfrm>
              <a:off x="6170415" y="1162441"/>
              <a:ext cx="6029690"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Create a global perspective</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ABB39574-C134-4D12-AAD9-256154983BEC}"/>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This Solution has created a global-oriented resource</a:t>
              </a:r>
              <a:r>
                <a:rPr lang="zh-CN" altLang="en-US" sz="1100" b="1" dirty="0">
                  <a:solidFill>
                    <a:srgbClr val="FFFFFF"/>
                  </a:solidFill>
                  <a:latin typeface="等线" panose="02010600030101010101" pitchFamily="2" charset="-122"/>
                  <a:ea typeface="等线" panose="02010600030101010101" pitchFamily="2" charset="-122"/>
                </a:rPr>
                <a:t> </a:t>
              </a:r>
              <a:r>
                <a:rPr lang="en-US" altLang="zh-CN" sz="1100" b="1" dirty="0">
                  <a:solidFill>
                    <a:srgbClr val="FFFFFF"/>
                  </a:solidFill>
                  <a:latin typeface="等线" panose="02010600030101010101" pitchFamily="2" charset="-122"/>
                  <a:ea typeface="等线" panose="02010600030101010101" pitchFamily="2" charset="-122"/>
                </a:rPr>
                <a:t>matching system</a:t>
              </a:r>
              <a:r>
                <a:rPr lang="zh-CN" altLang="en-US" sz="1100" b="1" dirty="0">
                  <a:solidFill>
                    <a:srgbClr val="FFFFFF"/>
                  </a:solidFill>
                  <a:latin typeface="等线" panose="02010600030101010101" pitchFamily="2" charset="-122"/>
                  <a:ea typeface="等线" panose="02010600030101010101" pitchFamily="2" charset="-122"/>
                </a:rPr>
                <a:t> </a:t>
              </a:r>
              <a:r>
                <a:rPr lang="en-US" altLang="zh-CN" sz="1100" b="1" dirty="0">
                  <a:solidFill>
                    <a:srgbClr val="FFFFFF"/>
                  </a:solidFill>
                  <a:latin typeface="等线" panose="02010600030101010101" pitchFamily="2" charset="-122"/>
                  <a:ea typeface="等线" panose="02010600030101010101" pitchFamily="2" charset="-122"/>
                </a:rPr>
                <a:t>and</a:t>
              </a:r>
              <a:r>
                <a:rPr lang="zh-CN" altLang="en-US" sz="1100" b="1" dirty="0">
                  <a:solidFill>
                    <a:srgbClr val="FFFFFF"/>
                  </a:solidFill>
                  <a:latin typeface="等线" panose="02010600030101010101" pitchFamily="2" charset="-122"/>
                  <a:ea typeface="等线" panose="02010600030101010101" pitchFamily="2" charset="-122"/>
                </a:rPr>
                <a:t> </a:t>
              </a:r>
              <a:r>
                <a:rPr lang="en-US" altLang="zh-CN" sz="1100" b="1" dirty="0">
                  <a:solidFill>
                    <a:srgbClr val="FFFFFF"/>
                  </a:solidFill>
                  <a:latin typeface="等线" panose="02010600030101010101" pitchFamily="2" charset="-122"/>
                  <a:ea typeface="等线" panose="02010600030101010101" pitchFamily="2" charset="-122"/>
                </a:rPr>
                <a:t>achieved the</a:t>
              </a:r>
              <a:r>
                <a:rPr lang="zh-CN" altLang="en-US" sz="1100" b="1" dirty="0">
                  <a:solidFill>
                    <a:srgbClr val="FFFFFF"/>
                  </a:solidFill>
                  <a:latin typeface="等线" panose="02010600030101010101" pitchFamily="2" charset="-122"/>
                  <a:ea typeface="等线" panose="02010600030101010101" pitchFamily="2" charset="-122"/>
                </a:rPr>
                <a:t> </a:t>
              </a:r>
              <a:r>
                <a:rPr lang="en-US" altLang="zh-CN" sz="1100" b="1" dirty="0">
                  <a:solidFill>
                    <a:srgbClr val="FFFFFF"/>
                  </a:solidFill>
                  <a:latin typeface="等线" panose="02010600030101010101" pitchFamily="2" charset="-122"/>
                  <a:ea typeface="等线" panose="02010600030101010101" pitchFamily="2" charset="-122"/>
                </a:rPr>
                <a:t>global information exchange and matching.</a:t>
              </a:r>
              <a:r>
                <a:rPr lang="zh-CN" altLang="en-US" sz="1100" b="1" dirty="0">
                  <a:solidFill>
                    <a:srgbClr val="FFFFFF"/>
                  </a:solidFill>
                  <a:latin typeface="等线" panose="02010600030101010101" pitchFamily="2" charset="-122"/>
                  <a:ea typeface="等线" panose="02010600030101010101" pitchFamily="2" charset="-122"/>
                </a:rPr>
                <a:t> </a:t>
              </a:r>
              <a:r>
                <a:rPr lang="en-US" altLang="zh-CN" sz="1100" b="1" dirty="0">
                  <a:solidFill>
                    <a:srgbClr val="FFFFFF"/>
                  </a:solidFill>
                  <a:latin typeface="等线" panose="02010600030101010101" pitchFamily="2" charset="-122"/>
                  <a:ea typeface="等线" panose="02010600030101010101" pitchFamily="2" charset="-122"/>
                </a:rPr>
                <a:t>It solved the information island situation to a great extent.</a:t>
              </a:r>
              <a:endParaRPr lang="zh-CN" altLang="en-US" sz="1100" b="1" dirty="0">
                <a:solidFill>
                  <a:srgbClr val="FFFFFF"/>
                </a:solidFill>
                <a:latin typeface="等线" panose="02010600030101010101" pitchFamily="2" charset="-122"/>
                <a:ea typeface="等线" panose="02010600030101010101" pitchFamily="2" charset="-122"/>
              </a:endParaRPr>
            </a:p>
          </p:txBody>
        </p:sp>
        <p:sp>
          <p:nvSpPr>
            <p:cNvPr id="64" name="bald-head-with-gear-and-running-man-inside_33095">
              <a:extLst>
                <a:ext uri="{FF2B5EF4-FFF2-40B4-BE49-F238E27FC236}">
                  <a16:creationId xmlns:a16="http://schemas.microsoft.com/office/drawing/2014/main" id="{A9DB3A3D-FEF5-414B-8EC6-9258A98DB6B0}"/>
                </a:ext>
              </a:extLst>
            </p:cNvPr>
            <p:cNvSpPr>
              <a:spLocks noChangeAspect="1"/>
            </p:cNvSpPr>
            <p:nvPr/>
          </p:nvSpPr>
          <p:spPr bwMode="auto">
            <a:xfrm>
              <a:off x="6332069" y="1027863"/>
              <a:ext cx="495943" cy="609685"/>
            </a:xfrm>
            <a:custGeom>
              <a:avLst/>
              <a:gdLst>
                <a:gd name="T0" fmla="*/ 204 w 398"/>
                <a:gd name="T1" fmla="*/ 222 h 490"/>
                <a:gd name="T2" fmla="*/ 181 w 398"/>
                <a:gd name="T3" fmla="*/ 218 h 490"/>
                <a:gd name="T4" fmla="*/ 202 w 398"/>
                <a:gd name="T5" fmla="*/ 195 h 490"/>
                <a:gd name="T6" fmla="*/ 270 w 398"/>
                <a:gd name="T7" fmla="*/ 156 h 490"/>
                <a:gd name="T8" fmla="*/ 138 w 398"/>
                <a:gd name="T9" fmla="*/ 156 h 490"/>
                <a:gd name="T10" fmla="*/ 183 w 398"/>
                <a:gd name="T11" fmla="*/ 194 h 490"/>
                <a:gd name="T12" fmla="*/ 190 w 398"/>
                <a:gd name="T13" fmla="*/ 155 h 490"/>
                <a:gd name="T14" fmla="*/ 160 w 398"/>
                <a:gd name="T15" fmla="*/ 158 h 490"/>
                <a:gd name="T16" fmla="*/ 184 w 398"/>
                <a:gd name="T17" fmla="*/ 118 h 490"/>
                <a:gd name="T18" fmla="*/ 217 w 398"/>
                <a:gd name="T19" fmla="*/ 118 h 490"/>
                <a:gd name="T20" fmla="*/ 224 w 398"/>
                <a:gd name="T21" fmla="*/ 145 h 490"/>
                <a:gd name="T22" fmla="*/ 249 w 398"/>
                <a:gd name="T23" fmla="*/ 148 h 490"/>
                <a:gd name="T24" fmla="*/ 208 w 398"/>
                <a:gd name="T25" fmla="*/ 154 h 490"/>
                <a:gd name="T26" fmla="*/ 235 w 398"/>
                <a:gd name="T27" fmla="*/ 202 h 490"/>
                <a:gd name="T28" fmla="*/ 270 w 398"/>
                <a:gd name="T29" fmla="*/ 156 h 490"/>
                <a:gd name="T30" fmla="*/ 377 w 398"/>
                <a:gd name="T31" fmla="*/ 283 h 490"/>
                <a:gd name="T32" fmla="*/ 373 w 398"/>
                <a:gd name="T33" fmla="*/ 312 h 490"/>
                <a:gd name="T34" fmla="*/ 364 w 398"/>
                <a:gd name="T35" fmla="*/ 325 h 490"/>
                <a:gd name="T36" fmla="*/ 355 w 398"/>
                <a:gd name="T37" fmla="*/ 363 h 490"/>
                <a:gd name="T38" fmla="*/ 303 w 398"/>
                <a:gd name="T39" fmla="*/ 397 h 490"/>
                <a:gd name="T40" fmla="*/ 212 w 398"/>
                <a:gd name="T41" fmla="*/ 490 h 490"/>
                <a:gd name="T42" fmla="*/ 59 w 398"/>
                <a:gd name="T43" fmla="*/ 273 h 490"/>
                <a:gd name="T44" fmla="*/ 57 w 398"/>
                <a:gd name="T45" fmla="*/ 60 h 490"/>
                <a:gd name="T46" fmla="*/ 340 w 398"/>
                <a:gd name="T47" fmla="*/ 52 h 490"/>
                <a:gd name="T48" fmla="*/ 373 w 398"/>
                <a:gd name="T49" fmla="*/ 216 h 490"/>
                <a:gd name="T50" fmla="*/ 315 w 398"/>
                <a:gd name="T51" fmla="*/ 143 h 490"/>
                <a:gd name="T52" fmla="*/ 278 w 398"/>
                <a:gd name="T53" fmla="*/ 101 h 490"/>
                <a:gd name="T54" fmla="*/ 273 w 398"/>
                <a:gd name="T55" fmla="*/ 68 h 490"/>
                <a:gd name="T56" fmla="*/ 217 w 398"/>
                <a:gd name="T57" fmla="*/ 64 h 490"/>
                <a:gd name="T58" fmla="*/ 191 w 398"/>
                <a:gd name="T59" fmla="*/ 45 h 490"/>
                <a:gd name="T60" fmla="*/ 149 w 398"/>
                <a:gd name="T61" fmla="*/ 82 h 490"/>
                <a:gd name="T62" fmla="*/ 116 w 398"/>
                <a:gd name="T63" fmla="*/ 87 h 490"/>
                <a:gd name="T64" fmla="*/ 112 w 398"/>
                <a:gd name="T65" fmla="*/ 143 h 490"/>
                <a:gd name="T66" fmla="*/ 93 w 398"/>
                <a:gd name="T67" fmla="*/ 170 h 490"/>
                <a:gd name="T68" fmla="*/ 130 w 398"/>
                <a:gd name="T69" fmla="*/ 212 h 490"/>
                <a:gd name="T70" fmla="*/ 135 w 398"/>
                <a:gd name="T71" fmla="*/ 244 h 490"/>
                <a:gd name="T72" fmla="*/ 191 w 398"/>
                <a:gd name="T73" fmla="*/ 248 h 490"/>
                <a:gd name="T74" fmla="*/ 217 w 398"/>
                <a:gd name="T75" fmla="*/ 267 h 490"/>
                <a:gd name="T76" fmla="*/ 260 w 398"/>
                <a:gd name="T77" fmla="*/ 231 h 490"/>
                <a:gd name="T78" fmla="*/ 292 w 398"/>
                <a:gd name="T79" fmla="*/ 225 h 490"/>
                <a:gd name="T80" fmla="*/ 296 w 398"/>
                <a:gd name="T81" fmla="*/ 170 h 490"/>
                <a:gd name="T82" fmla="*/ 315 w 398"/>
                <a:gd name="T83" fmla="*/ 14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490">
                  <a:moveTo>
                    <a:pt x="213" y="206"/>
                  </a:moveTo>
                  <a:lnTo>
                    <a:pt x="204" y="222"/>
                  </a:lnTo>
                  <a:cubicBezTo>
                    <a:pt x="204" y="222"/>
                    <a:pt x="204" y="222"/>
                    <a:pt x="204" y="222"/>
                  </a:cubicBezTo>
                  <a:cubicBezTo>
                    <a:pt x="196" y="222"/>
                    <a:pt x="188" y="221"/>
                    <a:pt x="181" y="218"/>
                  </a:cubicBezTo>
                  <a:lnTo>
                    <a:pt x="198" y="205"/>
                  </a:lnTo>
                  <a:lnTo>
                    <a:pt x="202" y="195"/>
                  </a:lnTo>
                  <a:lnTo>
                    <a:pt x="213" y="206"/>
                  </a:lnTo>
                  <a:close/>
                  <a:moveTo>
                    <a:pt x="270" y="156"/>
                  </a:moveTo>
                  <a:cubicBezTo>
                    <a:pt x="270" y="120"/>
                    <a:pt x="241" y="90"/>
                    <a:pt x="204" y="90"/>
                  </a:cubicBezTo>
                  <a:cubicBezTo>
                    <a:pt x="168" y="90"/>
                    <a:pt x="138" y="120"/>
                    <a:pt x="138" y="156"/>
                  </a:cubicBezTo>
                  <a:cubicBezTo>
                    <a:pt x="138" y="178"/>
                    <a:pt x="148" y="197"/>
                    <a:pt x="164" y="209"/>
                  </a:cubicBezTo>
                  <a:lnTo>
                    <a:pt x="183" y="194"/>
                  </a:lnTo>
                  <a:lnTo>
                    <a:pt x="190" y="174"/>
                  </a:lnTo>
                  <a:lnTo>
                    <a:pt x="190" y="155"/>
                  </a:lnTo>
                  <a:lnTo>
                    <a:pt x="171" y="171"/>
                  </a:lnTo>
                  <a:lnTo>
                    <a:pt x="160" y="158"/>
                  </a:lnTo>
                  <a:lnTo>
                    <a:pt x="191" y="132"/>
                  </a:lnTo>
                  <a:cubicBezTo>
                    <a:pt x="187" y="129"/>
                    <a:pt x="184" y="124"/>
                    <a:pt x="184" y="118"/>
                  </a:cubicBezTo>
                  <a:cubicBezTo>
                    <a:pt x="184" y="109"/>
                    <a:pt x="191" y="101"/>
                    <a:pt x="201" y="101"/>
                  </a:cubicBezTo>
                  <a:cubicBezTo>
                    <a:pt x="210" y="101"/>
                    <a:pt x="217" y="109"/>
                    <a:pt x="217" y="118"/>
                  </a:cubicBezTo>
                  <a:cubicBezTo>
                    <a:pt x="217" y="124"/>
                    <a:pt x="214" y="129"/>
                    <a:pt x="210" y="132"/>
                  </a:cubicBezTo>
                  <a:lnTo>
                    <a:pt x="224" y="145"/>
                  </a:lnTo>
                  <a:lnTo>
                    <a:pt x="238" y="134"/>
                  </a:lnTo>
                  <a:lnTo>
                    <a:pt x="249" y="148"/>
                  </a:lnTo>
                  <a:lnTo>
                    <a:pt x="223" y="168"/>
                  </a:lnTo>
                  <a:lnTo>
                    <a:pt x="208" y="154"/>
                  </a:lnTo>
                  <a:lnTo>
                    <a:pt x="208" y="176"/>
                  </a:lnTo>
                  <a:lnTo>
                    <a:pt x="235" y="202"/>
                  </a:lnTo>
                  <a:lnTo>
                    <a:pt x="226" y="218"/>
                  </a:lnTo>
                  <a:cubicBezTo>
                    <a:pt x="252" y="209"/>
                    <a:pt x="270" y="185"/>
                    <a:pt x="270" y="156"/>
                  </a:cubicBezTo>
                  <a:close/>
                  <a:moveTo>
                    <a:pt x="397" y="268"/>
                  </a:moveTo>
                  <a:cubicBezTo>
                    <a:pt x="397" y="268"/>
                    <a:pt x="398" y="282"/>
                    <a:pt x="377" y="283"/>
                  </a:cubicBezTo>
                  <a:cubicBezTo>
                    <a:pt x="377" y="283"/>
                    <a:pt x="371" y="283"/>
                    <a:pt x="373" y="295"/>
                  </a:cubicBezTo>
                  <a:lnTo>
                    <a:pt x="373" y="312"/>
                  </a:lnTo>
                  <a:cubicBezTo>
                    <a:pt x="373" y="312"/>
                    <a:pt x="372" y="317"/>
                    <a:pt x="363" y="320"/>
                  </a:cubicBezTo>
                  <a:cubicBezTo>
                    <a:pt x="363" y="320"/>
                    <a:pt x="361" y="322"/>
                    <a:pt x="364" y="325"/>
                  </a:cubicBezTo>
                  <a:cubicBezTo>
                    <a:pt x="364" y="325"/>
                    <a:pt x="369" y="331"/>
                    <a:pt x="360" y="343"/>
                  </a:cubicBezTo>
                  <a:cubicBezTo>
                    <a:pt x="357" y="347"/>
                    <a:pt x="352" y="352"/>
                    <a:pt x="355" y="363"/>
                  </a:cubicBezTo>
                  <a:cubicBezTo>
                    <a:pt x="355" y="363"/>
                    <a:pt x="359" y="385"/>
                    <a:pt x="351" y="390"/>
                  </a:cubicBezTo>
                  <a:cubicBezTo>
                    <a:pt x="351" y="390"/>
                    <a:pt x="341" y="401"/>
                    <a:pt x="303" y="397"/>
                  </a:cubicBezTo>
                  <a:cubicBezTo>
                    <a:pt x="289" y="395"/>
                    <a:pt x="265" y="388"/>
                    <a:pt x="250" y="407"/>
                  </a:cubicBezTo>
                  <a:cubicBezTo>
                    <a:pt x="250" y="407"/>
                    <a:pt x="214" y="474"/>
                    <a:pt x="212" y="490"/>
                  </a:cubicBezTo>
                  <a:cubicBezTo>
                    <a:pt x="212" y="490"/>
                    <a:pt x="151" y="383"/>
                    <a:pt x="78" y="366"/>
                  </a:cubicBezTo>
                  <a:cubicBezTo>
                    <a:pt x="78" y="366"/>
                    <a:pt x="95" y="326"/>
                    <a:pt x="59" y="273"/>
                  </a:cubicBezTo>
                  <a:cubicBezTo>
                    <a:pt x="59" y="273"/>
                    <a:pt x="13" y="213"/>
                    <a:pt x="12" y="179"/>
                  </a:cubicBezTo>
                  <a:cubicBezTo>
                    <a:pt x="12" y="179"/>
                    <a:pt x="0" y="123"/>
                    <a:pt x="57" y="60"/>
                  </a:cubicBezTo>
                  <a:cubicBezTo>
                    <a:pt x="84" y="29"/>
                    <a:pt x="121" y="1"/>
                    <a:pt x="210" y="0"/>
                  </a:cubicBezTo>
                  <a:cubicBezTo>
                    <a:pt x="245" y="0"/>
                    <a:pt x="299" y="8"/>
                    <a:pt x="340" y="52"/>
                  </a:cubicBezTo>
                  <a:cubicBezTo>
                    <a:pt x="366" y="79"/>
                    <a:pt x="384" y="112"/>
                    <a:pt x="379" y="167"/>
                  </a:cubicBezTo>
                  <a:cubicBezTo>
                    <a:pt x="378" y="179"/>
                    <a:pt x="361" y="193"/>
                    <a:pt x="373" y="216"/>
                  </a:cubicBezTo>
                  <a:cubicBezTo>
                    <a:pt x="373" y="216"/>
                    <a:pt x="398" y="261"/>
                    <a:pt x="397" y="268"/>
                  </a:cubicBezTo>
                  <a:close/>
                  <a:moveTo>
                    <a:pt x="315" y="143"/>
                  </a:moveTo>
                  <a:lnTo>
                    <a:pt x="296" y="143"/>
                  </a:lnTo>
                  <a:cubicBezTo>
                    <a:pt x="294" y="127"/>
                    <a:pt x="288" y="113"/>
                    <a:pt x="278" y="101"/>
                  </a:cubicBezTo>
                  <a:lnTo>
                    <a:pt x="292" y="87"/>
                  </a:lnTo>
                  <a:lnTo>
                    <a:pt x="273" y="68"/>
                  </a:lnTo>
                  <a:lnTo>
                    <a:pt x="260" y="82"/>
                  </a:lnTo>
                  <a:cubicBezTo>
                    <a:pt x="247" y="73"/>
                    <a:pt x="233" y="67"/>
                    <a:pt x="217" y="64"/>
                  </a:cubicBezTo>
                  <a:lnTo>
                    <a:pt x="217" y="45"/>
                  </a:lnTo>
                  <a:lnTo>
                    <a:pt x="191" y="45"/>
                  </a:lnTo>
                  <a:lnTo>
                    <a:pt x="191" y="64"/>
                  </a:lnTo>
                  <a:cubicBezTo>
                    <a:pt x="175" y="67"/>
                    <a:pt x="161" y="73"/>
                    <a:pt x="149" y="82"/>
                  </a:cubicBezTo>
                  <a:lnTo>
                    <a:pt x="135" y="68"/>
                  </a:lnTo>
                  <a:lnTo>
                    <a:pt x="116" y="87"/>
                  </a:lnTo>
                  <a:lnTo>
                    <a:pt x="130" y="101"/>
                  </a:lnTo>
                  <a:cubicBezTo>
                    <a:pt x="121" y="113"/>
                    <a:pt x="115" y="127"/>
                    <a:pt x="112" y="143"/>
                  </a:cubicBezTo>
                  <a:lnTo>
                    <a:pt x="93" y="143"/>
                  </a:lnTo>
                  <a:lnTo>
                    <a:pt x="93" y="170"/>
                  </a:lnTo>
                  <a:lnTo>
                    <a:pt x="112" y="170"/>
                  </a:lnTo>
                  <a:cubicBezTo>
                    <a:pt x="115" y="185"/>
                    <a:pt x="121" y="200"/>
                    <a:pt x="130" y="212"/>
                  </a:cubicBezTo>
                  <a:lnTo>
                    <a:pt x="116" y="225"/>
                  </a:lnTo>
                  <a:lnTo>
                    <a:pt x="135" y="244"/>
                  </a:lnTo>
                  <a:lnTo>
                    <a:pt x="149" y="231"/>
                  </a:lnTo>
                  <a:cubicBezTo>
                    <a:pt x="161" y="240"/>
                    <a:pt x="175" y="246"/>
                    <a:pt x="191" y="248"/>
                  </a:cubicBezTo>
                  <a:lnTo>
                    <a:pt x="191" y="267"/>
                  </a:lnTo>
                  <a:lnTo>
                    <a:pt x="217" y="267"/>
                  </a:lnTo>
                  <a:lnTo>
                    <a:pt x="217" y="248"/>
                  </a:lnTo>
                  <a:cubicBezTo>
                    <a:pt x="233" y="246"/>
                    <a:pt x="248" y="240"/>
                    <a:pt x="260" y="231"/>
                  </a:cubicBezTo>
                  <a:lnTo>
                    <a:pt x="273" y="244"/>
                  </a:lnTo>
                  <a:lnTo>
                    <a:pt x="292" y="225"/>
                  </a:lnTo>
                  <a:lnTo>
                    <a:pt x="278" y="212"/>
                  </a:lnTo>
                  <a:cubicBezTo>
                    <a:pt x="288" y="200"/>
                    <a:pt x="294" y="185"/>
                    <a:pt x="296" y="170"/>
                  </a:cubicBezTo>
                  <a:lnTo>
                    <a:pt x="315" y="170"/>
                  </a:lnTo>
                  <a:lnTo>
                    <a:pt x="315" y="143"/>
                  </a:lnTo>
                  <a:lnTo>
                    <a:pt x="315" y="143"/>
                  </a:lnTo>
                  <a:close/>
                </a:path>
              </a:pathLst>
            </a:custGeom>
            <a:solidFill>
              <a:schemeClr val="bg1"/>
            </a:solidFill>
            <a:ln>
              <a:noFill/>
            </a:ln>
          </p:spPr>
        </p:sp>
      </p:grpSp>
      <p:grpSp>
        <p:nvGrpSpPr>
          <p:cNvPr id="67" name="组合 66">
            <a:extLst>
              <a:ext uri="{FF2B5EF4-FFF2-40B4-BE49-F238E27FC236}">
                <a16:creationId xmlns:a16="http://schemas.microsoft.com/office/drawing/2014/main" id="{EC037481-8573-4AD2-8041-C10621AA5BA7}"/>
              </a:ext>
            </a:extLst>
          </p:cNvPr>
          <p:cNvGrpSpPr/>
          <p:nvPr/>
        </p:nvGrpSpPr>
        <p:grpSpPr>
          <a:xfrm>
            <a:off x="5851549" y="2669143"/>
            <a:ext cx="6098421" cy="1211432"/>
            <a:chOff x="6332069" y="1181919"/>
            <a:chExt cx="6098421" cy="1211432"/>
          </a:xfrm>
        </p:grpSpPr>
        <p:cxnSp>
          <p:nvCxnSpPr>
            <p:cNvPr id="68" name="直接连接符 67">
              <a:extLst>
                <a:ext uri="{FF2B5EF4-FFF2-40B4-BE49-F238E27FC236}">
                  <a16:creationId xmlns:a16="http://schemas.microsoft.com/office/drawing/2014/main" id="{CF833D74-428D-42BB-A3FA-A9206A83A648}"/>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B578E9C1-473A-4458-95D9-C91A58DEEFEA}"/>
                </a:ext>
              </a:extLst>
            </p:cNvPr>
            <p:cNvSpPr txBox="1"/>
            <p:nvPr/>
          </p:nvSpPr>
          <p:spPr>
            <a:xfrm>
              <a:off x="6400800" y="1181919"/>
              <a:ext cx="6029690"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Resolve the mutual trust issue</a:t>
              </a:r>
            </a:p>
          </p:txBody>
        </p:sp>
        <p:sp>
          <p:nvSpPr>
            <p:cNvPr id="70" name="文本框 69">
              <a:extLst>
                <a:ext uri="{FF2B5EF4-FFF2-40B4-BE49-F238E27FC236}">
                  <a16:creationId xmlns:a16="http://schemas.microsoft.com/office/drawing/2014/main" id="{950DD5A0-1DEA-4563-8957-75DC12960BDB}"/>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The solution is based on the blockchain, and the information is transparent and efficient. During disaster, the mutual trust problem of the participants is effectively solved, The information can be traced throughout the process to prevent corruption.</a:t>
              </a:r>
            </a:p>
          </p:txBody>
        </p:sp>
      </p:grpSp>
      <p:grpSp>
        <p:nvGrpSpPr>
          <p:cNvPr id="72" name="组合 71">
            <a:extLst>
              <a:ext uri="{FF2B5EF4-FFF2-40B4-BE49-F238E27FC236}">
                <a16:creationId xmlns:a16="http://schemas.microsoft.com/office/drawing/2014/main" id="{4ED4E817-9AE0-40A3-B7B6-A25D30232A16}"/>
              </a:ext>
            </a:extLst>
          </p:cNvPr>
          <p:cNvGrpSpPr/>
          <p:nvPr/>
        </p:nvGrpSpPr>
        <p:grpSpPr>
          <a:xfrm>
            <a:off x="5807589" y="4146049"/>
            <a:ext cx="6029690" cy="1201672"/>
            <a:chOff x="6288109" y="1191679"/>
            <a:chExt cx="6029690" cy="1201672"/>
          </a:xfrm>
        </p:grpSpPr>
        <p:cxnSp>
          <p:nvCxnSpPr>
            <p:cNvPr id="73" name="直接连接符 72">
              <a:extLst>
                <a:ext uri="{FF2B5EF4-FFF2-40B4-BE49-F238E27FC236}">
                  <a16:creationId xmlns:a16="http://schemas.microsoft.com/office/drawing/2014/main" id="{39F2C8E9-CA70-4BC6-AE92-AE7FE1D323D9}"/>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5838C61E-BE64-46AE-8FF9-37E2CB252319}"/>
                </a:ext>
              </a:extLst>
            </p:cNvPr>
            <p:cNvSpPr txBox="1"/>
            <p:nvPr/>
          </p:nvSpPr>
          <p:spPr>
            <a:xfrm>
              <a:off x="6288109" y="1191679"/>
              <a:ext cx="6029690"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Allocate resource effectively</a:t>
              </a:r>
            </a:p>
          </p:txBody>
        </p:sp>
        <p:sp>
          <p:nvSpPr>
            <p:cNvPr id="75" name="文本框 74">
              <a:extLst>
                <a:ext uri="{FF2B5EF4-FFF2-40B4-BE49-F238E27FC236}">
                  <a16:creationId xmlns:a16="http://schemas.microsoft.com/office/drawing/2014/main" id="{D5262BAE-CB75-4449-AF06-67229835B488}"/>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The resource allocation in the resource pool is realized through the matching algorithm to ensure that resource allocation is reasonable. The demand request is fulfilled. The waste of resources and the opacity of  information are avoided.</a:t>
              </a:r>
            </a:p>
          </p:txBody>
        </p:sp>
      </p:grpSp>
      <p:grpSp>
        <p:nvGrpSpPr>
          <p:cNvPr id="77" name="组合 76">
            <a:extLst>
              <a:ext uri="{FF2B5EF4-FFF2-40B4-BE49-F238E27FC236}">
                <a16:creationId xmlns:a16="http://schemas.microsoft.com/office/drawing/2014/main" id="{36F26006-FF70-4869-820A-CDD6DB70F4EB}"/>
              </a:ext>
            </a:extLst>
          </p:cNvPr>
          <p:cNvGrpSpPr/>
          <p:nvPr/>
        </p:nvGrpSpPr>
        <p:grpSpPr>
          <a:xfrm>
            <a:off x="5649999" y="5552804"/>
            <a:ext cx="6029690" cy="1199024"/>
            <a:chOff x="6130519" y="1194327"/>
            <a:chExt cx="6029690" cy="1199024"/>
          </a:xfrm>
        </p:grpSpPr>
        <p:cxnSp>
          <p:nvCxnSpPr>
            <p:cNvPr id="78" name="直接连接符 77">
              <a:extLst>
                <a:ext uri="{FF2B5EF4-FFF2-40B4-BE49-F238E27FC236}">
                  <a16:creationId xmlns:a16="http://schemas.microsoft.com/office/drawing/2014/main" id="{6EE2A73D-0CE0-4AD7-9406-24DCB009AD30}"/>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FE6C6AAF-B4C2-4738-8AF0-81B087FFAE98}"/>
                </a:ext>
              </a:extLst>
            </p:cNvPr>
            <p:cNvSpPr txBox="1"/>
            <p:nvPr/>
          </p:nvSpPr>
          <p:spPr>
            <a:xfrm>
              <a:off x="6130519" y="1194327"/>
              <a:ext cx="6029690" cy="461665"/>
            </a:xfrm>
            <a:prstGeom prst="rect">
              <a:avLst/>
            </a:prstGeom>
            <a:noFill/>
          </p:spPr>
          <p:txBody>
            <a:bodyPr wrap="square" rtlCol="0">
              <a:spAutoFit/>
            </a:bodyPr>
            <a:lstStyle/>
            <a:p>
              <a:pPr algn="ctr"/>
              <a:r>
                <a:rPr lang="en-US" altLang="zh-CN" sz="2400" b="1" spc="300" dirty="0">
                  <a:solidFill>
                    <a:schemeClr val="bg1">
                      <a:lumMod val="95000"/>
                    </a:schemeClr>
                  </a:solidFill>
                  <a:latin typeface="微软雅黑" panose="020B0503020204020204" pitchFamily="34" charset="-122"/>
                  <a:ea typeface="微软雅黑" panose="020B0503020204020204" pitchFamily="34" charset="-122"/>
                </a:rPr>
                <a:t>Create a rescue force</a:t>
              </a:r>
            </a:p>
          </p:txBody>
        </p:sp>
        <p:sp>
          <p:nvSpPr>
            <p:cNvPr id="80" name="文本框 79">
              <a:extLst>
                <a:ext uri="{FF2B5EF4-FFF2-40B4-BE49-F238E27FC236}">
                  <a16:creationId xmlns:a16="http://schemas.microsoft.com/office/drawing/2014/main" id="{BF367552-9915-4F49-92F8-014278E3AC87}"/>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The rescue chain is formed through resource matching. Whoever pays and whoever works for the benefit is clear at a glance, The overall rescue process is efficient and ordered, and it is combined with the official rescue force.</a:t>
              </a:r>
            </a:p>
          </p:txBody>
        </p:sp>
      </p:grpSp>
      <p:sp>
        <p:nvSpPr>
          <p:cNvPr id="82" name="heart-with-electrocardiogram_63796">
            <a:extLst>
              <a:ext uri="{FF2B5EF4-FFF2-40B4-BE49-F238E27FC236}">
                <a16:creationId xmlns:a16="http://schemas.microsoft.com/office/drawing/2014/main" id="{9F26B0D7-75F4-4864-B49C-F50571F3CBD5}"/>
              </a:ext>
            </a:extLst>
          </p:cNvPr>
          <p:cNvSpPr>
            <a:spLocks noChangeAspect="1"/>
          </p:cNvSpPr>
          <p:nvPr/>
        </p:nvSpPr>
        <p:spPr bwMode="auto">
          <a:xfrm>
            <a:off x="5890854" y="2666857"/>
            <a:ext cx="488120" cy="47709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018" h="542460">
                <a:moveTo>
                  <a:pt x="372305" y="229338"/>
                </a:moveTo>
                <a:lnTo>
                  <a:pt x="402682" y="312971"/>
                </a:lnTo>
                <a:cubicBezTo>
                  <a:pt x="405037" y="319438"/>
                  <a:pt x="411171" y="323750"/>
                  <a:pt x="418140" y="323750"/>
                </a:cubicBezTo>
                <a:lnTo>
                  <a:pt x="553877" y="323750"/>
                </a:lnTo>
                <a:cubicBezTo>
                  <a:pt x="486254" y="416251"/>
                  <a:pt x="354933" y="511545"/>
                  <a:pt x="315772" y="538933"/>
                </a:cubicBezTo>
                <a:cubicBezTo>
                  <a:pt x="309049" y="543636"/>
                  <a:pt x="300020" y="543636"/>
                  <a:pt x="293297" y="538933"/>
                </a:cubicBezTo>
                <a:cubicBezTo>
                  <a:pt x="254136" y="511643"/>
                  <a:pt x="122815" y="416300"/>
                  <a:pt x="55192" y="323750"/>
                </a:cubicBezTo>
                <a:lnTo>
                  <a:pt x="178563" y="323750"/>
                </a:lnTo>
                <a:cubicBezTo>
                  <a:pt x="184550" y="323750"/>
                  <a:pt x="190046" y="320467"/>
                  <a:pt x="192892" y="315323"/>
                </a:cubicBezTo>
                <a:lnTo>
                  <a:pt x="204228" y="294990"/>
                </a:lnTo>
                <a:lnTo>
                  <a:pt x="262724" y="399446"/>
                </a:lnTo>
                <a:cubicBezTo>
                  <a:pt x="269251" y="411009"/>
                  <a:pt x="286132" y="410519"/>
                  <a:pt x="291825" y="398466"/>
                </a:cubicBezTo>
                <a:close/>
                <a:moveTo>
                  <a:pt x="161586" y="0"/>
                </a:moveTo>
                <a:cubicBezTo>
                  <a:pt x="223216" y="0"/>
                  <a:pt x="276800" y="34200"/>
                  <a:pt x="304524" y="84570"/>
                </a:cubicBezTo>
                <a:cubicBezTo>
                  <a:pt x="332199" y="34200"/>
                  <a:pt x="385831" y="0"/>
                  <a:pt x="447462" y="0"/>
                </a:cubicBezTo>
                <a:cubicBezTo>
                  <a:pt x="506443" y="0"/>
                  <a:pt x="560075" y="34494"/>
                  <a:pt x="588339" y="85550"/>
                </a:cubicBezTo>
                <a:cubicBezTo>
                  <a:pt x="621902" y="146209"/>
                  <a:pt x="610469" y="213140"/>
                  <a:pt x="583481" y="273995"/>
                </a:cubicBezTo>
                <a:cubicBezTo>
                  <a:pt x="583432" y="274142"/>
                  <a:pt x="583383" y="274289"/>
                  <a:pt x="583285" y="274387"/>
                </a:cubicBezTo>
                <a:lnTo>
                  <a:pt x="441181" y="274387"/>
                </a:lnTo>
                <a:lnTo>
                  <a:pt x="391719" y="138369"/>
                </a:lnTo>
                <a:cubicBezTo>
                  <a:pt x="386812" y="124748"/>
                  <a:pt x="367774" y="123817"/>
                  <a:pt x="361591" y="136949"/>
                </a:cubicBezTo>
                <a:lnTo>
                  <a:pt x="274641" y="319661"/>
                </a:lnTo>
                <a:lnTo>
                  <a:pt x="218408" y="219314"/>
                </a:lnTo>
                <a:cubicBezTo>
                  <a:pt x="212225" y="208142"/>
                  <a:pt x="196032" y="208240"/>
                  <a:pt x="189849" y="219412"/>
                </a:cubicBezTo>
                <a:lnTo>
                  <a:pt x="159230" y="274485"/>
                </a:lnTo>
                <a:lnTo>
                  <a:pt x="25664" y="274485"/>
                </a:lnTo>
                <a:cubicBezTo>
                  <a:pt x="25615" y="274338"/>
                  <a:pt x="25566" y="274191"/>
                  <a:pt x="25468" y="274093"/>
                </a:cubicBezTo>
                <a:cubicBezTo>
                  <a:pt x="-1422" y="213189"/>
                  <a:pt x="-12904" y="146307"/>
                  <a:pt x="20708" y="85599"/>
                </a:cubicBezTo>
                <a:cubicBezTo>
                  <a:pt x="48972" y="34494"/>
                  <a:pt x="102556" y="0"/>
                  <a:pt x="161586" y="0"/>
                </a:cubicBezTo>
                <a:close/>
              </a:path>
            </a:pathLst>
          </a:custGeom>
          <a:solidFill>
            <a:schemeClr val="bg1"/>
          </a:solidFill>
          <a:ln>
            <a:noFill/>
          </a:ln>
        </p:spPr>
      </p:sp>
      <p:sp>
        <p:nvSpPr>
          <p:cNvPr id="83" name="dollar-sign-money-bag_70556">
            <a:extLst>
              <a:ext uri="{FF2B5EF4-FFF2-40B4-BE49-F238E27FC236}">
                <a16:creationId xmlns:a16="http://schemas.microsoft.com/office/drawing/2014/main" id="{7BC41B0B-68F9-4558-9200-D312D4D6935F}"/>
              </a:ext>
            </a:extLst>
          </p:cNvPr>
          <p:cNvSpPr>
            <a:spLocks noChangeAspect="1"/>
          </p:cNvSpPr>
          <p:nvPr/>
        </p:nvSpPr>
        <p:spPr bwMode="auto">
          <a:xfrm>
            <a:off x="5959704" y="4065915"/>
            <a:ext cx="381418" cy="523187"/>
          </a:xfrm>
          <a:custGeom>
            <a:avLst/>
            <a:gdLst>
              <a:gd name="T0" fmla="*/ 2618 w 3734"/>
              <a:gd name="T1" fmla="*/ 1355 h 5130"/>
              <a:gd name="T2" fmla="*/ 3043 w 3734"/>
              <a:gd name="T3" fmla="*/ 396 h 5130"/>
              <a:gd name="T4" fmla="*/ 2965 w 3734"/>
              <a:gd name="T5" fmla="*/ 209 h 5130"/>
              <a:gd name="T6" fmla="*/ 2763 w 3734"/>
              <a:gd name="T7" fmla="*/ 199 h 5130"/>
              <a:gd name="T8" fmla="*/ 2010 w 3734"/>
              <a:gd name="T9" fmla="*/ 380 h 5130"/>
              <a:gd name="T10" fmla="*/ 1239 w 3734"/>
              <a:gd name="T11" fmla="*/ 140 h 5130"/>
              <a:gd name="T12" fmla="*/ 893 w 3734"/>
              <a:gd name="T13" fmla="*/ 0 h 5130"/>
              <a:gd name="T14" fmla="*/ 666 w 3734"/>
              <a:gd name="T15" fmla="*/ 116 h 5130"/>
              <a:gd name="T16" fmla="*/ 610 w 3734"/>
              <a:gd name="T17" fmla="*/ 317 h 5130"/>
              <a:gd name="T18" fmla="*/ 976 w 3734"/>
              <a:gd name="T19" fmla="*/ 1225 h 5130"/>
              <a:gd name="T20" fmla="*/ 1087 w 3734"/>
              <a:gd name="T21" fmla="*/ 1383 h 5130"/>
              <a:gd name="T22" fmla="*/ 0 w 3734"/>
              <a:gd name="T23" fmla="*/ 3481 h 5130"/>
              <a:gd name="T24" fmla="*/ 1867 w 3734"/>
              <a:gd name="T25" fmla="*/ 5130 h 5130"/>
              <a:gd name="T26" fmla="*/ 3734 w 3734"/>
              <a:gd name="T27" fmla="*/ 3481 h 5130"/>
              <a:gd name="T28" fmla="*/ 2618 w 3734"/>
              <a:gd name="T29" fmla="*/ 1355 h 5130"/>
              <a:gd name="T30" fmla="*/ 2379 w 3734"/>
              <a:gd name="T31" fmla="*/ 3773 h 5130"/>
              <a:gd name="T32" fmla="*/ 2029 w 3734"/>
              <a:gd name="T33" fmla="*/ 3938 h 5130"/>
              <a:gd name="T34" fmla="*/ 2029 w 3734"/>
              <a:gd name="T35" fmla="*/ 4206 h 5130"/>
              <a:gd name="T36" fmla="*/ 1863 w 3734"/>
              <a:gd name="T37" fmla="*/ 4372 h 5130"/>
              <a:gd name="T38" fmla="*/ 1697 w 3734"/>
              <a:gd name="T39" fmla="*/ 4206 h 5130"/>
              <a:gd name="T40" fmla="*/ 1697 w 3734"/>
              <a:gd name="T41" fmla="*/ 3947 h 5130"/>
              <a:gd name="T42" fmla="*/ 1228 w 3734"/>
              <a:gd name="T43" fmla="*/ 3675 h 5130"/>
              <a:gd name="T44" fmla="*/ 1214 w 3734"/>
              <a:gd name="T45" fmla="*/ 3519 h 5130"/>
              <a:gd name="T46" fmla="*/ 1336 w 3734"/>
              <a:gd name="T47" fmla="*/ 3420 h 5130"/>
              <a:gd name="T48" fmla="*/ 1462 w 3734"/>
              <a:gd name="T49" fmla="*/ 3397 h 5130"/>
              <a:gd name="T50" fmla="*/ 1629 w 3734"/>
              <a:gd name="T51" fmla="*/ 3465 h 5130"/>
              <a:gd name="T52" fmla="*/ 1867 w 3734"/>
              <a:gd name="T53" fmla="*/ 3568 h 5130"/>
              <a:gd name="T54" fmla="*/ 2037 w 3734"/>
              <a:gd name="T55" fmla="*/ 3478 h 5130"/>
              <a:gd name="T56" fmla="*/ 1999 w 3734"/>
              <a:gd name="T57" fmla="*/ 3404 h 5130"/>
              <a:gd name="T58" fmla="*/ 1855 w 3734"/>
              <a:gd name="T59" fmla="*/ 3355 h 5130"/>
              <a:gd name="T60" fmla="*/ 1326 w 3734"/>
              <a:gd name="T61" fmla="*/ 3138 h 5130"/>
              <a:gd name="T62" fmla="*/ 1213 w 3734"/>
              <a:gd name="T63" fmla="*/ 2833 h 5130"/>
              <a:gd name="T64" fmla="*/ 1337 w 3734"/>
              <a:gd name="T65" fmla="*/ 2497 h 5130"/>
              <a:gd name="T66" fmla="*/ 1697 w 3734"/>
              <a:gd name="T67" fmla="*/ 2315 h 5130"/>
              <a:gd name="T68" fmla="*/ 1697 w 3734"/>
              <a:gd name="T69" fmla="*/ 2123 h 5130"/>
              <a:gd name="T70" fmla="*/ 1863 w 3734"/>
              <a:gd name="T71" fmla="*/ 1957 h 5130"/>
              <a:gd name="T72" fmla="*/ 2029 w 3734"/>
              <a:gd name="T73" fmla="*/ 2123 h 5130"/>
              <a:gd name="T74" fmla="*/ 2029 w 3734"/>
              <a:gd name="T75" fmla="*/ 2318 h 5130"/>
              <a:gd name="T76" fmla="*/ 2369 w 3734"/>
              <a:gd name="T77" fmla="*/ 2494 h 5130"/>
              <a:gd name="T78" fmla="*/ 2408 w 3734"/>
              <a:gd name="T79" fmla="*/ 2650 h 5130"/>
              <a:gd name="T80" fmla="*/ 2297 w 3734"/>
              <a:gd name="T81" fmla="*/ 2766 h 5130"/>
              <a:gd name="T82" fmla="*/ 2211 w 3734"/>
              <a:gd name="T83" fmla="*/ 2793 h 5130"/>
              <a:gd name="T84" fmla="*/ 2037 w 3734"/>
              <a:gd name="T85" fmla="*/ 2745 h 5130"/>
              <a:gd name="T86" fmla="*/ 1845 w 3734"/>
              <a:gd name="T87" fmla="*/ 2671 h 5130"/>
              <a:gd name="T88" fmla="*/ 1698 w 3734"/>
              <a:gd name="T89" fmla="*/ 2763 h 5130"/>
              <a:gd name="T90" fmla="*/ 1722 w 3734"/>
              <a:gd name="T91" fmla="*/ 2820 h 5130"/>
              <a:gd name="T92" fmla="*/ 1864 w 3734"/>
              <a:gd name="T93" fmla="*/ 2870 h 5130"/>
              <a:gd name="T94" fmla="*/ 2254 w 3734"/>
              <a:gd name="T95" fmla="*/ 2977 h 5130"/>
              <a:gd name="T96" fmla="*/ 2454 w 3734"/>
              <a:gd name="T97" fmla="*/ 3139 h 5130"/>
              <a:gd name="T98" fmla="*/ 2534 w 3734"/>
              <a:gd name="T99" fmla="*/ 3408 h 5130"/>
              <a:gd name="T100" fmla="*/ 2379 w 3734"/>
              <a:gd name="T101" fmla="*/ 3773 h 5130"/>
              <a:gd name="T102" fmla="*/ 1751 w 3734"/>
              <a:gd name="T103" fmla="*/ 1467 h 5130"/>
              <a:gd name="T104" fmla="*/ 1449 w 3734"/>
              <a:gd name="T105" fmla="*/ 1227 h 5130"/>
              <a:gd name="T106" fmla="*/ 1104 w 3734"/>
              <a:gd name="T107" fmla="*/ 679 h 5130"/>
              <a:gd name="T108" fmla="*/ 1014 w 3734"/>
              <a:gd name="T109" fmla="*/ 447 h 5130"/>
              <a:gd name="T110" fmla="*/ 1022 w 3734"/>
              <a:gd name="T111" fmla="*/ 452 h 5130"/>
              <a:gd name="T112" fmla="*/ 2010 w 3734"/>
              <a:gd name="T113" fmla="*/ 760 h 5130"/>
              <a:gd name="T114" fmla="*/ 2572 w 3734"/>
              <a:gd name="T115" fmla="*/ 678 h 5130"/>
              <a:gd name="T116" fmla="*/ 1751 w 3734"/>
              <a:gd name="T117" fmla="*/ 1467 h 5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34" h="5130">
                <a:moveTo>
                  <a:pt x="2618" y="1355"/>
                </a:moveTo>
                <a:cubicBezTo>
                  <a:pt x="2834" y="1083"/>
                  <a:pt x="2986" y="733"/>
                  <a:pt x="3043" y="396"/>
                </a:cubicBezTo>
                <a:cubicBezTo>
                  <a:pt x="3055" y="324"/>
                  <a:pt x="3025" y="251"/>
                  <a:pt x="2965" y="209"/>
                </a:cubicBezTo>
                <a:cubicBezTo>
                  <a:pt x="2905" y="167"/>
                  <a:pt x="2826" y="163"/>
                  <a:pt x="2763" y="199"/>
                </a:cubicBezTo>
                <a:cubicBezTo>
                  <a:pt x="2759" y="201"/>
                  <a:pt x="2435" y="380"/>
                  <a:pt x="2010" y="380"/>
                </a:cubicBezTo>
                <a:cubicBezTo>
                  <a:pt x="1727" y="380"/>
                  <a:pt x="1468" y="299"/>
                  <a:pt x="1239" y="140"/>
                </a:cubicBezTo>
                <a:cubicBezTo>
                  <a:pt x="1101" y="44"/>
                  <a:pt x="991" y="0"/>
                  <a:pt x="893" y="0"/>
                </a:cubicBezTo>
                <a:cubicBezTo>
                  <a:pt x="800" y="0"/>
                  <a:pt x="717" y="42"/>
                  <a:pt x="666" y="116"/>
                </a:cubicBezTo>
                <a:cubicBezTo>
                  <a:pt x="629" y="170"/>
                  <a:pt x="610" y="237"/>
                  <a:pt x="610" y="317"/>
                </a:cubicBezTo>
                <a:cubicBezTo>
                  <a:pt x="610" y="577"/>
                  <a:pt x="807" y="968"/>
                  <a:pt x="976" y="1225"/>
                </a:cubicBezTo>
                <a:cubicBezTo>
                  <a:pt x="1010" y="1277"/>
                  <a:pt x="1047" y="1330"/>
                  <a:pt x="1087" y="1383"/>
                </a:cubicBezTo>
                <a:cubicBezTo>
                  <a:pt x="559" y="1903"/>
                  <a:pt x="0" y="2742"/>
                  <a:pt x="0" y="3481"/>
                </a:cubicBezTo>
                <a:cubicBezTo>
                  <a:pt x="0" y="4654"/>
                  <a:pt x="836" y="5130"/>
                  <a:pt x="1867" y="5130"/>
                </a:cubicBezTo>
                <a:cubicBezTo>
                  <a:pt x="2898" y="5130"/>
                  <a:pt x="3734" y="4654"/>
                  <a:pt x="3734" y="3481"/>
                </a:cubicBezTo>
                <a:cubicBezTo>
                  <a:pt x="3734" y="2728"/>
                  <a:pt x="3155" y="1872"/>
                  <a:pt x="2618" y="1355"/>
                </a:cubicBezTo>
                <a:close/>
                <a:moveTo>
                  <a:pt x="2379" y="3773"/>
                </a:moveTo>
                <a:cubicBezTo>
                  <a:pt x="2291" y="3856"/>
                  <a:pt x="2174" y="3912"/>
                  <a:pt x="2029" y="3938"/>
                </a:cubicBezTo>
                <a:lnTo>
                  <a:pt x="2029" y="4206"/>
                </a:lnTo>
                <a:cubicBezTo>
                  <a:pt x="2029" y="4298"/>
                  <a:pt x="1955" y="4372"/>
                  <a:pt x="1863" y="4372"/>
                </a:cubicBezTo>
                <a:cubicBezTo>
                  <a:pt x="1771" y="4372"/>
                  <a:pt x="1697" y="4298"/>
                  <a:pt x="1697" y="4206"/>
                </a:cubicBezTo>
                <a:lnTo>
                  <a:pt x="1697" y="3947"/>
                </a:lnTo>
                <a:cubicBezTo>
                  <a:pt x="1486" y="3919"/>
                  <a:pt x="1328" y="3827"/>
                  <a:pt x="1228" y="3675"/>
                </a:cubicBezTo>
                <a:cubicBezTo>
                  <a:pt x="1197" y="3629"/>
                  <a:pt x="1192" y="3570"/>
                  <a:pt x="1214" y="3519"/>
                </a:cubicBezTo>
                <a:cubicBezTo>
                  <a:pt x="1236" y="3467"/>
                  <a:pt x="1282" y="3430"/>
                  <a:pt x="1336" y="3420"/>
                </a:cubicBezTo>
                <a:lnTo>
                  <a:pt x="1462" y="3397"/>
                </a:lnTo>
                <a:cubicBezTo>
                  <a:pt x="1526" y="3385"/>
                  <a:pt x="1592" y="3412"/>
                  <a:pt x="1629" y="3465"/>
                </a:cubicBezTo>
                <a:cubicBezTo>
                  <a:pt x="1676" y="3533"/>
                  <a:pt x="1756" y="3568"/>
                  <a:pt x="1867" y="3568"/>
                </a:cubicBezTo>
                <a:cubicBezTo>
                  <a:pt x="2037" y="3568"/>
                  <a:pt x="2037" y="3500"/>
                  <a:pt x="2037" y="3478"/>
                </a:cubicBezTo>
                <a:cubicBezTo>
                  <a:pt x="2037" y="3446"/>
                  <a:pt x="2025" y="3422"/>
                  <a:pt x="1999" y="3404"/>
                </a:cubicBezTo>
                <a:cubicBezTo>
                  <a:pt x="1972" y="3386"/>
                  <a:pt x="1924" y="3369"/>
                  <a:pt x="1855" y="3355"/>
                </a:cubicBezTo>
                <a:cubicBezTo>
                  <a:pt x="1579" y="3299"/>
                  <a:pt x="1401" y="3226"/>
                  <a:pt x="1326" y="3138"/>
                </a:cubicBezTo>
                <a:cubicBezTo>
                  <a:pt x="1250" y="3049"/>
                  <a:pt x="1213" y="2949"/>
                  <a:pt x="1213" y="2833"/>
                </a:cubicBezTo>
                <a:cubicBezTo>
                  <a:pt x="1213" y="2708"/>
                  <a:pt x="1255" y="2594"/>
                  <a:pt x="1337" y="2497"/>
                </a:cubicBezTo>
                <a:cubicBezTo>
                  <a:pt x="1416" y="2403"/>
                  <a:pt x="1537" y="2341"/>
                  <a:pt x="1697" y="2315"/>
                </a:cubicBezTo>
                <a:lnTo>
                  <a:pt x="1697" y="2123"/>
                </a:lnTo>
                <a:cubicBezTo>
                  <a:pt x="1697" y="2031"/>
                  <a:pt x="1771" y="1957"/>
                  <a:pt x="1863" y="1957"/>
                </a:cubicBezTo>
                <a:cubicBezTo>
                  <a:pt x="1955" y="1957"/>
                  <a:pt x="2029" y="2031"/>
                  <a:pt x="2029" y="2123"/>
                </a:cubicBezTo>
                <a:lnTo>
                  <a:pt x="2029" y="2318"/>
                </a:lnTo>
                <a:cubicBezTo>
                  <a:pt x="2172" y="2345"/>
                  <a:pt x="2284" y="2403"/>
                  <a:pt x="2369" y="2494"/>
                </a:cubicBezTo>
                <a:cubicBezTo>
                  <a:pt x="2408" y="2536"/>
                  <a:pt x="2423" y="2595"/>
                  <a:pt x="2408" y="2650"/>
                </a:cubicBezTo>
                <a:cubicBezTo>
                  <a:pt x="2393" y="2705"/>
                  <a:pt x="2351" y="2749"/>
                  <a:pt x="2297" y="2766"/>
                </a:cubicBezTo>
                <a:lnTo>
                  <a:pt x="2211" y="2793"/>
                </a:lnTo>
                <a:cubicBezTo>
                  <a:pt x="2148" y="2813"/>
                  <a:pt x="2080" y="2794"/>
                  <a:pt x="2037" y="2745"/>
                </a:cubicBezTo>
                <a:cubicBezTo>
                  <a:pt x="1993" y="2696"/>
                  <a:pt x="1929" y="2671"/>
                  <a:pt x="1845" y="2671"/>
                </a:cubicBezTo>
                <a:cubicBezTo>
                  <a:pt x="1778" y="2671"/>
                  <a:pt x="1698" y="2687"/>
                  <a:pt x="1698" y="2763"/>
                </a:cubicBezTo>
                <a:cubicBezTo>
                  <a:pt x="1698" y="2785"/>
                  <a:pt x="1706" y="2805"/>
                  <a:pt x="1722" y="2820"/>
                </a:cubicBezTo>
                <a:cubicBezTo>
                  <a:pt x="1738" y="2836"/>
                  <a:pt x="1786" y="2853"/>
                  <a:pt x="1864" y="2870"/>
                </a:cubicBezTo>
                <a:cubicBezTo>
                  <a:pt x="2044" y="2910"/>
                  <a:pt x="2175" y="2945"/>
                  <a:pt x="2254" y="2977"/>
                </a:cubicBezTo>
                <a:cubicBezTo>
                  <a:pt x="2334" y="3009"/>
                  <a:pt x="2401" y="3063"/>
                  <a:pt x="2454" y="3139"/>
                </a:cubicBezTo>
                <a:cubicBezTo>
                  <a:pt x="2507" y="3214"/>
                  <a:pt x="2534" y="3305"/>
                  <a:pt x="2534" y="3408"/>
                </a:cubicBezTo>
                <a:cubicBezTo>
                  <a:pt x="2534" y="3552"/>
                  <a:pt x="2482" y="3675"/>
                  <a:pt x="2379" y="3773"/>
                </a:cubicBezTo>
                <a:close/>
                <a:moveTo>
                  <a:pt x="1751" y="1467"/>
                </a:moveTo>
                <a:cubicBezTo>
                  <a:pt x="1716" y="1467"/>
                  <a:pt x="1608" y="1416"/>
                  <a:pt x="1449" y="1227"/>
                </a:cubicBezTo>
                <a:cubicBezTo>
                  <a:pt x="1321" y="1075"/>
                  <a:pt x="1196" y="875"/>
                  <a:pt x="1104" y="679"/>
                </a:cubicBezTo>
                <a:cubicBezTo>
                  <a:pt x="1060" y="583"/>
                  <a:pt x="1032" y="506"/>
                  <a:pt x="1014" y="447"/>
                </a:cubicBezTo>
                <a:cubicBezTo>
                  <a:pt x="1017" y="449"/>
                  <a:pt x="1019" y="450"/>
                  <a:pt x="1022" y="452"/>
                </a:cubicBezTo>
                <a:cubicBezTo>
                  <a:pt x="1316" y="656"/>
                  <a:pt x="1648" y="760"/>
                  <a:pt x="2010" y="760"/>
                </a:cubicBezTo>
                <a:cubicBezTo>
                  <a:pt x="2224" y="760"/>
                  <a:pt x="2418" y="723"/>
                  <a:pt x="2572" y="678"/>
                </a:cubicBezTo>
                <a:cubicBezTo>
                  <a:pt x="2399" y="1125"/>
                  <a:pt x="2062" y="1467"/>
                  <a:pt x="1751" y="1467"/>
                </a:cubicBezTo>
                <a:close/>
              </a:path>
            </a:pathLst>
          </a:custGeom>
          <a:solidFill>
            <a:schemeClr val="bg1"/>
          </a:solidFill>
          <a:ln>
            <a:noFill/>
          </a:ln>
        </p:spPr>
      </p:sp>
      <p:sp>
        <p:nvSpPr>
          <p:cNvPr id="84" name="agreement_126444">
            <a:extLst>
              <a:ext uri="{FF2B5EF4-FFF2-40B4-BE49-F238E27FC236}">
                <a16:creationId xmlns:a16="http://schemas.microsoft.com/office/drawing/2014/main" id="{432BD275-D98A-4882-AB31-3362A21D64DC}"/>
              </a:ext>
            </a:extLst>
          </p:cNvPr>
          <p:cNvSpPr>
            <a:spLocks noChangeAspect="1"/>
          </p:cNvSpPr>
          <p:nvPr/>
        </p:nvSpPr>
        <p:spPr bwMode="auto">
          <a:xfrm>
            <a:off x="5959704" y="5487564"/>
            <a:ext cx="527915" cy="467663"/>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bg1"/>
          </a:solidFill>
          <a:ln>
            <a:noFill/>
          </a:ln>
        </p:spPr>
      </p:sp>
    </p:spTree>
    <p:extLst>
      <p:ext uri="{BB962C8B-B14F-4D97-AF65-F5344CB8AC3E}">
        <p14:creationId xmlns:p14="http://schemas.microsoft.com/office/powerpoint/2010/main" val="2409082195"/>
      </p:ext>
    </p:extLst>
  </p:cSld>
  <p:clrMapOvr>
    <a:masterClrMapping/>
  </p:clrMapOvr>
</p:sld>
</file>

<file path=ppt/slides/slide2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442105" y="166174"/>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Technology Advantage</a:t>
            </a:r>
          </a:p>
        </p:txBody>
      </p:sp>
      <p:grpSp>
        <p:nvGrpSpPr>
          <p:cNvPr id="3" name="组合 2">
            <a:extLst>
              <a:ext uri="{FF2B5EF4-FFF2-40B4-BE49-F238E27FC236}">
                <a16:creationId xmlns:a16="http://schemas.microsoft.com/office/drawing/2014/main" id="{E70A7EE8-610F-4980-A5E5-90B206577ABD}"/>
              </a:ext>
            </a:extLst>
          </p:cNvPr>
          <p:cNvGrpSpPr/>
          <p:nvPr/>
        </p:nvGrpSpPr>
        <p:grpSpPr>
          <a:xfrm>
            <a:off x="346640" y="1170434"/>
            <a:ext cx="4515483" cy="5277726"/>
            <a:chOff x="3779190" y="1727303"/>
            <a:chExt cx="4474992" cy="5164899"/>
          </a:xfrm>
        </p:grpSpPr>
        <p:sp>
          <p:nvSpPr>
            <p:cNvPr id="4" name="Freeform 6">
              <a:extLst>
                <a:ext uri="{FF2B5EF4-FFF2-40B4-BE49-F238E27FC236}">
                  <a16:creationId xmlns:a16="http://schemas.microsoft.com/office/drawing/2014/main" id="{87D237F7-9B6C-43F7-ADBC-19F330752B9B}"/>
                </a:ext>
              </a:extLst>
            </p:cNvPr>
            <p:cNvSpPr>
              <a:spLocks/>
            </p:cNvSpPr>
            <p:nvPr/>
          </p:nvSpPr>
          <p:spPr bwMode="auto">
            <a:xfrm>
              <a:off x="7161210" y="3182252"/>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chemeClr val="tx2"/>
            </a:solidFill>
            <a:ln w="19050">
              <a:solidFill>
                <a:srgbClr val="000000"/>
              </a:solidFill>
              <a:round/>
              <a:headEnd/>
              <a:tailEnd/>
            </a:ln>
          </p:spPr>
          <p:txBody>
            <a:bodyPr lIns="91384" tIns="45693" rIns="91384" bIns="45693"/>
            <a:lstStyle/>
            <a:p>
              <a:endParaRPr lang="zh-CN" altLang="en-US" sz="1066" dirty="0">
                <a:ea typeface="思源黑体 Light" panose="020B0300000000000000" pitchFamily="34" charset="-122"/>
              </a:endParaRPr>
            </a:p>
          </p:txBody>
        </p:sp>
        <p:sp>
          <p:nvSpPr>
            <p:cNvPr id="5" name="Freeform 20">
              <a:extLst>
                <a:ext uri="{FF2B5EF4-FFF2-40B4-BE49-F238E27FC236}">
                  <a16:creationId xmlns:a16="http://schemas.microsoft.com/office/drawing/2014/main" id="{44D86BC7-CDB7-4FCA-B40B-E0D105A134DC}"/>
                </a:ext>
              </a:extLst>
            </p:cNvPr>
            <p:cNvSpPr>
              <a:spLocks/>
            </p:cNvSpPr>
            <p:nvPr/>
          </p:nvSpPr>
          <p:spPr bwMode="auto">
            <a:xfrm>
              <a:off x="3779190" y="3652740"/>
              <a:ext cx="709877" cy="579184"/>
            </a:xfrm>
            <a:custGeom>
              <a:avLst/>
              <a:gdLst>
                <a:gd name="T0" fmla="*/ 1421663 w 280"/>
                <a:gd name="T1" fmla="*/ 137144 h 228"/>
                <a:gd name="T2" fmla="*/ 1254110 w 280"/>
                <a:gd name="T3" fmla="*/ 182859 h 228"/>
                <a:gd name="T4" fmla="*/ 1381044 w 280"/>
                <a:gd name="T5" fmla="*/ 25397 h 228"/>
                <a:gd name="T6" fmla="*/ 1198259 w 280"/>
                <a:gd name="T7" fmla="*/ 96509 h 228"/>
                <a:gd name="T8" fmla="*/ 985009 w 280"/>
                <a:gd name="T9" fmla="*/ 0 h 228"/>
                <a:gd name="T10" fmla="*/ 690522 w 280"/>
                <a:gd name="T11" fmla="*/ 294606 h 228"/>
                <a:gd name="T12" fmla="*/ 700677 w 280"/>
                <a:gd name="T13" fmla="*/ 360639 h 228"/>
                <a:gd name="T14" fmla="*/ 96470 w 280"/>
                <a:gd name="T15" fmla="*/ 55874 h 228"/>
                <a:gd name="T16" fmla="*/ 60928 w 280"/>
                <a:gd name="T17" fmla="*/ 203177 h 228"/>
                <a:gd name="T18" fmla="*/ 187863 w 280"/>
                <a:gd name="T19" fmla="*/ 446989 h 228"/>
                <a:gd name="T20" fmla="*/ 55851 w 280"/>
                <a:gd name="T21" fmla="*/ 406353 h 228"/>
                <a:gd name="T22" fmla="*/ 55851 w 280"/>
                <a:gd name="T23" fmla="*/ 411433 h 228"/>
                <a:gd name="T24" fmla="*/ 289410 w 280"/>
                <a:gd name="T25" fmla="*/ 700960 h 228"/>
                <a:gd name="T26" fmla="*/ 213249 w 280"/>
                <a:gd name="T27" fmla="*/ 711118 h 228"/>
                <a:gd name="T28" fmla="*/ 157398 w 280"/>
                <a:gd name="T29" fmla="*/ 706039 h 228"/>
                <a:gd name="T30" fmla="*/ 431576 w 280"/>
                <a:gd name="T31" fmla="*/ 904136 h 228"/>
                <a:gd name="T32" fmla="*/ 71083 w 280"/>
                <a:gd name="T33" fmla="*/ 1031122 h 228"/>
                <a:gd name="T34" fmla="*/ 0 w 280"/>
                <a:gd name="T35" fmla="*/ 1026042 h 228"/>
                <a:gd name="T36" fmla="*/ 446808 w 280"/>
                <a:gd name="T37" fmla="*/ 1158107 h 228"/>
                <a:gd name="T38" fmla="*/ 1274419 w 280"/>
                <a:gd name="T39" fmla="*/ 330162 h 228"/>
                <a:gd name="T40" fmla="*/ 1274419 w 280"/>
                <a:gd name="T41" fmla="*/ 289527 h 228"/>
                <a:gd name="T42" fmla="*/ 1421663 w 280"/>
                <a:gd name="T43" fmla="*/ 137144 h 2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6" name="Freeform 37">
              <a:extLst>
                <a:ext uri="{FF2B5EF4-FFF2-40B4-BE49-F238E27FC236}">
                  <a16:creationId xmlns:a16="http://schemas.microsoft.com/office/drawing/2014/main" id="{50833642-1184-4581-9A5B-CE70FE22D4BB}"/>
                </a:ext>
              </a:extLst>
            </p:cNvPr>
            <p:cNvSpPr>
              <a:spLocks/>
            </p:cNvSpPr>
            <p:nvPr/>
          </p:nvSpPr>
          <p:spPr bwMode="auto">
            <a:xfrm>
              <a:off x="4920544" y="3503581"/>
              <a:ext cx="1971790" cy="3388621"/>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noFill/>
            <a:ln w="19050">
              <a:solidFill>
                <a:schemeClr val="bg1"/>
              </a:solidFill>
            </a:ln>
          </p:spPr>
          <p:txBody>
            <a:bodyPr lIns="91384" tIns="45693" rIns="91384" bIns="45693"/>
            <a:lstStyle/>
            <a:p>
              <a:pPr defTabSz="543261">
                <a:defRPr/>
              </a:pPr>
              <a:endParaRPr lang="id-ID" sz="1066" dirty="0">
                <a:ea typeface="思源黑体 Light" panose="020B0300000000000000" pitchFamily="34" charset="-122"/>
              </a:endParaRPr>
            </a:p>
          </p:txBody>
        </p:sp>
        <p:sp>
          <p:nvSpPr>
            <p:cNvPr id="7" name="Freeform 7">
              <a:extLst>
                <a:ext uri="{FF2B5EF4-FFF2-40B4-BE49-F238E27FC236}">
                  <a16:creationId xmlns:a16="http://schemas.microsoft.com/office/drawing/2014/main" id="{467E2F7E-2B45-4D91-8952-C7D58AEF9476}"/>
                </a:ext>
              </a:extLst>
            </p:cNvPr>
            <p:cNvSpPr>
              <a:spLocks noEditPoints="1"/>
            </p:cNvSpPr>
            <p:nvPr/>
          </p:nvSpPr>
          <p:spPr bwMode="auto">
            <a:xfrm>
              <a:off x="6955785" y="3010878"/>
              <a:ext cx="383094" cy="382421"/>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nvGrpSpPr>
            <p:cNvPr id="8" name="Group 38">
              <a:extLst>
                <a:ext uri="{FF2B5EF4-FFF2-40B4-BE49-F238E27FC236}">
                  <a16:creationId xmlns:a16="http://schemas.microsoft.com/office/drawing/2014/main" id="{FD112ADA-625A-465C-BFFA-C26A383622D0}"/>
                </a:ext>
              </a:extLst>
            </p:cNvPr>
            <p:cNvGrpSpPr/>
            <p:nvPr/>
          </p:nvGrpSpPr>
          <p:grpSpPr>
            <a:xfrm>
              <a:off x="6879591" y="4651921"/>
              <a:ext cx="727438" cy="727662"/>
              <a:chOff x="4127501" y="4194175"/>
              <a:chExt cx="909638" cy="909637"/>
            </a:xfrm>
            <a:solidFill>
              <a:schemeClr val="accent4"/>
            </a:solidFill>
          </p:grpSpPr>
          <p:sp>
            <p:nvSpPr>
              <p:cNvPr id="38" name="Freeform 11">
                <a:extLst>
                  <a:ext uri="{FF2B5EF4-FFF2-40B4-BE49-F238E27FC236}">
                    <a16:creationId xmlns:a16="http://schemas.microsoft.com/office/drawing/2014/main" id="{7D5EA78E-2842-400A-8944-0D370E29AA78}"/>
                  </a:ext>
                </a:extLst>
              </p:cNvPr>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9" name="Freeform 12">
                <a:extLst>
                  <a:ext uri="{FF2B5EF4-FFF2-40B4-BE49-F238E27FC236}">
                    <a16:creationId xmlns:a16="http://schemas.microsoft.com/office/drawing/2014/main" id="{9432DB6B-EA4E-40FD-99AF-9812A3D1EB80}"/>
                  </a:ext>
                </a:extLst>
              </p:cNvPr>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0" name="Freeform 13">
                <a:extLst>
                  <a:ext uri="{FF2B5EF4-FFF2-40B4-BE49-F238E27FC236}">
                    <a16:creationId xmlns:a16="http://schemas.microsoft.com/office/drawing/2014/main" id="{85F190CB-E8E4-4093-A154-D3B69DA8D9F0}"/>
                  </a:ext>
                </a:extLst>
              </p:cNvPr>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1" name="Freeform 14">
                <a:extLst>
                  <a:ext uri="{FF2B5EF4-FFF2-40B4-BE49-F238E27FC236}">
                    <a16:creationId xmlns:a16="http://schemas.microsoft.com/office/drawing/2014/main" id="{E6EB68DB-640E-4AF6-B7C9-84E2F539D6FD}"/>
                  </a:ext>
                </a:extLst>
              </p:cNvPr>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2" name="Freeform 15">
                <a:extLst>
                  <a:ext uri="{FF2B5EF4-FFF2-40B4-BE49-F238E27FC236}">
                    <a16:creationId xmlns:a16="http://schemas.microsoft.com/office/drawing/2014/main" id="{62F228DF-715F-4FBA-A6E5-2D28ADDF09A2}"/>
                  </a:ext>
                </a:extLst>
              </p:cNvPr>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43" name="Freeform 16">
                <a:extLst>
                  <a:ext uri="{FF2B5EF4-FFF2-40B4-BE49-F238E27FC236}">
                    <a16:creationId xmlns:a16="http://schemas.microsoft.com/office/drawing/2014/main" id="{FE94D14D-6C3B-4912-B72E-CBB643386BB2}"/>
                  </a:ext>
                </a:extLst>
              </p:cNvPr>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9" name="Freeform 32">
              <a:extLst>
                <a:ext uri="{FF2B5EF4-FFF2-40B4-BE49-F238E27FC236}">
                  <a16:creationId xmlns:a16="http://schemas.microsoft.com/office/drawing/2014/main" id="{9EAE9B27-F731-412D-9FC7-CED084B503E2}"/>
                </a:ext>
              </a:extLst>
            </p:cNvPr>
            <p:cNvSpPr>
              <a:spLocks noEditPoints="1"/>
            </p:cNvSpPr>
            <p:nvPr/>
          </p:nvSpPr>
          <p:spPr bwMode="auto">
            <a:xfrm>
              <a:off x="5000652" y="3503580"/>
              <a:ext cx="798709" cy="400668"/>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0" name="Freeform 39">
              <a:extLst>
                <a:ext uri="{FF2B5EF4-FFF2-40B4-BE49-F238E27FC236}">
                  <a16:creationId xmlns:a16="http://schemas.microsoft.com/office/drawing/2014/main" id="{99AB46C8-F101-4AE3-ADE9-BDA785F94CEC}"/>
                </a:ext>
              </a:extLst>
            </p:cNvPr>
            <p:cNvSpPr>
              <a:spLocks/>
            </p:cNvSpPr>
            <p:nvPr/>
          </p:nvSpPr>
          <p:spPr bwMode="auto">
            <a:xfrm>
              <a:off x="6107898" y="3213197"/>
              <a:ext cx="697979" cy="67280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1" name="Freeform 5">
              <a:extLst>
                <a:ext uri="{FF2B5EF4-FFF2-40B4-BE49-F238E27FC236}">
                  <a16:creationId xmlns:a16="http://schemas.microsoft.com/office/drawing/2014/main" id="{6557FF34-640D-465E-83ED-3C5EF5FA8867}"/>
                </a:ext>
              </a:extLst>
            </p:cNvPr>
            <p:cNvSpPr>
              <a:spLocks noEditPoints="1"/>
            </p:cNvSpPr>
            <p:nvPr/>
          </p:nvSpPr>
          <p:spPr bwMode="auto">
            <a:xfrm>
              <a:off x="7794149" y="2583235"/>
              <a:ext cx="390234" cy="387975"/>
            </a:xfrm>
            <a:custGeom>
              <a:avLst/>
              <a:gdLst>
                <a:gd name="T0" fmla="*/ 749375 w 175"/>
                <a:gd name="T1" fmla="*/ 236739 h 174"/>
                <a:gd name="T2" fmla="*/ 664624 w 175"/>
                <a:gd name="T3" fmla="*/ 111669 h 174"/>
                <a:gd name="T4" fmla="*/ 539728 w 175"/>
                <a:gd name="T5" fmla="*/ 26801 h 174"/>
                <a:gd name="T6" fmla="*/ 388069 w 175"/>
                <a:gd name="T7" fmla="*/ 0 h 174"/>
                <a:gd name="T8" fmla="*/ 236410 w 175"/>
                <a:gd name="T9" fmla="*/ 26801 h 174"/>
                <a:gd name="T10" fmla="*/ 115975 w 175"/>
                <a:gd name="T11" fmla="*/ 111669 h 174"/>
                <a:gd name="T12" fmla="*/ 31224 w 175"/>
                <a:gd name="T13" fmla="*/ 236739 h 174"/>
                <a:gd name="T14" fmla="*/ 0 w 175"/>
                <a:gd name="T15" fmla="*/ 388609 h 174"/>
                <a:gd name="T16" fmla="*/ 31224 w 175"/>
                <a:gd name="T17" fmla="*/ 540479 h 174"/>
                <a:gd name="T18" fmla="*/ 115975 w 175"/>
                <a:gd name="T19" fmla="*/ 665549 h 174"/>
                <a:gd name="T20" fmla="*/ 236410 w 175"/>
                <a:gd name="T21" fmla="*/ 745951 h 174"/>
                <a:gd name="T22" fmla="*/ 388069 w 175"/>
                <a:gd name="T23" fmla="*/ 777218 h 174"/>
                <a:gd name="T24" fmla="*/ 539728 w 175"/>
                <a:gd name="T25" fmla="*/ 745951 h 174"/>
                <a:gd name="T26" fmla="*/ 664624 w 175"/>
                <a:gd name="T27" fmla="*/ 665549 h 174"/>
                <a:gd name="T28" fmla="*/ 749375 w 175"/>
                <a:gd name="T29" fmla="*/ 540479 h 174"/>
                <a:gd name="T30" fmla="*/ 780599 w 175"/>
                <a:gd name="T31" fmla="*/ 388609 h 174"/>
                <a:gd name="T32" fmla="*/ 722612 w 175"/>
                <a:gd name="T33" fmla="*/ 384142 h 174"/>
                <a:gd name="T34" fmla="*/ 481741 w 175"/>
                <a:gd name="T35" fmla="*/ 357342 h 174"/>
                <a:gd name="T36" fmla="*/ 646782 w 175"/>
                <a:gd name="T37" fmla="*/ 178671 h 174"/>
                <a:gd name="T38" fmla="*/ 611098 w 175"/>
                <a:gd name="T39" fmla="*/ 138470 h 174"/>
                <a:gd name="T40" fmla="*/ 312240 w 175"/>
                <a:gd name="T41" fmla="*/ 62535 h 174"/>
                <a:gd name="T42" fmla="*/ 611098 w 175"/>
                <a:gd name="T43" fmla="*/ 138470 h 174"/>
                <a:gd name="T44" fmla="*/ 312240 w 175"/>
                <a:gd name="T45" fmla="*/ 62535 h 174"/>
                <a:gd name="T46" fmla="*/ 312240 w 175"/>
                <a:gd name="T47" fmla="*/ 62535 h 174"/>
                <a:gd name="T48" fmla="*/ 370227 w 175"/>
                <a:gd name="T49" fmla="*/ 276940 h 174"/>
                <a:gd name="T50" fmla="*/ 249792 w 175"/>
                <a:gd name="T51" fmla="*/ 84869 h 174"/>
                <a:gd name="T52" fmla="*/ 57987 w 175"/>
                <a:gd name="T53" fmla="*/ 379675 h 174"/>
                <a:gd name="T54" fmla="*/ 428214 w 175"/>
                <a:gd name="T55" fmla="*/ 388609 h 174"/>
                <a:gd name="T56" fmla="*/ 142738 w 175"/>
                <a:gd name="T57" fmla="*/ 611948 h 174"/>
                <a:gd name="T58" fmla="*/ 57987 w 175"/>
                <a:gd name="T59" fmla="*/ 388609 h 174"/>
                <a:gd name="T60" fmla="*/ 178423 w 175"/>
                <a:gd name="T61" fmla="*/ 643215 h 174"/>
                <a:gd name="T62" fmla="*/ 446057 w 175"/>
                <a:gd name="T63" fmla="*/ 442210 h 174"/>
                <a:gd name="T64" fmla="*/ 521886 w 175"/>
                <a:gd name="T65" fmla="*/ 696816 h 174"/>
                <a:gd name="T66" fmla="*/ 575413 w 175"/>
                <a:gd name="T67" fmla="*/ 665549 h 174"/>
                <a:gd name="T68" fmla="*/ 718151 w 175"/>
                <a:gd name="T69" fmla="*/ 442210 h 1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2" name="Freeform 21">
              <a:extLst>
                <a:ext uri="{FF2B5EF4-FFF2-40B4-BE49-F238E27FC236}">
                  <a16:creationId xmlns:a16="http://schemas.microsoft.com/office/drawing/2014/main" id="{72DF7A97-1864-473B-9A06-92E885BE1922}"/>
                </a:ext>
              </a:extLst>
            </p:cNvPr>
            <p:cNvSpPr>
              <a:spLocks/>
            </p:cNvSpPr>
            <p:nvPr/>
          </p:nvSpPr>
          <p:spPr bwMode="auto">
            <a:xfrm>
              <a:off x="5248117" y="4997557"/>
              <a:ext cx="765397" cy="761666"/>
            </a:xfrm>
            <a:custGeom>
              <a:avLst/>
              <a:gdLst>
                <a:gd name="T0" fmla="*/ 766097 w 228"/>
                <a:gd name="T1" fmla="*/ 0 h 227"/>
                <a:gd name="T2" fmla="*/ 0 w 228"/>
                <a:gd name="T3" fmla="*/ 765642 h 227"/>
                <a:gd name="T4" fmla="*/ 456970 w 228"/>
                <a:gd name="T5" fmla="*/ 1464122 h 227"/>
                <a:gd name="T6" fmla="*/ 470410 w 228"/>
                <a:gd name="T7" fmla="*/ 1289502 h 227"/>
                <a:gd name="T8" fmla="*/ 571212 w 228"/>
                <a:gd name="T9" fmla="*/ 873100 h 227"/>
                <a:gd name="T10" fmla="*/ 544332 w 228"/>
                <a:gd name="T11" fmla="*/ 752209 h 227"/>
                <a:gd name="T12" fmla="*/ 692175 w 228"/>
                <a:gd name="T13" fmla="*/ 550725 h 227"/>
                <a:gd name="T14" fmla="*/ 799697 w 228"/>
                <a:gd name="T15" fmla="*/ 664899 h 227"/>
                <a:gd name="T16" fmla="*/ 732496 w 228"/>
                <a:gd name="T17" fmla="*/ 940262 h 227"/>
                <a:gd name="T18" fmla="*/ 853458 w 228"/>
                <a:gd name="T19" fmla="*/ 1088017 h 227"/>
                <a:gd name="T20" fmla="*/ 1095384 w 228"/>
                <a:gd name="T21" fmla="*/ 678332 h 227"/>
                <a:gd name="T22" fmla="*/ 772817 w 228"/>
                <a:gd name="T23" fmla="*/ 382821 h 227"/>
                <a:gd name="T24" fmla="*/ 396489 w 228"/>
                <a:gd name="T25" fmla="*/ 752209 h 227"/>
                <a:gd name="T26" fmla="*/ 450250 w 228"/>
                <a:gd name="T27" fmla="*/ 899965 h 227"/>
                <a:gd name="T28" fmla="*/ 456970 w 228"/>
                <a:gd name="T29" fmla="*/ 946978 h 227"/>
                <a:gd name="T30" fmla="*/ 443530 w 228"/>
                <a:gd name="T31" fmla="*/ 1007423 h 227"/>
                <a:gd name="T32" fmla="*/ 403209 w 228"/>
                <a:gd name="T33" fmla="*/ 1027572 h 227"/>
                <a:gd name="T34" fmla="*/ 248645 w 228"/>
                <a:gd name="T35" fmla="*/ 732061 h 227"/>
                <a:gd name="T36" fmla="*/ 792977 w 228"/>
                <a:gd name="T37" fmla="*/ 255214 h 227"/>
                <a:gd name="T38" fmla="*/ 1283548 w 228"/>
                <a:gd name="T39" fmla="*/ 691764 h 227"/>
                <a:gd name="T40" fmla="*/ 866899 w 228"/>
                <a:gd name="T41" fmla="*/ 1215624 h 227"/>
                <a:gd name="T42" fmla="*/ 678735 w 228"/>
                <a:gd name="T43" fmla="*/ 1121598 h 227"/>
                <a:gd name="T44" fmla="*/ 624973 w 228"/>
                <a:gd name="T45" fmla="*/ 1329799 h 227"/>
                <a:gd name="T46" fmla="*/ 551052 w 228"/>
                <a:gd name="T47" fmla="*/ 1497702 h 227"/>
                <a:gd name="T48" fmla="*/ 766097 w 228"/>
                <a:gd name="T49" fmla="*/ 1524567 h 227"/>
                <a:gd name="T50" fmla="*/ 1532193 w 228"/>
                <a:gd name="T51" fmla="*/ 765642 h 227"/>
                <a:gd name="T52" fmla="*/ 766097 w 228"/>
                <a:gd name="T53" fmla="*/ 0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3" name="Freeform 22">
              <a:extLst>
                <a:ext uri="{FF2B5EF4-FFF2-40B4-BE49-F238E27FC236}">
                  <a16:creationId xmlns:a16="http://schemas.microsoft.com/office/drawing/2014/main" id="{82E018C3-69D3-48E0-8255-5C9AE4CC81F2}"/>
                </a:ext>
              </a:extLst>
            </p:cNvPr>
            <p:cNvSpPr>
              <a:spLocks noEditPoints="1"/>
            </p:cNvSpPr>
            <p:nvPr/>
          </p:nvSpPr>
          <p:spPr bwMode="auto">
            <a:xfrm>
              <a:off x="7569687" y="3121160"/>
              <a:ext cx="684495" cy="683120"/>
            </a:xfrm>
            <a:custGeom>
              <a:avLst/>
              <a:gdLst>
                <a:gd name="T0" fmla="*/ 1101028 w 204"/>
                <a:gd name="T1" fmla="*/ 0 h 204"/>
                <a:gd name="T2" fmla="*/ 261830 w 204"/>
                <a:gd name="T3" fmla="*/ 0 h 204"/>
                <a:gd name="T4" fmla="*/ 0 w 204"/>
                <a:gd name="T5" fmla="*/ 261344 h 204"/>
                <a:gd name="T6" fmla="*/ 0 w 204"/>
                <a:gd name="T7" fmla="*/ 542791 h 204"/>
                <a:gd name="T8" fmla="*/ 0 w 204"/>
                <a:gd name="T9" fmla="*/ 1098985 h 204"/>
                <a:gd name="T10" fmla="*/ 261830 w 204"/>
                <a:gd name="T11" fmla="*/ 1367030 h 204"/>
                <a:gd name="T12" fmla="*/ 1101028 w 204"/>
                <a:gd name="T13" fmla="*/ 1367030 h 204"/>
                <a:gd name="T14" fmla="*/ 1369571 w 204"/>
                <a:gd name="T15" fmla="*/ 1098985 h 204"/>
                <a:gd name="T16" fmla="*/ 1369571 w 204"/>
                <a:gd name="T17" fmla="*/ 542791 h 204"/>
                <a:gd name="T18" fmla="*/ 1369571 w 204"/>
                <a:gd name="T19" fmla="*/ 261344 h 204"/>
                <a:gd name="T20" fmla="*/ 1101028 w 204"/>
                <a:gd name="T21" fmla="*/ 0 h 204"/>
                <a:gd name="T22" fmla="*/ 1181591 w 204"/>
                <a:gd name="T23" fmla="*/ 154126 h 204"/>
                <a:gd name="T24" fmla="*/ 1208445 w 204"/>
                <a:gd name="T25" fmla="*/ 154126 h 204"/>
                <a:gd name="T26" fmla="*/ 1208445 w 204"/>
                <a:gd name="T27" fmla="*/ 187632 h 204"/>
                <a:gd name="T28" fmla="*/ 1208445 w 204"/>
                <a:gd name="T29" fmla="*/ 388665 h 204"/>
                <a:gd name="T30" fmla="*/ 980183 w 204"/>
                <a:gd name="T31" fmla="*/ 388665 h 204"/>
                <a:gd name="T32" fmla="*/ 980183 w 204"/>
                <a:gd name="T33" fmla="*/ 160827 h 204"/>
                <a:gd name="T34" fmla="*/ 1181591 w 204"/>
                <a:gd name="T35" fmla="*/ 154126 h 204"/>
                <a:gd name="T36" fmla="*/ 490092 w 204"/>
                <a:gd name="T37" fmla="*/ 542791 h 204"/>
                <a:gd name="T38" fmla="*/ 684786 w 204"/>
                <a:gd name="T39" fmla="*/ 442274 h 204"/>
                <a:gd name="T40" fmla="*/ 879479 w 204"/>
                <a:gd name="T41" fmla="*/ 542791 h 204"/>
                <a:gd name="T42" fmla="*/ 926475 w 204"/>
                <a:gd name="T43" fmla="*/ 683515 h 204"/>
                <a:gd name="T44" fmla="*/ 684786 w 204"/>
                <a:gd name="T45" fmla="*/ 924756 h 204"/>
                <a:gd name="T46" fmla="*/ 443097 w 204"/>
                <a:gd name="T47" fmla="*/ 683515 h 204"/>
                <a:gd name="T48" fmla="*/ 490092 w 204"/>
                <a:gd name="T49" fmla="*/ 542791 h 204"/>
                <a:gd name="T50" fmla="*/ 1235299 w 204"/>
                <a:gd name="T51" fmla="*/ 1098985 h 204"/>
                <a:gd name="T52" fmla="*/ 1101028 w 204"/>
                <a:gd name="T53" fmla="*/ 1233007 h 204"/>
                <a:gd name="T54" fmla="*/ 261830 w 204"/>
                <a:gd name="T55" fmla="*/ 1233007 h 204"/>
                <a:gd name="T56" fmla="*/ 134272 w 204"/>
                <a:gd name="T57" fmla="*/ 1098985 h 204"/>
                <a:gd name="T58" fmla="*/ 134272 w 204"/>
                <a:gd name="T59" fmla="*/ 542791 h 204"/>
                <a:gd name="T60" fmla="*/ 335679 w 204"/>
                <a:gd name="T61" fmla="*/ 542791 h 204"/>
                <a:gd name="T62" fmla="*/ 308825 w 204"/>
                <a:gd name="T63" fmla="*/ 683515 h 204"/>
                <a:gd name="T64" fmla="*/ 684786 w 204"/>
                <a:gd name="T65" fmla="*/ 1058778 h 204"/>
                <a:gd name="T66" fmla="*/ 1054033 w 204"/>
                <a:gd name="T67" fmla="*/ 683515 h 204"/>
                <a:gd name="T68" fmla="*/ 1027178 w 204"/>
                <a:gd name="T69" fmla="*/ 542791 h 204"/>
                <a:gd name="T70" fmla="*/ 1235299 w 204"/>
                <a:gd name="T71" fmla="*/ 542791 h 204"/>
                <a:gd name="T72" fmla="*/ 1235299 w 204"/>
                <a:gd name="T73" fmla="*/ 1098985 h 2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grpSp>
          <p:nvGrpSpPr>
            <p:cNvPr id="14" name="Group 50">
              <a:extLst>
                <a:ext uri="{FF2B5EF4-FFF2-40B4-BE49-F238E27FC236}">
                  <a16:creationId xmlns:a16="http://schemas.microsoft.com/office/drawing/2014/main" id="{E4A53B8E-E2E7-4CE7-AB73-AE28CD11F74B}"/>
                </a:ext>
              </a:extLst>
            </p:cNvPr>
            <p:cNvGrpSpPr/>
            <p:nvPr/>
          </p:nvGrpSpPr>
          <p:grpSpPr>
            <a:xfrm>
              <a:off x="6248636" y="1854295"/>
              <a:ext cx="616990" cy="574002"/>
              <a:chOff x="3338513" y="696913"/>
              <a:chExt cx="771525" cy="717550"/>
            </a:xfrm>
            <a:solidFill>
              <a:schemeClr val="accent1"/>
            </a:solidFill>
          </p:grpSpPr>
          <p:sp>
            <p:nvSpPr>
              <p:cNvPr id="36" name="Freeform 23">
                <a:extLst>
                  <a:ext uri="{FF2B5EF4-FFF2-40B4-BE49-F238E27FC236}">
                    <a16:creationId xmlns:a16="http://schemas.microsoft.com/office/drawing/2014/main" id="{A12425AC-1FFE-404B-A301-BD472FF0E429}"/>
                  </a:ext>
                </a:extLst>
              </p:cNvPr>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7" name="Rectangle 24">
                <a:extLst>
                  <a:ext uri="{FF2B5EF4-FFF2-40B4-BE49-F238E27FC236}">
                    <a16:creationId xmlns:a16="http://schemas.microsoft.com/office/drawing/2014/main" id="{438DE277-36F9-4812-8F61-341683F75244}"/>
                  </a:ext>
                </a:extLst>
              </p:cNvPr>
              <p:cNvSpPr>
                <a:spLocks noChangeArrowheads="1"/>
              </p:cNvSpPr>
              <p:nvPr/>
            </p:nvSpPr>
            <p:spPr bwMode="auto">
              <a:xfrm>
                <a:off x="3338513" y="960438"/>
                <a:ext cx="163513" cy="390525"/>
              </a:xfrm>
              <a:prstGeom prst="rect">
                <a:avLst/>
              </a:prstGeom>
              <a:noFill/>
              <a:ln w="19050">
                <a:solidFill>
                  <a:schemeClr val="bg1"/>
                </a:solid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grpSp>
          <p:nvGrpSpPr>
            <p:cNvPr id="15" name="Group 53">
              <a:extLst>
                <a:ext uri="{FF2B5EF4-FFF2-40B4-BE49-F238E27FC236}">
                  <a16:creationId xmlns:a16="http://schemas.microsoft.com/office/drawing/2014/main" id="{DDA18EC2-63C6-4E0B-AAD4-7646E73BAEF9}"/>
                </a:ext>
              </a:extLst>
            </p:cNvPr>
            <p:cNvGrpSpPr/>
            <p:nvPr/>
          </p:nvGrpSpPr>
          <p:grpSpPr>
            <a:xfrm>
              <a:off x="5257033" y="2584444"/>
              <a:ext cx="821652" cy="769734"/>
              <a:chOff x="544513" y="3295650"/>
              <a:chExt cx="1325563" cy="1241425"/>
            </a:xfrm>
            <a:solidFill>
              <a:schemeClr val="accent1"/>
            </a:solidFill>
          </p:grpSpPr>
          <p:sp>
            <p:nvSpPr>
              <p:cNvPr id="33" name="Freeform 26">
                <a:extLst>
                  <a:ext uri="{FF2B5EF4-FFF2-40B4-BE49-F238E27FC236}">
                    <a16:creationId xmlns:a16="http://schemas.microsoft.com/office/drawing/2014/main" id="{6DF6021E-618B-4A1A-8845-737501316502}"/>
                  </a:ext>
                </a:extLst>
              </p:cNvPr>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4" name="Freeform 27">
                <a:extLst>
                  <a:ext uri="{FF2B5EF4-FFF2-40B4-BE49-F238E27FC236}">
                    <a16:creationId xmlns:a16="http://schemas.microsoft.com/office/drawing/2014/main" id="{AD5C365F-EBBB-476A-A99C-1A21973C59EE}"/>
                  </a:ext>
                </a:extLst>
              </p:cNvPr>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5" name="Freeform 28">
                <a:extLst>
                  <a:ext uri="{FF2B5EF4-FFF2-40B4-BE49-F238E27FC236}">
                    <a16:creationId xmlns:a16="http://schemas.microsoft.com/office/drawing/2014/main" id="{2EEE294E-99D2-40B3-950B-8B1F3ED5F9B1}"/>
                  </a:ext>
                </a:extLst>
              </p:cNvPr>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16" name="Freeform 52">
              <a:extLst>
                <a:ext uri="{FF2B5EF4-FFF2-40B4-BE49-F238E27FC236}">
                  <a16:creationId xmlns:a16="http://schemas.microsoft.com/office/drawing/2014/main" id="{B31AA151-C254-490C-86BF-207058B926F0}"/>
                </a:ext>
              </a:extLst>
            </p:cNvPr>
            <p:cNvSpPr>
              <a:spLocks/>
            </p:cNvSpPr>
            <p:nvPr/>
          </p:nvSpPr>
          <p:spPr bwMode="auto">
            <a:xfrm>
              <a:off x="3920373" y="2796660"/>
              <a:ext cx="490171" cy="590290"/>
            </a:xfrm>
            <a:custGeom>
              <a:avLst/>
              <a:gdLst>
                <a:gd name="T0" fmla="*/ 403071 w 146"/>
                <a:gd name="T1" fmla="*/ 1161399 h 176"/>
                <a:gd name="T2" fmla="*/ 268714 w 146"/>
                <a:gd name="T3" fmla="*/ 1161399 h 176"/>
                <a:gd name="T4" fmla="*/ 255278 w 146"/>
                <a:gd name="T5" fmla="*/ 1154686 h 176"/>
                <a:gd name="T6" fmla="*/ 114203 w 146"/>
                <a:gd name="T7" fmla="*/ 819021 h 176"/>
                <a:gd name="T8" fmla="*/ 268714 w 146"/>
                <a:gd name="T9" fmla="*/ 416224 h 176"/>
                <a:gd name="T10" fmla="*/ 369482 w 146"/>
                <a:gd name="T11" fmla="*/ 161119 h 176"/>
                <a:gd name="T12" fmla="*/ 691938 w 146"/>
                <a:gd name="T13" fmla="*/ 60420 h 176"/>
                <a:gd name="T14" fmla="*/ 947217 w 146"/>
                <a:gd name="T15" fmla="*/ 355804 h 176"/>
                <a:gd name="T16" fmla="*/ 725528 w 146"/>
                <a:gd name="T17" fmla="*/ 953287 h 176"/>
                <a:gd name="T18" fmla="*/ 658349 w 146"/>
                <a:gd name="T19" fmla="*/ 980140 h 176"/>
                <a:gd name="T20" fmla="*/ 631478 w 146"/>
                <a:gd name="T21" fmla="*/ 919721 h 176"/>
                <a:gd name="T22" fmla="*/ 853167 w 146"/>
                <a:gd name="T23" fmla="*/ 328951 h 176"/>
                <a:gd name="T24" fmla="*/ 658349 w 146"/>
                <a:gd name="T25" fmla="*/ 154406 h 176"/>
                <a:gd name="T26" fmla="*/ 463532 w 146"/>
                <a:gd name="T27" fmla="*/ 201399 h 176"/>
                <a:gd name="T28" fmla="*/ 362764 w 146"/>
                <a:gd name="T29" fmla="*/ 449790 h 176"/>
                <a:gd name="T30" fmla="*/ 201535 w 146"/>
                <a:gd name="T31" fmla="*/ 852588 h 176"/>
                <a:gd name="T32" fmla="*/ 295585 w 146"/>
                <a:gd name="T33" fmla="*/ 1067413 h 176"/>
                <a:gd name="T34" fmla="*/ 302303 w 146"/>
                <a:gd name="T35" fmla="*/ 1067413 h 176"/>
                <a:gd name="T36" fmla="*/ 409789 w 146"/>
                <a:gd name="T37" fmla="*/ 1013707 h 176"/>
                <a:gd name="T38" fmla="*/ 450096 w 146"/>
                <a:gd name="T39" fmla="*/ 906294 h 176"/>
                <a:gd name="T40" fmla="*/ 624760 w 146"/>
                <a:gd name="T41" fmla="*/ 456504 h 176"/>
                <a:gd name="T42" fmla="*/ 611324 w 146"/>
                <a:gd name="T43" fmla="*/ 389371 h 176"/>
                <a:gd name="T44" fmla="*/ 550864 w 146"/>
                <a:gd name="T45" fmla="*/ 449790 h 176"/>
                <a:gd name="T46" fmla="*/ 382917 w 146"/>
                <a:gd name="T47" fmla="*/ 872728 h 176"/>
                <a:gd name="T48" fmla="*/ 322457 w 146"/>
                <a:gd name="T49" fmla="*/ 899581 h 176"/>
                <a:gd name="T50" fmla="*/ 295585 w 146"/>
                <a:gd name="T51" fmla="*/ 832448 h 176"/>
                <a:gd name="T52" fmla="*/ 456814 w 146"/>
                <a:gd name="T53" fmla="*/ 416224 h 176"/>
                <a:gd name="T54" fmla="*/ 644914 w 146"/>
                <a:gd name="T55" fmla="*/ 295385 h 176"/>
                <a:gd name="T56" fmla="*/ 718810 w 146"/>
                <a:gd name="T57" fmla="*/ 483357 h 176"/>
                <a:gd name="T58" fmla="*/ 537428 w 146"/>
                <a:gd name="T59" fmla="*/ 946574 h 176"/>
                <a:gd name="T60" fmla="*/ 497121 w 146"/>
                <a:gd name="T61" fmla="*/ 1047273 h 176"/>
                <a:gd name="T62" fmla="*/ 403071 w 146"/>
                <a:gd name="T63" fmla="*/ 1161399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7" name="Freeform 52">
              <a:extLst>
                <a:ext uri="{FF2B5EF4-FFF2-40B4-BE49-F238E27FC236}">
                  <a16:creationId xmlns:a16="http://schemas.microsoft.com/office/drawing/2014/main" id="{03D7F2E5-0400-4291-9C7E-9B6F06E74A78}"/>
                </a:ext>
              </a:extLst>
            </p:cNvPr>
            <p:cNvSpPr>
              <a:spLocks/>
            </p:cNvSpPr>
            <p:nvPr/>
          </p:nvSpPr>
          <p:spPr bwMode="auto">
            <a:xfrm>
              <a:off x="7257977" y="2224617"/>
              <a:ext cx="436237" cy="525233"/>
            </a:xfrm>
            <a:custGeom>
              <a:avLst/>
              <a:gdLst>
                <a:gd name="T0" fmla="*/ 358624 w 146"/>
                <a:gd name="T1" fmla="*/ 1033329 h 176"/>
                <a:gd name="T2" fmla="*/ 239082 w 146"/>
                <a:gd name="T3" fmla="*/ 1033329 h 176"/>
                <a:gd name="T4" fmla="*/ 227128 w 146"/>
                <a:gd name="T5" fmla="*/ 1027356 h 176"/>
                <a:gd name="T6" fmla="*/ 101610 w 146"/>
                <a:gd name="T7" fmla="*/ 728706 h 176"/>
                <a:gd name="T8" fmla="*/ 239082 w 146"/>
                <a:gd name="T9" fmla="*/ 370326 h 176"/>
                <a:gd name="T10" fmla="*/ 328738 w 146"/>
                <a:gd name="T11" fmla="*/ 143352 h 176"/>
                <a:gd name="T12" fmla="*/ 615637 w 146"/>
                <a:gd name="T13" fmla="*/ 53757 h 176"/>
                <a:gd name="T14" fmla="*/ 842766 w 146"/>
                <a:gd name="T15" fmla="*/ 316569 h 176"/>
                <a:gd name="T16" fmla="*/ 645523 w 146"/>
                <a:gd name="T17" fmla="*/ 848166 h 176"/>
                <a:gd name="T18" fmla="*/ 585752 w 146"/>
                <a:gd name="T19" fmla="*/ 872058 h 176"/>
                <a:gd name="T20" fmla="*/ 561844 w 146"/>
                <a:gd name="T21" fmla="*/ 818301 h 176"/>
                <a:gd name="T22" fmla="*/ 759087 w 146"/>
                <a:gd name="T23" fmla="*/ 292677 h 176"/>
                <a:gd name="T24" fmla="*/ 585752 w 146"/>
                <a:gd name="T25" fmla="*/ 137379 h 176"/>
                <a:gd name="T26" fmla="*/ 412417 w 146"/>
                <a:gd name="T27" fmla="*/ 179190 h 176"/>
                <a:gd name="T28" fmla="*/ 322761 w 146"/>
                <a:gd name="T29" fmla="*/ 400191 h 176"/>
                <a:gd name="T30" fmla="*/ 179312 w 146"/>
                <a:gd name="T31" fmla="*/ 758571 h 176"/>
                <a:gd name="T32" fmla="*/ 262991 w 146"/>
                <a:gd name="T33" fmla="*/ 949707 h 176"/>
                <a:gd name="T34" fmla="*/ 268968 w 146"/>
                <a:gd name="T35" fmla="*/ 949707 h 176"/>
                <a:gd name="T36" fmla="*/ 364601 w 146"/>
                <a:gd name="T37" fmla="*/ 901923 h 176"/>
                <a:gd name="T38" fmla="*/ 400463 w 146"/>
                <a:gd name="T39" fmla="*/ 806355 h 176"/>
                <a:gd name="T40" fmla="*/ 555867 w 146"/>
                <a:gd name="T41" fmla="*/ 406164 h 176"/>
                <a:gd name="T42" fmla="*/ 543913 w 146"/>
                <a:gd name="T43" fmla="*/ 346434 h 176"/>
                <a:gd name="T44" fmla="*/ 490119 w 146"/>
                <a:gd name="T45" fmla="*/ 400191 h 176"/>
                <a:gd name="T46" fmla="*/ 340693 w 146"/>
                <a:gd name="T47" fmla="*/ 776490 h 176"/>
                <a:gd name="T48" fmla="*/ 286899 w 146"/>
                <a:gd name="T49" fmla="*/ 800382 h 176"/>
                <a:gd name="T50" fmla="*/ 262991 w 146"/>
                <a:gd name="T51" fmla="*/ 740652 h 176"/>
                <a:gd name="T52" fmla="*/ 406440 w 146"/>
                <a:gd name="T53" fmla="*/ 370326 h 176"/>
                <a:gd name="T54" fmla="*/ 573798 w 146"/>
                <a:gd name="T55" fmla="*/ 262812 h 176"/>
                <a:gd name="T56" fmla="*/ 639546 w 146"/>
                <a:gd name="T57" fmla="*/ 430056 h 176"/>
                <a:gd name="T58" fmla="*/ 478165 w 146"/>
                <a:gd name="T59" fmla="*/ 842193 h 176"/>
                <a:gd name="T60" fmla="*/ 442303 w 146"/>
                <a:gd name="T61" fmla="*/ 931788 h 176"/>
                <a:gd name="T62" fmla="*/ 358624 w 146"/>
                <a:gd name="T63" fmla="*/ 1033329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18" name="Freeform 9">
              <a:extLst>
                <a:ext uri="{FF2B5EF4-FFF2-40B4-BE49-F238E27FC236}">
                  <a16:creationId xmlns:a16="http://schemas.microsoft.com/office/drawing/2014/main" id="{1C4523A2-C948-41B0-8E4F-7DCA6D5322E7}"/>
                </a:ext>
              </a:extLst>
            </p:cNvPr>
            <p:cNvSpPr>
              <a:spLocks noEditPoints="1"/>
            </p:cNvSpPr>
            <p:nvPr/>
          </p:nvSpPr>
          <p:spPr bwMode="auto">
            <a:xfrm>
              <a:off x="4226534" y="4060550"/>
              <a:ext cx="814571" cy="815619"/>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19" name="Freeform 36">
              <a:extLst>
                <a:ext uri="{FF2B5EF4-FFF2-40B4-BE49-F238E27FC236}">
                  <a16:creationId xmlns:a16="http://schemas.microsoft.com/office/drawing/2014/main" id="{A5A7EF01-16D1-481A-9142-3A0D40CD4697}"/>
                </a:ext>
              </a:extLst>
            </p:cNvPr>
            <p:cNvSpPr>
              <a:spLocks/>
            </p:cNvSpPr>
            <p:nvPr/>
          </p:nvSpPr>
          <p:spPr bwMode="auto">
            <a:xfrm>
              <a:off x="6849501" y="3501200"/>
              <a:ext cx="471929" cy="627581"/>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0" name="Freeform 38">
              <a:extLst>
                <a:ext uri="{FF2B5EF4-FFF2-40B4-BE49-F238E27FC236}">
                  <a16:creationId xmlns:a16="http://schemas.microsoft.com/office/drawing/2014/main" id="{A9BDC11D-3555-4C57-9659-A77EE56E9AF7}"/>
                </a:ext>
              </a:extLst>
            </p:cNvPr>
            <p:cNvSpPr>
              <a:spLocks noEditPoints="1"/>
            </p:cNvSpPr>
            <p:nvPr/>
          </p:nvSpPr>
          <p:spPr bwMode="auto">
            <a:xfrm>
              <a:off x="5396439" y="3936779"/>
              <a:ext cx="654355" cy="664078"/>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1" name="Freeform 44">
              <a:extLst>
                <a:ext uri="{FF2B5EF4-FFF2-40B4-BE49-F238E27FC236}">
                  <a16:creationId xmlns:a16="http://schemas.microsoft.com/office/drawing/2014/main" id="{0805AA13-E4A1-4EBE-9570-F075DE752E47}"/>
                </a:ext>
              </a:extLst>
            </p:cNvPr>
            <p:cNvSpPr>
              <a:spLocks noEditPoints="1"/>
            </p:cNvSpPr>
            <p:nvPr/>
          </p:nvSpPr>
          <p:spPr bwMode="auto">
            <a:xfrm>
              <a:off x="4410543" y="3014846"/>
              <a:ext cx="647216" cy="65059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nvGrpSpPr>
            <p:cNvPr id="22" name="Group 90">
              <a:extLst>
                <a:ext uri="{FF2B5EF4-FFF2-40B4-BE49-F238E27FC236}">
                  <a16:creationId xmlns:a16="http://schemas.microsoft.com/office/drawing/2014/main" id="{AEFC8CBE-3965-4F64-A1F5-1C29CE7FD313}"/>
                </a:ext>
              </a:extLst>
            </p:cNvPr>
            <p:cNvGrpSpPr/>
            <p:nvPr/>
          </p:nvGrpSpPr>
          <p:grpSpPr>
            <a:xfrm>
              <a:off x="5329501" y="1727303"/>
              <a:ext cx="782028" cy="777188"/>
              <a:chOff x="2189163" y="538163"/>
              <a:chExt cx="977900" cy="971549"/>
            </a:xfrm>
            <a:solidFill>
              <a:schemeClr val="accent5"/>
            </a:solidFill>
          </p:grpSpPr>
          <p:sp>
            <p:nvSpPr>
              <p:cNvPr id="31" name="Freeform 50">
                <a:extLst>
                  <a:ext uri="{FF2B5EF4-FFF2-40B4-BE49-F238E27FC236}">
                    <a16:creationId xmlns:a16="http://schemas.microsoft.com/office/drawing/2014/main" id="{E3A781F7-DB04-4C1E-967C-6FE0B8D32370}"/>
                  </a:ext>
                </a:extLst>
              </p:cNvPr>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32" name="Freeform 51">
                <a:extLst>
                  <a:ext uri="{FF2B5EF4-FFF2-40B4-BE49-F238E27FC236}">
                    <a16:creationId xmlns:a16="http://schemas.microsoft.com/office/drawing/2014/main" id="{A97718C1-6334-4F50-B71D-2B4BEA7D9D2E}"/>
                  </a:ext>
                </a:extLst>
              </p:cNvPr>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noFill/>
              <a:ln w="19050">
                <a:solidFill>
                  <a:schemeClr val="bg1"/>
                </a:solid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grpSp>
        <p:sp>
          <p:nvSpPr>
            <p:cNvPr id="23" name="Freeform 36">
              <a:extLst>
                <a:ext uri="{FF2B5EF4-FFF2-40B4-BE49-F238E27FC236}">
                  <a16:creationId xmlns:a16="http://schemas.microsoft.com/office/drawing/2014/main" id="{B7CCE0C5-B9FF-4039-A250-3BA68BC94731}"/>
                </a:ext>
              </a:extLst>
            </p:cNvPr>
            <p:cNvSpPr>
              <a:spLocks/>
            </p:cNvSpPr>
            <p:nvPr/>
          </p:nvSpPr>
          <p:spPr bwMode="auto">
            <a:xfrm>
              <a:off x="6157870" y="2681618"/>
              <a:ext cx="615491" cy="560935"/>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id-ID" sz="1799" dirty="0">
                <a:solidFill>
                  <a:schemeClr val="lt1"/>
                </a:solidFill>
                <a:ea typeface="思源黑体 Light" panose="020B0300000000000000" pitchFamily="34" charset="-122"/>
              </a:endParaRPr>
            </a:p>
          </p:txBody>
        </p:sp>
        <p:sp>
          <p:nvSpPr>
            <p:cNvPr id="24" name="Freeform 326">
              <a:extLst>
                <a:ext uri="{FF2B5EF4-FFF2-40B4-BE49-F238E27FC236}">
                  <a16:creationId xmlns:a16="http://schemas.microsoft.com/office/drawing/2014/main" id="{B4AA8744-D876-4FC1-A6EA-82ADEAE3E8C7}"/>
                </a:ext>
              </a:extLst>
            </p:cNvPr>
            <p:cNvSpPr>
              <a:spLocks noChangeArrowheads="1"/>
            </p:cNvSpPr>
            <p:nvPr/>
          </p:nvSpPr>
          <p:spPr bwMode="auto">
            <a:xfrm>
              <a:off x="7428507" y="3932815"/>
              <a:ext cx="560762" cy="535545"/>
            </a:xfrm>
            <a:custGeom>
              <a:avLst/>
              <a:gdLst>
                <a:gd name="T0" fmla="*/ 1121873 w 1348"/>
                <a:gd name="T1" fmla="*/ 653276 h 1289"/>
                <a:gd name="T2" fmla="*/ 1121873 w 1348"/>
                <a:gd name="T3" fmla="*/ 1070509 h 1289"/>
                <a:gd name="T4" fmla="*/ 877843 w 1348"/>
                <a:gd name="T5" fmla="*/ 1070509 h 1289"/>
                <a:gd name="T6" fmla="*/ 877843 w 1348"/>
                <a:gd name="T7" fmla="*/ 680704 h 1289"/>
                <a:gd name="T8" fmla="*/ 759576 w 1348"/>
                <a:gd name="T9" fmla="*/ 521125 h 1289"/>
                <a:gd name="T10" fmla="*/ 633813 w 1348"/>
                <a:gd name="T11" fmla="*/ 611719 h 1289"/>
                <a:gd name="T12" fmla="*/ 627150 w 1348"/>
                <a:gd name="T13" fmla="*/ 667406 h 1289"/>
                <a:gd name="T14" fmla="*/ 627150 w 1348"/>
                <a:gd name="T15" fmla="*/ 1070509 h 1289"/>
                <a:gd name="T16" fmla="*/ 389782 w 1348"/>
                <a:gd name="T17" fmla="*/ 1070509 h 1289"/>
                <a:gd name="T18" fmla="*/ 389782 w 1348"/>
                <a:gd name="T19" fmla="*/ 347417 h 1289"/>
                <a:gd name="T20" fmla="*/ 627150 w 1348"/>
                <a:gd name="T21" fmla="*/ 347417 h 1289"/>
                <a:gd name="T22" fmla="*/ 627150 w 1348"/>
                <a:gd name="T23" fmla="*/ 451309 h 1289"/>
                <a:gd name="T24" fmla="*/ 842862 w 1348"/>
                <a:gd name="T25" fmla="*/ 333287 h 1289"/>
                <a:gd name="T26" fmla="*/ 1121873 w 1348"/>
                <a:gd name="T27" fmla="*/ 653276 h 1289"/>
                <a:gd name="T28" fmla="*/ 139089 w 1348"/>
                <a:gd name="T29" fmla="*/ 0 h 1289"/>
                <a:gd name="T30" fmla="*/ 0 w 1348"/>
                <a:gd name="T31" fmla="*/ 125502 h 1289"/>
                <a:gd name="T32" fmla="*/ 132426 w 1348"/>
                <a:gd name="T33" fmla="*/ 250173 h 1289"/>
                <a:gd name="T34" fmla="*/ 139089 w 1348"/>
                <a:gd name="T35" fmla="*/ 250173 h 1289"/>
                <a:gd name="T36" fmla="*/ 271515 w 1348"/>
                <a:gd name="T37" fmla="*/ 125502 h 1289"/>
                <a:gd name="T38" fmla="*/ 139089 w 1348"/>
                <a:gd name="T39" fmla="*/ 0 h 1289"/>
                <a:gd name="T40" fmla="*/ 14159 w 1348"/>
                <a:gd name="T41" fmla="*/ 1070509 h 1289"/>
                <a:gd name="T42" fmla="*/ 258189 w 1348"/>
                <a:gd name="T43" fmla="*/ 1070509 h 1289"/>
                <a:gd name="T44" fmla="*/ 258189 w 1348"/>
                <a:gd name="T45" fmla="*/ 347417 h 1289"/>
                <a:gd name="T46" fmla="*/ 14159 w 1348"/>
                <a:gd name="T47" fmla="*/ 347417 h 1289"/>
                <a:gd name="T48" fmla="*/ 14159 w 1348"/>
                <a:gd name="T49" fmla="*/ 1070509 h 1289"/>
                <a:gd name="T50" fmla="*/ 14159 w 1348"/>
                <a:gd name="T51" fmla="*/ 1070509 h 1289"/>
                <a:gd name="T52" fmla="*/ 14159 w 1348"/>
                <a:gd name="T53" fmla="*/ 1070509 h 128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25" name="AutoShape 64">
              <a:extLst>
                <a:ext uri="{FF2B5EF4-FFF2-40B4-BE49-F238E27FC236}">
                  <a16:creationId xmlns:a16="http://schemas.microsoft.com/office/drawing/2014/main" id="{A5DC51FB-4CB2-43BE-B5F7-FB4E713A6243}"/>
                </a:ext>
              </a:extLst>
            </p:cNvPr>
            <p:cNvSpPr>
              <a:spLocks/>
            </p:cNvSpPr>
            <p:nvPr/>
          </p:nvSpPr>
          <p:spPr bwMode="auto">
            <a:xfrm>
              <a:off x="6805878" y="4235097"/>
              <a:ext cx="391819" cy="3903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s-ES" sz="1799" dirty="0">
                <a:solidFill>
                  <a:schemeClr val="lt1"/>
                </a:solidFill>
                <a:ea typeface="思源黑体 Light" panose="020B0300000000000000" pitchFamily="34" charset="-122"/>
                <a:sym typeface="Gill Sans" charset="0"/>
              </a:endParaRPr>
            </a:p>
          </p:txBody>
        </p:sp>
        <p:sp>
          <p:nvSpPr>
            <p:cNvPr id="26" name="Freeform 234">
              <a:extLst>
                <a:ext uri="{FF2B5EF4-FFF2-40B4-BE49-F238E27FC236}">
                  <a16:creationId xmlns:a16="http://schemas.microsoft.com/office/drawing/2014/main" id="{793FF5D8-2EBD-4B37-A798-21F2A4BFFD26}"/>
                </a:ext>
              </a:extLst>
            </p:cNvPr>
            <p:cNvSpPr>
              <a:spLocks noChangeArrowheads="1"/>
            </p:cNvSpPr>
            <p:nvPr/>
          </p:nvSpPr>
          <p:spPr bwMode="auto">
            <a:xfrm>
              <a:off x="6958163" y="2251593"/>
              <a:ext cx="283158" cy="407809"/>
            </a:xfrm>
            <a:custGeom>
              <a:avLst/>
              <a:gdLst>
                <a:gd name="T0" fmla="*/ 424457 w 667"/>
                <a:gd name="T1" fmla="*/ 44211 h 959"/>
                <a:gd name="T2" fmla="*/ 468689 w 667"/>
                <a:gd name="T3" fmla="*/ 88421 h 959"/>
                <a:gd name="T4" fmla="*/ 504415 w 667"/>
                <a:gd name="T5" fmla="*/ 186195 h 959"/>
                <a:gd name="T6" fmla="*/ 478045 w 667"/>
                <a:gd name="T7" fmla="*/ 274616 h 959"/>
                <a:gd name="T8" fmla="*/ 406594 w 667"/>
                <a:gd name="T9" fmla="*/ 336681 h 959"/>
                <a:gd name="T10" fmla="*/ 371719 w 667"/>
                <a:gd name="T11" fmla="*/ 390243 h 959"/>
                <a:gd name="T12" fmla="*/ 406594 w 667"/>
                <a:gd name="T13" fmla="*/ 434454 h 959"/>
                <a:gd name="T14" fmla="*/ 486552 w 667"/>
                <a:gd name="T15" fmla="*/ 495669 h 959"/>
                <a:gd name="T16" fmla="*/ 530784 w 667"/>
                <a:gd name="T17" fmla="*/ 567086 h 959"/>
                <a:gd name="T18" fmla="*/ 522277 w 667"/>
                <a:gd name="T19" fmla="*/ 690365 h 959"/>
                <a:gd name="T20" fmla="*/ 371719 w 667"/>
                <a:gd name="T21" fmla="*/ 796641 h 959"/>
                <a:gd name="T22" fmla="*/ 141202 w 667"/>
                <a:gd name="T23" fmla="*/ 805993 h 959"/>
                <a:gd name="T24" fmla="*/ 17012 w 667"/>
                <a:gd name="T25" fmla="*/ 717572 h 959"/>
                <a:gd name="T26" fmla="*/ 17012 w 667"/>
                <a:gd name="T27" fmla="*/ 593442 h 959"/>
                <a:gd name="T28" fmla="*/ 141202 w 667"/>
                <a:gd name="T29" fmla="*/ 505021 h 959"/>
                <a:gd name="T30" fmla="*/ 256035 w 667"/>
                <a:gd name="T31" fmla="*/ 487167 h 959"/>
                <a:gd name="T32" fmla="*/ 283255 w 667"/>
                <a:gd name="T33" fmla="*/ 451458 h 959"/>
                <a:gd name="T34" fmla="*/ 273898 w 667"/>
                <a:gd name="T35" fmla="*/ 390243 h 959"/>
                <a:gd name="T36" fmla="*/ 265392 w 667"/>
                <a:gd name="T37" fmla="*/ 372389 h 959"/>
                <a:gd name="T38" fmla="*/ 167571 w 667"/>
                <a:gd name="T39" fmla="*/ 354535 h 959"/>
                <a:gd name="T40" fmla="*/ 70601 w 667"/>
                <a:gd name="T41" fmla="*/ 266114 h 959"/>
                <a:gd name="T42" fmla="*/ 79107 w 667"/>
                <a:gd name="T43" fmla="*/ 132632 h 959"/>
                <a:gd name="T44" fmla="*/ 229666 w 667"/>
                <a:gd name="T45" fmla="*/ 17854 h 959"/>
                <a:gd name="T46" fmla="*/ 566509 w 667"/>
                <a:gd name="T47" fmla="*/ 0 h 959"/>
                <a:gd name="T48" fmla="*/ 468689 w 667"/>
                <a:gd name="T49" fmla="*/ 655507 h 959"/>
                <a:gd name="T50" fmla="*/ 442320 w 667"/>
                <a:gd name="T51" fmla="*/ 584090 h 959"/>
                <a:gd name="T52" fmla="*/ 345350 w 667"/>
                <a:gd name="T53" fmla="*/ 513523 h 959"/>
                <a:gd name="T54" fmla="*/ 318130 w 667"/>
                <a:gd name="T55" fmla="*/ 513523 h 959"/>
                <a:gd name="T56" fmla="*/ 273898 w 667"/>
                <a:gd name="T57" fmla="*/ 513523 h 959"/>
                <a:gd name="T58" fmla="*/ 203297 w 667"/>
                <a:gd name="T59" fmla="*/ 531377 h 959"/>
                <a:gd name="T60" fmla="*/ 141202 w 667"/>
                <a:gd name="T61" fmla="*/ 557733 h 959"/>
                <a:gd name="T62" fmla="*/ 105476 w 667"/>
                <a:gd name="T63" fmla="*/ 637653 h 959"/>
                <a:gd name="T64" fmla="*/ 159065 w 667"/>
                <a:gd name="T65" fmla="*/ 726074 h 959"/>
                <a:gd name="T66" fmla="*/ 300267 w 667"/>
                <a:gd name="T67" fmla="*/ 770284 h 959"/>
                <a:gd name="T68" fmla="*/ 468689 w 667"/>
                <a:gd name="T69" fmla="*/ 655507 h 959"/>
                <a:gd name="T70" fmla="*/ 398088 w 667"/>
                <a:gd name="T71" fmla="*/ 274616 h 959"/>
                <a:gd name="T72" fmla="*/ 398088 w 667"/>
                <a:gd name="T73" fmla="*/ 168340 h 959"/>
                <a:gd name="T74" fmla="*/ 327487 w 667"/>
                <a:gd name="T75" fmla="*/ 62065 h 959"/>
                <a:gd name="T76" fmla="*/ 221160 w 667"/>
                <a:gd name="T77" fmla="*/ 53563 h 959"/>
                <a:gd name="T78" fmla="*/ 167571 w 667"/>
                <a:gd name="T79" fmla="*/ 115628 h 959"/>
                <a:gd name="T80" fmla="*/ 167571 w 667"/>
                <a:gd name="T81" fmla="*/ 212551 h 959"/>
                <a:gd name="T82" fmla="*/ 239023 w 667"/>
                <a:gd name="T83" fmla="*/ 318826 h 959"/>
                <a:gd name="T84" fmla="*/ 345350 w 667"/>
                <a:gd name="T85" fmla="*/ 336681 h 959"/>
                <a:gd name="T86" fmla="*/ 371719 w 667"/>
                <a:gd name="T87" fmla="*/ 310324 h 9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zh-CN" altLang="en-US" sz="1799" dirty="0">
                <a:solidFill>
                  <a:schemeClr val="lt1"/>
                </a:solidFill>
                <a:ea typeface="思源黑体 Light" panose="020B0300000000000000" pitchFamily="34" charset="-122"/>
              </a:endParaRPr>
            </a:p>
          </p:txBody>
        </p:sp>
        <p:sp>
          <p:nvSpPr>
            <p:cNvPr id="27" name="Freeform 238">
              <a:extLst>
                <a:ext uri="{FF2B5EF4-FFF2-40B4-BE49-F238E27FC236}">
                  <a16:creationId xmlns:a16="http://schemas.microsoft.com/office/drawing/2014/main" id="{8CB34386-B22B-4983-A1E9-93519F9F1759}"/>
                </a:ext>
              </a:extLst>
            </p:cNvPr>
            <p:cNvSpPr>
              <a:spLocks noChangeArrowheads="1"/>
            </p:cNvSpPr>
            <p:nvPr/>
          </p:nvSpPr>
          <p:spPr bwMode="auto">
            <a:xfrm>
              <a:off x="4868987" y="2299197"/>
              <a:ext cx="352955" cy="687087"/>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grpSp>
          <p:nvGrpSpPr>
            <p:cNvPr id="28" name="Group 26">
              <a:extLst>
                <a:ext uri="{FF2B5EF4-FFF2-40B4-BE49-F238E27FC236}">
                  <a16:creationId xmlns:a16="http://schemas.microsoft.com/office/drawing/2014/main" id="{9E8EB31C-E068-4436-983F-9D542955F9AA}"/>
                </a:ext>
              </a:extLst>
            </p:cNvPr>
            <p:cNvGrpSpPr>
              <a:grpSpLocks/>
            </p:cNvGrpSpPr>
            <p:nvPr/>
          </p:nvGrpSpPr>
          <p:grpSpPr bwMode="auto">
            <a:xfrm>
              <a:off x="4806790" y="4875106"/>
              <a:ext cx="337909" cy="491997"/>
              <a:chOff x="4294188" y="1712913"/>
              <a:chExt cx="285750" cy="415925"/>
            </a:xfrm>
            <a:solidFill>
              <a:schemeClr val="accent3"/>
            </a:solidFill>
          </p:grpSpPr>
          <p:sp>
            <p:nvSpPr>
              <p:cNvPr id="29" name="Freeform 166">
                <a:extLst>
                  <a:ext uri="{FF2B5EF4-FFF2-40B4-BE49-F238E27FC236}">
                    <a16:creationId xmlns:a16="http://schemas.microsoft.com/office/drawing/2014/main" id="{FB833350-EE7B-47B2-B6EF-E180C0F7FA51}"/>
                  </a:ext>
                </a:extLst>
              </p:cNvPr>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noFill/>
              <a:ln w="19050">
                <a:solidFill>
                  <a:schemeClr val="bg1"/>
                </a:solidFill>
              </a:ln>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sp>
            <p:nvSpPr>
              <p:cNvPr id="30" name="Freeform 167">
                <a:extLst>
                  <a:ext uri="{FF2B5EF4-FFF2-40B4-BE49-F238E27FC236}">
                    <a16:creationId xmlns:a16="http://schemas.microsoft.com/office/drawing/2014/main" id="{EB3DAD3E-2B79-45B5-A134-BF30215A3BB7}"/>
                  </a:ext>
                </a:extLst>
              </p:cNvPr>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noFill/>
              <a:ln w="19050">
                <a:solidFill>
                  <a:schemeClr val="bg1"/>
                </a:solidFill>
              </a:ln>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4" tIns="45691" rIns="91384" bIns="45691" numCol="1" spcCol="0" rtlCol="0" fromWordArt="0" anchor="ctr" anchorCtr="0" forceAA="0" compatLnSpc="1">
                <a:prstTxWarp prst="textNoShape">
                  <a:avLst/>
                </a:prstTxWarp>
                <a:noAutofit/>
              </a:bodyPr>
              <a:lstStyle/>
              <a:p>
                <a:pPr algn="ctr"/>
                <a:endParaRPr lang="en-US" sz="1799" dirty="0">
                  <a:solidFill>
                    <a:schemeClr val="lt1"/>
                  </a:solidFill>
                  <a:ea typeface="思源黑体 Light" panose="020B0300000000000000" pitchFamily="34" charset="-122"/>
                </a:endParaRPr>
              </a:p>
            </p:txBody>
          </p:sp>
        </p:grpSp>
      </p:grpSp>
      <p:grpSp>
        <p:nvGrpSpPr>
          <p:cNvPr id="66" name="组合 65">
            <a:extLst>
              <a:ext uri="{FF2B5EF4-FFF2-40B4-BE49-F238E27FC236}">
                <a16:creationId xmlns:a16="http://schemas.microsoft.com/office/drawing/2014/main" id="{44DE5750-B454-4139-BE53-3DB5720802DB}"/>
              </a:ext>
            </a:extLst>
          </p:cNvPr>
          <p:cNvGrpSpPr/>
          <p:nvPr/>
        </p:nvGrpSpPr>
        <p:grpSpPr>
          <a:xfrm>
            <a:off x="5539743" y="988829"/>
            <a:ext cx="6056090" cy="1283605"/>
            <a:chOff x="5902569" y="1109746"/>
            <a:chExt cx="6056090" cy="1283605"/>
          </a:xfrm>
        </p:grpSpPr>
        <p:cxnSp>
          <p:nvCxnSpPr>
            <p:cNvPr id="61" name="直接连接符 60">
              <a:extLst>
                <a:ext uri="{FF2B5EF4-FFF2-40B4-BE49-F238E27FC236}">
                  <a16:creationId xmlns:a16="http://schemas.microsoft.com/office/drawing/2014/main" id="{960E7E4B-5AD8-4081-A2F5-43F017B44FEA}"/>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A18C952-FAC3-4BF7-8B1B-07710685C3AF}"/>
                </a:ext>
              </a:extLst>
            </p:cNvPr>
            <p:cNvSpPr txBox="1"/>
            <p:nvPr/>
          </p:nvSpPr>
          <p:spPr>
            <a:xfrm>
              <a:off x="5902569" y="1109746"/>
              <a:ext cx="6029690"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Uses mature technology</a:t>
              </a:r>
            </a:p>
          </p:txBody>
        </p:sp>
        <p:sp>
          <p:nvSpPr>
            <p:cNvPr id="63" name="文本框 62">
              <a:extLst>
                <a:ext uri="{FF2B5EF4-FFF2-40B4-BE49-F238E27FC236}">
                  <a16:creationId xmlns:a16="http://schemas.microsoft.com/office/drawing/2014/main" id="{ABB39574-C134-4D12-AAD9-256154983BEC}"/>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Using mature technologies such as block-chain and open source code construction, our technology is mature and stable. The deployment of our technology is simple, and it can be easily implemented.</a:t>
              </a:r>
            </a:p>
          </p:txBody>
        </p:sp>
      </p:grpSp>
      <p:grpSp>
        <p:nvGrpSpPr>
          <p:cNvPr id="67" name="组合 66">
            <a:extLst>
              <a:ext uri="{FF2B5EF4-FFF2-40B4-BE49-F238E27FC236}">
                <a16:creationId xmlns:a16="http://schemas.microsoft.com/office/drawing/2014/main" id="{EC037481-8573-4AD2-8041-C10621AA5BA7}"/>
              </a:ext>
            </a:extLst>
          </p:cNvPr>
          <p:cNvGrpSpPr/>
          <p:nvPr/>
        </p:nvGrpSpPr>
        <p:grpSpPr>
          <a:xfrm>
            <a:off x="5986980" y="2376284"/>
            <a:ext cx="5729248" cy="1521317"/>
            <a:chOff x="6251242" y="872034"/>
            <a:chExt cx="5729248" cy="1521317"/>
          </a:xfrm>
        </p:grpSpPr>
        <p:cxnSp>
          <p:nvCxnSpPr>
            <p:cNvPr id="68" name="直接连接符 67">
              <a:extLst>
                <a:ext uri="{FF2B5EF4-FFF2-40B4-BE49-F238E27FC236}">
                  <a16:creationId xmlns:a16="http://schemas.microsoft.com/office/drawing/2014/main" id="{CF833D74-428D-42BB-A3FA-A9206A83A648}"/>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B578E9C1-473A-4458-95D9-C91A58DEEFEA}"/>
                </a:ext>
              </a:extLst>
            </p:cNvPr>
            <p:cNvSpPr txBox="1"/>
            <p:nvPr/>
          </p:nvSpPr>
          <p:spPr>
            <a:xfrm>
              <a:off x="6251242" y="872034"/>
              <a:ext cx="5729248" cy="830997"/>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Can be easily developed and operated </a:t>
              </a:r>
            </a:p>
          </p:txBody>
        </p:sp>
        <p:sp>
          <p:nvSpPr>
            <p:cNvPr id="70" name="文本框 69">
              <a:extLst>
                <a:ext uri="{FF2B5EF4-FFF2-40B4-BE49-F238E27FC236}">
                  <a16:creationId xmlns:a16="http://schemas.microsoft.com/office/drawing/2014/main" id="{950DD5A0-1DEA-4563-8957-75DC12960BDB}"/>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The whole solution is based on the development of IBM system related service components. It facilitates the subsequent function expansion and facilitates the overall service operation and maintenance.</a:t>
              </a:r>
            </a:p>
          </p:txBody>
        </p:sp>
      </p:grpSp>
      <p:grpSp>
        <p:nvGrpSpPr>
          <p:cNvPr id="72" name="组合 71">
            <a:extLst>
              <a:ext uri="{FF2B5EF4-FFF2-40B4-BE49-F238E27FC236}">
                <a16:creationId xmlns:a16="http://schemas.microsoft.com/office/drawing/2014/main" id="{4ED4E817-9AE0-40A3-B7B6-A25D30232A16}"/>
              </a:ext>
            </a:extLst>
          </p:cNvPr>
          <p:cNvGrpSpPr/>
          <p:nvPr/>
        </p:nvGrpSpPr>
        <p:grpSpPr>
          <a:xfrm>
            <a:off x="6037974" y="4084332"/>
            <a:ext cx="5626590" cy="1505287"/>
            <a:chOff x="6332069" y="1226619"/>
            <a:chExt cx="5626590" cy="1505287"/>
          </a:xfrm>
        </p:grpSpPr>
        <p:cxnSp>
          <p:nvCxnSpPr>
            <p:cNvPr id="73" name="直接连接符 72">
              <a:extLst>
                <a:ext uri="{FF2B5EF4-FFF2-40B4-BE49-F238E27FC236}">
                  <a16:creationId xmlns:a16="http://schemas.microsoft.com/office/drawing/2014/main" id="{39F2C8E9-CA70-4BC6-AE92-AE7FE1D323D9}"/>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5838C61E-BE64-46AE-8FF9-37E2CB252319}"/>
                </a:ext>
              </a:extLst>
            </p:cNvPr>
            <p:cNvSpPr txBox="1"/>
            <p:nvPr/>
          </p:nvSpPr>
          <p:spPr>
            <a:xfrm>
              <a:off x="6746787" y="1226619"/>
              <a:ext cx="4958807"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Excellent Matching algorism</a:t>
              </a:r>
            </a:p>
          </p:txBody>
        </p:sp>
        <p:sp>
          <p:nvSpPr>
            <p:cNvPr id="75" name="文本框 74">
              <a:extLst>
                <a:ext uri="{FF2B5EF4-FFF2-40B4-BE49-F238E27FC236}">
                  <a16:creationId xmlns:a16="http://schemas.microsoft.com/office/drawing/2014/main" id="{D5262BAE-CB75-4449-AF06-67229835B488}"/>
                </a:ext>
              </a:extLst>
            </p:cNvPr>
            <p:cNvSpPr txBox="1"/>
            <p:nvPr/>
          </p:nvSpPr>
          <p:spPr>
            <a:xfrm>
              <a:off x="6332069" y="1793187"/>
              <a:ext cx="5626590" cy="938719"/>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On the one hand, the matching scheduling algorithm refers to the overall evaluation of the participants in the system. On the other hand, it combines the relevant priorities of the supplier and the demander, making the matching more precise. At the same time, the matching algorithm can be combined with machine learning and other technologies to further improve the intelligence of our </a:t>
              </a:r>
              <a:r>
                <a:rPr lang="en-US" altLang="zh-CN" sz="1100" b="1" dirty="0" err="1">
                  <a:solidFill>
                    <a:srgbClr val="FFFFFF"/>
                  </a:solidFill>
                  <a:latin typeface="等线" panose="02010600030101010101" pitchFamily="2" charset="-122"/>
                  <a:ea typeface="等线" panose="02010600030101010101" pitchFamily="2" charset="-122"/>
                </a:rPr>
                <a:t>algorthism</a:t>
              </a:r>
              <a:endParaRPr lang="en-US" altLang="zh-CN" sz="1100" b="1" dirty="0">
                <a:solidFill>
                  <a:srgbClr val="FFFFFF"/>
                </a:solidFill>
                <a:latin typeface="等线" panose="02010600030101010101" pitchFamily="2" charset="-122"/>
                <a:ea typeface="等线" panose="02010600030101010101" pitchFamily="2" charset="-122"/>
              </a:endParaRPr>
            </a:p>
          </p:txBody>
        </p:sp>
      </p:grpSp>
      <p:grpSp>
        <p:nvGrpSpPr>
          <p:cNvPr id="77" name="组合 76">
            <a:extLst>
              <a:ext uri="{FF2B5EF4-FFF2-40B4-BE49-F238E27FC236}">
                <a16:creationId xmlns:a16="http://schemas.microsoft.com/office/drawing/2014/main" id="{36F26006-FF70-4869-820A-CDD6DB70F4EB}"/>
              </a:ext>
            </a:extLst>
          </p:cNvPr>
          <p:cNvGrpSpPr/>
          <p:nvPr/>
        </p:nvGrpSpPr>
        <p:grpSpPr>
          <a:xfrm>
            <a:off x="6037974" y="5679896"/>
            <a:ext cx="5678254" cy="1165679"/>
            <a:chOff x="6280405" y="1227672"/>
            <a:chExt cx="5678254" cy="1165679"/>
          </a:xfrm>
        </p:grpSpPr>
        <p:cxnSp>
          <p:nvCxnSpPr>
            <p:cNvPr id="78" name="直接连接符 77">
              <a:extLst>
                <a:ext uri="{FF2B5EF4-FFF2-40B4-BE49-F238E27FC236}">
                  <a16:creationId xmlns:a16="http://schemas.microsoft.com/office/drawing/2014/main" id="{6EE2A73D-0CE0-4AD7-9406-24DCB009AD30}"/>
                </a:ext>
              </a:extLst>
            </p:cNvPr>
            <p:cNvCxnSpPr>
              <a:cxnSpLocks/>
            </p:cNvCxnSpPr>
            <p:nvPr/>
          </p:nvCxnSpPr>
          <p:spPr>
            <a:xfrm>
              <a:off x="6400800" y="1736254"/>
              <a:ext cx="539670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FE6C6AAF-B4C2-4738-8AF0-81B087FFAE98}"/>
                </a:ext>
              </a:extLst>
            </p:cNvPr>
            <p:cNvSpPr txBox="1"/>
            <p:nvPr/>
          </p:nvSpPr>
          <p:spPr>
            <a:xfrm>
              <a:off x="6280405" y="1227672"/>
              <a:ext cx="5033229" cy="461665"/>
            </a:xfrm>
            <a:prstGeom prst="rect">
              <a:avLst/>
            </a:prstGeom>
            <a:noFill/>
          </p:spPr>
          <p:txBody>
            <a:bodyPr wrap="square" rtlCol="0">
              <a:spAutoFit/>
            </a:bodyPr>
            <a:lstStyle/>
            <a:p>
              <a:pPr algn="ctr"/>
              <a:r>
                <a:rPr lang="en-US" altLang="zh-CN" sz="2400" b="1" spc="300" dirty="0">
                  <a:solidFill>
                    <a:schemeClr val="bg1">
                      <a:lumMod val="95000"/>
                    </a:schemeClr>
                  </a:solidFill>
                  <a:latin typeface="微软雅黑" panose="020B0503020204020204" pitchFamily="34" charset="-122"/>
                  <a:ea typeface="微软雅黑" panose="020B0503020204020204" pitchFamily="34" charset="-122"/>
                </a:rPr>
                <a:t>Easy to implement</a:t>
              </a:r>
            </a:p>
          </p:txBody>
        </p:sp>
        <p:sp>
          <p:nvSpPr>
            <p:cNvPr id="80" name="文本框 79">
              <a:extLst>
                <a:ext uri="{FF2B5EF4-FFF2-40B4-BE49-F238E27FC236}">
                  <a16:creationId xmlns:a16="http://schemas.microsoft.com/office/drawing/2014/main" id="{BF367552-9915-4F49-92F8-014278E3AC87}"/>
                </a:ext>
              </a:extLst>
            </p:cNvPr>
            <p:cNvSpPr txBox="1"/>
            <p:nvPr/>
          </p:nvSpPr>
          <p:spPr>
            <a:xfrm>
              <a:off x="6332069" y="1793187"/>
              <a:ext cx="5626590" cy="600164"/>
            </a:xfrm>
            <a:prstGeom prst="rect">
              <a:avLst/>
            </a:prstGeom>
            <a:noFill/>
          </p:spPr>
          <p:txBody>
            <a:bodyPr wrap="square" rtlCol="0">
              <a:spAutoFit/>
            </a:bodyPr>
            <a:lstStyle/>
            <a:p>
              <a:r>
                <a:rPr lang="en-US" altLang="zh-CN" sz="1100" b="1" dirty="0">
                  <a:solidFill>
                    <a:srgbClr val="FFFFFF"/>
                  </a:solidFill>
                  <a:latin typeface="等线" panose="02010600030101010101" pitchFamily="2" charset="-122"/>
                  <a:ea typeface="等线" panose="02010600030101010101" pitchFamily="2" charset="-122"/>
                </a:rPr>
                <a:t>The code is open-sourced and packaged, making it easy for  other products to be migrated and implemented. It can be effectively customized and applied to other matching scenarios.</a:t>
              </a:r>
            </a:p>
          </p:txBody>
        </p:sp>
      </p:grpSp>
      <p:sp>
        <p:nvSpPr>
          <p:cNvPr id="65" name="pliers_317066">
            <a:extLst>
              <a:ext uri="{FF2B5EF4-FFF2-40B4-BE49-F238E27FC236}">
                <a16:creationId xmlns:a16="http://schemas.microsoft.com/office/drawing/2014/main" id="{F87F538A-7E0E-4A85-95A4-D7F5418DDA32}"/>
              </a:ext>
            </a:extLst>
          </p:cNvPr>
          <p:cNvSpPr>
            <a:spLocks noChangeAspect="1"/>
          </p:cNvSpPr>
          <p:nvPr/>
        </p:nvSpPr>
        <p:spPr bwMode="auto">
          <a:xfrm>
            <a:off x="6089638" y="962002"/>
            <a:ext cx="434330" cy="515320"/>
          </a:xfrm>
          <a:custGeom>
            <a:avLst/>
            <a:gdLst>
              <a:gd name="connsiteX0" fmla="*/ 431159 w 511367"/>
              <a:gd name="connsiteY0" fmla="*/ 237735 h 606722"/>
              <a:gd name="connsiteX1" fmla="*/ 507802 w 511367"/>
              <a:gd name="connsiteY1" fmla="*/ 496079 h 606722"/>
              <a:gd name="connsiteX2" fmla="*/ 449585 w 511367"/>
              <a:gd name="connsiteY2" fmla="*/ 603078 h 606722"/>
              <a:gd name="connsiteX3" fmla="*/ 425017 w 511367"/>
              <a:gd name="connsiteY3" fmla="*/ 606722 h 606722"/>
              <a:gd name="connsiteX4" fmla="*/ 383892 w 511367"/>
              <a:gd name="connsiteY4" fmla="*/ 596235 h 606722"/>
              <a:gd name="connsiteX5" fmla="*/ 342410 w 511367"/>
              <a:gd name="connsiteY5" fmla="*/ 544958 h 606722"/>
              <a:gd name="connsiteX6" fmla="*/ 280633 w 511367"/>
              <a:gd name="connsiteY6" fmla="*/ 336736 h 606722"/>
              <a:gd name="connsiteX7" fmla="*/ 345081 w 511367"/>
              <a:gd name="connsiteY7" fmla="*/ 263152 h 606722"/>
              <a:gd name="connsiteX8" fmla="*/ 80109 w 511367"/>
              <a:gd name="connsiteY8" fmla="*/ 237735 h 606722"/>
              <a:gd name="connsiteX9" fmla="*/ 166168 w 511367"/>
              <a:gd name="connsiteY9" fmla="*/ 263152 h 606722"/>
              <a:gd name="connsiteX10" fmla="*/ 230602 w 511367"/>
              <a:gd name="connsiteY10" fmla="*/ 336736 h 606722"/>
              <a:gd name="connsiteX11" fmla="*/ 168927 w 511367"/>
              <a:gd name="connsiteY11" fmla="*/ 544958 h 606722"/>
              <a:gd name="connsiteX12" fmla="*/ 127366 w 511367"/>
              <a:gd name="connsiteY12" fmla="*/ 596235 h 606722"/>
              <a:gd name="connsiteX13" fmla="*/ 86339 w 511367"/>
              <a:gd name="connsiteY13" fmla="*/ 606722 h 606722"/>
              <a:gd name="connsiteX14" fmla="*/ 61776 w 511367"/>
              <a:gd name="connsiteY14" fmla="*/ 603078 h 606722"/>
              <a:gd name="connsiteX15" fmla="*/ 3572 w 511367"/>
              <a:gd name="connsiteY15" fmla="*/ 496079 h 606722"/>
              <a:gd name="connsiteX16" fmla="*/ 255689 w 511367"/>
              <a:gd name="connsiteY16" fmla="*/ 199277 h 606722"/>
              <a:gd name="connsiteX17" fmla="*/ 306461 w 511367"/>
              <a:gd name="connsiteY17" fmla="*/ 250014 h 606722"/>
              <a:gd name="connsiteX18" fmla="*/ 255689 w 511367"/>
              <a:gd name="connsiteY18" fmla="*/ 300751 h 606722"/>
              <a:gd name="connsiteX19" fmla="*/ 204917 w 511367"/>
              <a:gd name="connsiteY19" fmla="*/ 250014 h 606722"/>
              <a:gd name="connsiteX20" fmla="*/ 255689 w 511367"/>
              <a:gd name="connsiteY20" fmla="*/ 199277 h 606722"/>
              <a:gd name="connsiteX21" fmla="*/ 275482 w 511367"/>
              <a:gd name="connsiteY21" fmla="*/ 0 h 606722"/>
              <a:gd name="connsiteX22" fmla="*/ 373459 w 511367"/>
              <a:gd name="connsiteY22" fmla="*/ 0 h 606722"/>
              <a:gd name="connsiteX23" fmla="*/ 403982 w 511367"/>
              <a:gd name="connsiteY23" fmla="*/ 204470 h 606722"/>
              <a:gd name="connsiteX24" fmla="*/ 341868 w 511367"/>
              <a:gd name="connsiteY24" fmla="*/ 222775 h 606722"/>
              <a:gd name="connsiteX25" fmla="*/ 275482 w 511367"/>
              <a:gd name="connsiteY25" fmla="*/ 161905 h 606722"/>
              <a:gd name="connsiteX26" fmla="*/ 137878 w 511367"/>
              <a:gd name="connsiteY26" fmla="*/ 0 h 606722"/>
              <a:gd name="connsiteX27" fmla="*/ 235895 w 511367"/>
              <a:gd name="connsiteY27" fmla="*/ 0 h 606722"/>
              <a:gd name="connsiteX28" fmla="*/ 235895 w 511367"/>
              <a:gd name="connsiteY28" fmla="*/ 161905 h 606722"/>
              <a:gd name="connsiteX29" fmla="*/ 169482 w 511367"/>
              <a:gd name="connsiteY29" fmla="*/ 222775 h 606722"/>
              <a:gd name="connsiteX30" fmla="*/ 107254 w 511367"/>
              <a:gd name="connsiteY30" fmla="*/ 20447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1367" h="606722">
                <a:moveTo>
                  <a:pt x="431159" y="237735"/>
                </a:moveTo>
                <a:lnTo>
                  <a:pt x="507802" y="496079"/>
                </a:lnTo>
                <a:cubicBezTo>
                  <a:pt x="521332" y="541581"/>
                  <a:pt x="495162" y="589659"/>
                  <a:pt x="449585" y="603078"/>
                </a:cubicBezTo>
                <a:cubicBezTo>
                  <a:pt x="441485" y="605478"/>
                  <a:pt x="433206" y="606722"/>
                  <a:pt x="425017" y="606722"/>
                </a:cubicBezTo>
                <a:cubicBezTo>
                  <a:pt x="410774" y="606722"/>
                  <a:pt x="396710" y="603167"/>
                  <a:pt x="383892" y="596235"/>
                </a:cubicBezTo>
                <a:cubicBezTo>
                  <a:pt x="363685" y="585216"/>
                  <a:pt x="348908" y="566997"/>
                  <a:pt x="342410" y="544958"/>
                </a:cubicBezTo>
                <a:lnTo>
                  <a:pt x="280633" y="336736"/>
                </a:lnTo>
                <a:cubicBezTo>
                  <a:pt x="314281" y="327049"/>
                  <a:pt x="339918" y="298433"/>
                  <a:pt x="345081" y="263152"/>
                </a:cubicBezTo>
                <a:close/>
                <a:moveTo>
                  <a:pt x="80109" y="237735"/>
                </a:moveTo>
                <a:lnTo>
                  <a:pt x="166168" y="263152"/>
                </a:lnTo>
                <a:cubicBezTo>
                  <a:pt x="171330" y="298433"/>
                  <a:pt x="197050" y="327049"/>
                  <a:pt x="230602" y="336736"/>
                </a:cubicBezTo>
                <a:lnTo>
                  <a:pt x="168927" y="544958"/>
                </a:lnTo>
                <a:cubicBezTo>
                  <a:pt x="162431" y="566997"/>
                  <a:pt x="147657" y="585216"/>
                  <a:pt x="127366" y="596235"/>
                </a:cubicBezTo>
                <a:cubicBezTo>
                  <a:pt x="114551" y="603167"/>
                  <a:pt x="100578" y="606722"/>
                  <a:pt x="86339" y="606722"/>
                </a:cubicBezTo>
                <a:cubicBezTo>
                  <a:pt x="78151" y="606722"/>
                  <a:pt x="69874" y="605478"/>
                  <a:pt x="61776" y="603078"/>
                </a:cubicBezTo>
                <a:cubicBezTo>
                  <a:pt x="16121" y="589659"/>
                  <a:pt x="-9955" y="541581"/>
                  <a:pt x="3572" y="496079"/>
                </a:cubicBezTo>
                <a:close/>
                <a:moveTo>
                  <a:pt x="255689" y="199277"/>
                </a:moveTo>
                <a:cubicBezTo>
                  <a:pt x="283730" y="199277"/>
                  <a:pt x="306461" y="221993"/>
                  <a:pt x="306461" y="250014"/>
                </a:cubicBezTo>
                <a:cubicBezTo>
                  <a:pt x="306461" y="278035"/>
                  <a:pt x="283730" y="300751"/>
                  <a:pt x="255689" y="300751"/>
                </a:cubicBezTo>
                <a:cubicBezTo>
                  <a:pt x="227648" y="300751"/>
                  <a:pt x="204917" y="278035"/>
                  <a:pt x="204917" y="250014"/>
                </a:cubicBezTo>
                <a:cubicBezTo>
                  <a:pt x="204917" y="221993"/>
                  <a:pt x="227648" y="199277"/>
                  <a:pt x="255689" y="199277"/>
                </a:cubicBezTo>
                <a:close/>
                <a:moveTo>
                  <a:pt x="275482" y="0"/>
                </a:moveTo>
                <a:lnTo>
                  <a:pt x="373459" y="0"/>
                </a:lnTo>
                <a:lnTo>
                  <a:pt x="403982" y="204470"/>
                </a:lnTo>
                <a:lnTo>
                  <a:pt x="341868" y="222775"/>
                </a:lnTo>
                <a:cubicBezTo>
                  <a:pt x="332257" y="192473"/>
                  <a:pt x="306984" y="168925"/>
                  <a:pt x="275482" y="161905"/>
                </a:cubicBezTo>
                <a:close/>
                <a:moveTo>
                  <a:pt x="137878" y="0"/>
                </a:moveTo>
                <a:lnTo>
                  <a:pt x="235895" y="0"/>
                </a:lnTo>
                <a:lnTo>
                  <a:pt x="235895" y="161905"/>
                </a:lnTo>
                <a:cubicBezTo>
                  <a:pt x="204380" y="168925"/>
                  <a:pt x="179097" y="192473"/>
                  <a:pt x="169482" y="222775"/>
                </a:cubicBezTo>
                <a:lnTo>
                  <a:pt x="107254" y="204470"/>
                </a:lnTo>
                <a:close/>
              </a:path>
            </a:pathLst>
          </a:custGeom>
          <a:solidFill>
            <a:schemeClr val="bg1"/>
          </a:solidFill>
          <a:ln>
            <a:noFill/>
          </a:ln>
        </p:spPr>
      </p:sp>
      <p:sp>
        <p:nvSpPr>
          <p:cNvPr id="71" name="phone-sim-card_27228">
            <a:extLst>
              <a:ext uri="{FF2B5EF4-FFF2-40B4-BE49-F238E27FC236}">
                <a16:creationId xmlns:a16="http://schemas.microsoft.com/office/drawing/2014/main" id="{3F67362F-412B-4858-9BA1-0FAA2B0B2195}"/>
              </a:ext>
            </a:extLst>
          </p:cNvPr>
          <p:cNvSpPr>
            <a:spLocks noChangeAspect="1"/>
          </p:cNvSpPr>
          <p:nvPr/>
        </p:nvSpPr>
        <p:spPr bwMode="auto">
          <a:xfrm>
            <a:off x="6134476" y="2541043"/>
            <a:ext cx="355563" cy="495233"/>
          </a:xfrm>
          <a:custGeom>
            <a:avLst/>
            <a:gdLst>
              <a:gd name="T0" fmla="*/ 32 w 3025"/>
              <a:gd name="T1" fmla="*/ 4221 h 4221"/>
              <a:gd name="T2" fmla="*/ 2992 w 3025"/>
              <a:gd name="T3" fmla="*/ 4221 h 4221"/>
              <a:gd name="T4" fmla="*/ 3025 w 3025"/>
              <a:gd name="T5" fmla="*/ 4188 h 4221"/>
              <a:gd name="T6" fmla="*/ 3025 w 3025"/>
              <a:gd name="T7" fmla="*/ 33 h 4221"/>
              <a:gd name="T8" fmla="*/ 2992 w 3025"/>
              <a:gd name="T9" fmla="*/ 0 h 4221"/>
              <a:gd name="T10" fmla="*/ 400 w 3025"/>
              <a:gd name="T11" fmla="*/ 0 h 4221"/>
              <a:gd name="T12" fmla="*/ 367 w 3025"/>
              <a:gd name="T13" fmla="*/ 33 h 4221"/>
              <a:gd name="T14" fmla="*/ 375 w 3025"/>
              <a:gd name="T15" fmla="*/ 1396 h 4221"/>
              <a:gd name="T16" fmla="*/ 351 w 3025"/>
              <a:gd name="T17" fmla="*/ 1451 h 4221"/>
              <a:gd name="T18" fmla="*/ 24 w 3025"/>
              <a:gd name="T19" fmla="*/ 1750 h 4221"/>
              <a:gd name="T20" fmla="*/ 0 w 3025"/>
              <a:gd name="T21" fmla="*/ 1804 h 4221"/>
              <a:gd name="T22" fmla="*/ 0 w 3025"/>
              <a:gd name="T23" fmla="*/ 2150 h 4221"/>
              <a:gd name="T24" fmla="*/ 32 w 3025"/>
              <a:gd name="T25" fmla="*/ 2185 h 4221"/>
              <a:gd name="T26" fmla="*/ 159 w 3025"/>
              <a:gd name="T27" fmla="*/ 2184 h 4221"/>
              <a:gd name="T28" fmla="*/ 191 w 3025"/>
              <a:gd name="T29" fmla="*/ 2232 h 4221"/>
              <a:gd name="T30" fmla="*/ 195 w 3025"/>
              <a:gd name="T31" fmla="*/ 2506 h 4221"/>
              <a:gd name="T32" fmla="*/ 172 w 3025"/>
              <a:gd name="T33" fmla="*/ 2562 h 4221"/>
              <a:gd name="T34" fmla="*/ 23 w 3025"/>
              <a:gd name="T35" fmla="*/ 2704 h 4221"/>
              <a:gd name="T36" fmla="*/ 0 w 3025"/>
              <a:gd name="T37" fmla="*/ 2759 h 4221"/>
              <a:gd name="T38" fmla="*/ 0 w 3025"/>
              <a:gd name="T39" fmla="*/ 4188 h 4221"/>
              <a:gd name="T40" fmla="*/ 32 w 3025"/>
              <a:gd name="T41" fmla="*/ 4221 h 4221"/>
              <a:gd name="T42" fmla="*/ 2365 w 3025"/>
              <a:gd name="T43" fmla="*/ 260 h 4221"/>
              <a:gd name="T44" fmla="*/ 2435 w 3025"/>
              <a:gd name="T45" fmla="*/ 190 h 4221"/>
              <a:gd name="T46" fmla="*/ 2671 w 3025"/>
              <a:gd name="T47" fmla="*/ 190 h 4221"/>
              <a:gd name="T48" fmla="*/ 2742 w 3025"/>
              <a:gd name="T49" fmla="*/ 260 h 4221"/>
              <a:gd name="T50" fmla="*/ 2742 w 3025"/>
              <a:gd name="T51" fmla="*/ 1356 h 4221"/>
              <a:gd name="T52" fmla="*/ 2671 w 3025"/>
              <a:gd name="T53" fmla="*/ 1427 h 4221"/>
              <a:gd name="T54" fmla="*/ 2435 w 3025"/>
              <a:gd name="T55" fmla="*/ 1427 h 4221"/>
              <a:gd name="T56" fmla="*/ 2365 w 3025"/>
              <a:gd name="T57" fmla="*/ 1356 h 4221"/>
              <a:gd name="T58" fmla="*/ 2365 w 3025"/>
              <a:gd name="T59" fmla="*/ 260 h 4221"/>
              <a:gd name="T60" fmla="*/ 1799 w 3025"/>
              <a:gd name="T61" fmla="*/ 260 h 4221"/>
              <a:gd name="T62" fmla="*/ 1870 w 3025"/>
              <a:gd name="T63" fmla="*/ 190 h 4221"/>
              <a:gd name="T64" fmla="*/ 2105 w 3025"/>
              <a:gd name="T65" fmla="*/ 190 h 4221"/>
              <a:gd name="T66" fmla="*/ 2176 w 3025"/>
              <a:gd name="T67" fmla="*/ 260 h 4221"/>
              <a:gd name="T68" fmla="*/ 2176 w 3025"/>
              <a:gd name="T69" fmla="*/ 1356 h 4221"/>
              <a:gd name="T70" fmla="*/ 2105 w 3025"/>
              <a:gd name="T71" fmla="*/ 1427 h 4221"/>
              <a:gd name="T72" fmla="*/ 1870 w 3025"/>
              <a:gd name="T73" fmla="*/ 1427 h 4221"/>
              <a:gd name="T74" fmla="*/ 1799 w 3025"/>
              <a:gd name="T75" fmla="*/ 1356 h 4221"/>
              <a:gd name="T76" fmla="*/ 1799 w 3025"/>
              <a:gd name="T77" fmla="*/ 260 h 4221"/>
              <a:gd name="T78" fmla="*/ 1233 w 3025"/>
              <a:gd name="T79" fmla="*/ 260 h 4221"/>
              <a:gd name="T80" fmla="*/ 1304 w 3025"/>
              <a:gd name="T81" fmla="*/ 190 h 4221"/>
              <a:gd name="T82" fmla="*/ 1540 w 3025"/>
              <a:gd name="T83" fmla="*/ 190 h 4221"/>
              <a:gd name="T84" fmla="*/ 1611 w 3025"/>
              <a:gd name="T85" fmla="*/ 260 h 4221"/>
              <a:gd name="T86" fmla="*/ 1611 w 3025"/>
              <a:gd name="T87" fmla="*/ 1356 h 4221"/>
              <a:gd name="T88" fmla="*/ 1540 w 3025"/>
              <a:gd name="T89" fmla="*/ 1427 h 4221"/>
              <a:gd name="T90" fmla="*/ 1304 w 3025"/>
              <a:gd name="T91" fmla="*/ 1427 h 4221"/>
              <a:gd name="T92" fmla="*/ 1233 w 3025"/>
              <a:gd name="T93" fmla="*/ 1356 h 4221"/>
              <a:gd name="T94" fmla="*/ 1233 w 3025"/>
              <a:gd name="T95" fmla="*/ 260 h 4221"/>
              <a:gd name="T96" fmla="*/ 668 w 3025"/>
              <a:gd name="T97" fmla="*/ 260 h 4221"/>
              <a:gd name="T98" fmla="*/ 739 w 3025"/>
              <a:gd name="T99" fmla="*/ 190 h 4221"/>
              <a:gd name="T100" fmla="*/ 974 w 3025"/>
              <a:gd name="T101" fmla="*/ 190 h 4221"/>
              <a:gd name="T102" fmla="*/ 1045 w 3025"/>
              <a:gd name="T103" fmla="*/ 260 h 4221"/>
              <a:gd name="T104" fmla="*/ 1045 w 3025"/>
              <a:gd name="T105" fmla="*/ 1356 h 4221"/>
              <a:gd name="T106" fmla="*/ 974 w 3025"/>
              <a:gd name="T107" fmla="*/ 1427 h 4221"/>
              <a:gd name="T108" fmla="*/ 739 w 3025"/>
              <a:gd name="T109" fmla="*/ 1427 h 4221"/>
              <a:gd name="T110" fmla="*/ 668 w 3025"/>
              <a:gd name="T111" fmla="*/ 1356 h 4221"/>
              <a:gd name="T112" fmla="*/ 668 w 3025"/>
              <a:gd name="T113" fmla="*/ 260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25" h="4221">
                <a:moveTo>
                  <a:pt x="32" y="4221"/>
                </a:moveTo>
                <a:lnTo>
                  <a:pt x="2992" y="4221"/>
                </a:lnTo>
                <a:cubicBezTo>
                  <a:pt x="3010" y="4221"/>
                  <a:pt x="3025" y="4206"/>
                  <a:pt x="3025" y="4188"/>
                </a:cubicBezTo>
                <a:lnTo>
                  <a:pt x="3025" y="33"/>
                </a:lnTo>
                <a:cubicBezTo>
                  <a:pt x="3025" y="15"/>
                  <a:pt x="3010" y="0"/>
                  <a:pt x="2992" y="0"/>
                </a:cubicBezTo>
                <a:lnTo>
                  <a:pt x="400" y="0"/>
                </a:lnTo>
                <a:cubicBezTo>
                  <a:pt x="382" y="0"/>
                  <a:pt x="367" y="15"/>
                  <a:pt x="367" y="33"/>
                </a:cubicBezTo>
                <a:lnTo>
                  <a:pt x="375" y="1396"/>
                </a:lnTo>
                <a:cubicBezTo>
                  <a:pt x="375" y="1414"/>
                  <a:pt x="365" y="1439"/>
                  <a:pt x="351" y="1451"/>
                </a:cubicBezTo>
                <a:lnTo>
                  <a:pt x="24" y="1750"/>
                </a:lnTo>
                <a:cubicBezTo>
                  <a:pt x="11" y="1762"/>
                  <a:pt x="0" y="1786"/>
                  <a:pt x="0" y="1804"/>
                </a:cubicBezTo>
                <a:lnTo>
                  <a:pt x="0" y="2150"/>
                </a:lnTo>
                <a:cubicBezTo>
                  <a:pt x="0" y="2168"/>
                  <a:pt x="14" y="2184"/>
                  <a:pt x="32" y="2185"/>
                </a:cubicBezTo>
                <a:lnTo>
                  <a:pt x="159" y="2184"/>
                </a:lnTo>
                <a:cubicBezTo>
                  <a:pt x="177" y="2186"/>
                  <a:pt x="191" y="2214"/>
                  <a:pt x="191" y="2232"/>
                </a:cubicBezTo>
                <a:lnTo>
                  <a:pt x="195" y="2506"/>
                </a:lnTo>
                <a:cubicBezTo>
                  <a:pt x="195" y="2524"/>
                  <a:pt x="185" y="2549"/>
                  <a:pt x="172" y="2562"/>
                </a:cubicBezTo>
                <a:lnTo>
                  <a:pt x="23" y="2704"/>
                </a:lnTo>
                <a:cubicBezTo>
                  <a:pt x="10" y="2717"/>
                  <a:pt x="0" y="2741"/>
                  <a:pt x="0" y="2759"/>
                </a:cubicBezTo>
                <a:lnTo>
                  <a:pt x="0" y="4188"/>
                </a:lnTo>
                <a:cubicBezTo>
                  <a:pt x="0" y="4206"/>
                  <a:pt x="14" y="4221"/>
                  <a:pt x="32" y="4221"/>
                </a:cubicBezTo>
                <a:close/>
                <a:moveTo>
                  <a:pt x="2365" y="260"/>
                </a:moveTo>
                <a:cubicBezTo>
                  <a:pt x="2365" y="221"/>
                  <a:pt x="2396" y="190"/>
                  <a:pt x="2435" y="190"/>
                </a:cubicBezTo>
                <a:lnTo>
                  <a:pt x="2671" y="190"/>
                </a:lnTo>
                <a:cubicBezTo>
                  <a:pt x="2710" y="190"/>
                  <a:pt x="2742" y="221"/>
                  <a:pt x="2742" y="260"/>
                </a:cubicBezTo>
                <a:lnTo>
                  <a:pt x="2742" y="1356"/>
                </a:lnTo>
                <a:cubicBezTo>
                  <a:pt x="2742" y="1395"/>
                  <a:pt x="2710" y="1427"/>
                  <a:pt x="2671" y="1427"/>
                </a:cubicBezTo>
                <a:lnTo>
                  <a:pt x="2435" y="1427"/>
                </a:lnTo>
                <a:cubicBezTo>
                  <a:pt x="2396" y="1427"/>
                  <a:pt x="2365" y="1395"/>
                  <a:pt x="2365" y="1356"/>
                </a:cubicBezTo>
                <a:lnTo>
                  <a:pt x="2365" y="260"/>
                </a:lnTo>
                <a:close/>
                <a:moveTo>
                  <a:pt x="1799" y="260"/>
                </a:moveTo>
                <a:cubicBezTo>
                  <a:pt x="1799" y="221"/>
                  <a:pt x="1831" y="190"/>
                  <a:pt x="1870" y="190"/>
                </a:cubicBezTo>
                <a:lnTo>
                  <a:pt x="2105" y="190"/>
                </a:lnTo>
                <a:cubicBezTo>
                  <a:pt x="2144" y="190"/>
                  <a:pt x="2176" y="221"/>
                  <a:pt x="2176" y="260"/>
                </a:cubicBezTo>
                <a:lnTo>
                  <a:pt x="2176" y="1356"/>
                </a:lnTo>
                <a:cubicBezTo>
                  <a:pt x="2176" y="1395"/>
                  <a:pt x="2144" y="1427"/>
                  <a:pt x="2105" y="1427"/>
                </a:cubicBezTo>
                <a:lnTo>
                  <a:pt x="1870" y="1427"/>
                </a:lnTo>
                <a:cubicBezTo>
                  <a:pt x="1831" y="1427"/>
                  <a:pt x="1799" y="1395"/>
                  <a:pt x="1799" y="1356"/>
                </a:cubicBezTo>
                <a:lnTo>
                  <a:pt x="1799" y="260"/>
                </a:lnTo>
                <a:close/>
                <a:moveTo>
                  <a:pt x="1233" y="260"/>
                </a:moveTo>
                <a:cubicBezTo>
                  <a:pt x="1233" y="221"/>
                  <a:pt x="1265" y="190"/>
                  <a:pt x="1304" y="190"/>
                </a:cubicBezTo>
                <a:lnTo>
                  <a:pt x="1540" y="190"/>
                </a:lnTo>
                <a:cubicBezTo>
                  <a:pt x="1579" y="190"/>
                  <a:pt x="1611" y="221"/>
                  <a:pt x="1611" y="260"/>
                </a:cubicBezTo>
                <a:lnTo>
                  <a:pt x="1611" y="1356"/>
                </a:lnTo>
                <a:cubicBezTo>
                  <a:pt x="1611" y="1395"/>
                  <a:pt x="1579" y="1427"/>
                  <a:pt x="1540" y="1427"/>
                </a:cubicBezTo>
                <a:lnTo>
                  <a:pt x="1304" y="1427"/>
                </a:lnTo>
                <a:cubicBezTo>
                  <a:pt x="1265" y="1427"/>
                  <a:pt x="1233" y="1395"/>
                  <a:pt x="1233" y="1356"/>
                </a:cubicBezTo>
                <a:lnTo>
                  <a:pt x="1233" y="260"/>
                </a:lnTo>
                <a:close/>
                <a:moveTo>
                  <a:pt x="668" y="260"/>
                </a:moveTo>
                <a:cubicBezTo>
                  <a:pt x="668" y="221"/>
                  <a:pt x="700" y="190"/>
                  <a:pt x="739" y="190"/>
                </a:cubicBezTo>
                <a:lnTo>
                  <a:pt x="974" y="190"/>
                </a:lnTo>
                <a:cubicBezTo>
                  <a:pt x="1013" y="190"/>
                  <a:pt x="1045" y="221"/>
                  <a:pt x="1045" y="260"/>
                </a:cubicBezTo>
                <a:lnTo>
                  <a:pt x="1045" y="1356"/>
                </a:lnTo>
                <a:cubicBezTo>
                  <a:pt x="1045" y="1395"/>
                  <a:pt x="1013" y="1427"/>
                  <a:pt x="974" y="1427"/>
                </a:cubicBezTo>
                <a:lnTo>
                  <a:pt x="739" y="1427"/>
                </a:lnTo>
                <a:cubicBezTo>
                  <a:pt x="700" y="1427"/>
                  <a:pt x="668" y="1395"/>
                  <a:pt x="668" y="1356"/>
                </a:cubicBezTo>
                <a:lnTo>
                  <a:pt x="668" y="260"/>
                </a:lnTo>
                <a:close/>
              </a:path>
            </a:pathLst>
          </a:custGeom>
          <a:solidFill>
            <a:schemeClr val="bg1"/>
          </a:solidFill>
          <a:ln>
            <a:noFill/>
          </a:ln>
        </p:spPr>
      </p:sp>
      <p:sp>
        <p:nvSpPr>
          <p:cNvPr id="76" name="add-with-pen-tool_68026">
            <a:extLst>
              <a:ext uri="{FF2B5EF4-FFF2-40B4-BE49-F238E27FC236}">
                <a16:creationId xmlns:a16="http://schemas.microsoft.com/office/drawing/2014/main" id="{2D664047-B9B0-48F1-9CC0-905F92CF6FA7}"/>
              </a:ext>
            </a:extLst>
          </p:cNvPr>
          <p:cNvSpPr>
            <a:spLocks noChangeAspect="1"/>
          </p:cNvSpPr>
          <p:nvPr/>
        </p:nvSpPr>
        <p:spPr bwMode="auto">
          <a:xfrm>
            <a:off x="6119673" y="3963180"/>
            <a:ext cx="516119" cy="515319"/>
          </a:xfrm>
          <a:custGeom>
            <a:avLst/>
            <a:gdLst>
              <a:gd name="connsiteX0" fmla="*/ 503750 w 609489"/>
              <a:gd name="connsiteY0" fmla="*/ 437223 h 608545"/>
              <a:gd name="connsiteX1" fmla="*/ 533190 w 609489"/>
              <a:gd name="connsiteY1" fmla="*/ 437223 h 608545"/>
              <a:gd name="connsiteX2" fmla="*/ 542197 w 609489"/>
              <a:gd name="connsiteY2" fmla="*/ 446084 h 608545"/>
              <a:gd name="connsiteX3" fmla="*/ 542197 w 609489"/>
              <a:gd name="connsiteY3" fmla="*/ 494011 h 608545"/>
              <a:gd name="connsiteX4" fmla="*/ 590187 w 609489"/>
              <a:gd name="connsiteY4" fmla="*/ 494011 h 608545"/>
              <a:gd name="connsiteX5" fmla="*/ 599194 w 609489"/>
              <a:gd name="connsiteY5" fmla="*/ 503006 h 608545"/>
              <a:gd name="connsiteX6" fmla="*/ 599194 w 609489"/>
              <a:gd name="connsiteY6" fmla="*/ 532407 h 608545"/>
              <a:gd name="connsiteX7" fmla="*/ 590187 w 609489"/>
              <a:gd name="connsiteY7" fmla="*/ 541402 h 608545"/>
              <a:gd name="connsiteX8" fmla="*/ 542197 w 609489"/>
              <a:gd name="connsiteY8" fmla="*/ 541402 h 608545"/>
              <a:gd name="connsiteX9" fmla="*/ 542197 w 609489"/>
              <a:gd name="connsiteY9" fmla="*/ 589329 h 608545"/>
              <a:gd name="connsiteX10" fmla="*/ 533190 w 609489"/>
              <a:gd name="connsiteY10" fmla="*/ 598324 h 608545"/>
              <a:gd name="connsiteX11" fmla="*/ 503750 w 609489"/>
              <a:gd name="connsiteY11" fmla="*/ 598324 h 608545"/>
              <a:gd name="connsiteX12" fmla="*/ 494744 w 609489"/>
              <a:gd name="connsiteY12" fmla="*/ 589329 h 608545"/>
              <a:gd name="connsiteX13" fmla="*/ 494744 w 609489"/>
              <a:gd name="connsiteY13" fmla="*/ 541402 h 608545"/>
              <a:gd name="connsiteX14" fmla="*/ 446753 w 609489"/>
              <a:gd name="connsiteY14" fmla="*/ 541402 h 608545"/>
              <a:gd name="connsiteX15" fmla="*/ 437881 w 609489"/>
              <a:gd name="connsiteY15" fmla="*/ 532407 h 608545"/>
              <a:gd name="connsiteX16" fmla="*/ 437881 w 609489"/>
              <a:gd name="connsiteY16" fmla="*/ 503006 h 608545"/>
              <a:gd name="connsiteX17" fmla="*/ 446753 w 609489"/>
              <a:gd name="connsiteY17" fmla="*/ 494011 h 608545"/>
              <a:gd name="connsiteX18" fmla="*/ 494744 w 609489"/>
              <a:gd name="connsiteY18" fmla="*/ 494011 h 608545"/>
              <a:gd name="connsiteX19" fmla="*/ 494744 w 609489"/>
              <a:gd name="connsiteY19" fmla="*/ 446084 h 608545"/>
              <a:gd name="connsiteX20" fmla="*/ 503750 w 609489"/>
              <a:gd name="connsiteY20" fmla="*/ 437223 h 608545"/>
              <a:gd name="connsiteX21" fmla="*/ 327101 w 609489"/>
              <a:gd name="connsiteY21" fmla="*/ 115062 h 608545"/>
              <a:gd name="connsiteX22" fmla="*/ 345116 w 609489"/>
              <a:gd name="connsiteY22" fmla="*/ 115465 h 608545"/>
              <a:gd name="connsiteX23" fmla="*/ 493811 w 609489"/>
              <a:gd name="connsiteY23" fmla="*/ 263929 h 608545"/>
              <a:gd name="connsiteX24" fmla="*/ 494349 w 609489"/>
              <a:gd name="connsiteY24" fmla="*/ 281917 h 608545"/>
              <a:gd name="connsiteX25" fmla="*/ 305724 w 609489"/>
              <a:gd name="connsiteY25" fmla="*/ 589719 h 608545"/>
              <a:gd name="connsiteX26" fmla="*/ 305321 w 609489"/>
              <a:gd name="connsiteY26" fmla="*/ 591195 h 608545"/>
              <a:gd name="connsiteX27" fmla="*/ 298061 w 609489"/>
              <a:gd name="connsiteY27" fmla="*/ 599518 h 608545"/>
              <a:gd name="connsiteX28" fmla="*/ 292818 w 609489"/>
              <a:gd name="connsiteY28" fmla="*/ 600592 h 608545"/>
              <a:gd name="connsiteX29" fmla="*/ 287037 w 609489"/>
              <a:gd name="connsiteY29" fmla="*/ 599249 h 608545"/>
              <a:gd name="connsiteX30" fmla="*/ 285692 w 609489"/>
              <a:gd name="connsiteY30" fmla="*/ 598444 h 608545"/>
              <a:gd name="connsiteX31" fmla="*/ 181095 w 609489"/>
              <a:gd name="connsiteY31" fmla="*/ 574953 h 608545"/>
              <a:gd name="connsiteX32" fmla="*/ 168726 w 609489"/>
              <a:gd name="connsiteY32" fmla="*/ 574684 h 608545"/>
              <a:gd name="connsiteX33" fmla="*/ 75153 w 609489"/>
              <a:gd name="connsiteY33" fmla="*/ 590927 h 608545"/>
              <a:gd name="connsiteX34" fmla="*/ 69641 w 609489"/>
              <a:gd name="connsiteY34" fmla="*/ 603008 h 608545"/>
              <a:gd name="connsiteX35" fmla="*/ 42618 w 609489"/>
              <a:gd name="connsiteY35" fmla="*/ 603008 h 608545"/>
              <a:gd name="connsiteX36" fmla="*/ 42618 w 609489"/>
              <a:gd name="connsiteY36" fmla="*/ 575893 h 608545"/>
              <a:gd name="connsiteX37" fmla="*/ 58482 w 609489"/>
              <a:gd name="connsiteY37" fmla="*/ 570523 h 608545"/>
              <a:gd name="connsiteX38" fmla="*/ 195615 w 609489"/>
              <a:gd name="connsiteY38" fmla="*/ 433603 h 608545"/>
              <a:gd name="connsiteX39" fmla="*/ 208656 w 609489"/>
              <a:gd name="connsiteY39" fmla="*/ 430381 h 608545"/>
              <a:gd name="connsiteX40" fmla="*/ 221697 w 609489"/>
              <a:gd name="connsiteY40" fmla="*/ 432261 h 608545"/>
              <a:gd name="connsiteX41" fmla="*/ 253560 w 609489"/>
              <a:gd name="connsiteY41" fmla="*/ 419105 h 608545"/>
              <a:gd name="connsiteX42" fmla="*/ 266870 w 609489"/>
              <a:gd name="connsiteY42" fmla="*/ 387157 h 608545"/>
              <a:gd name="connsiteX43" fmla="*/ 253560 w 609489"/>
              <a:gd name="connsiteY43" fmla="*/ 355344 h 608545"/>
              <a:gd name="connsiteX44" fmla="*/ 221697 w 609489"/>
              <a:gd name="connsiteY44" fmla="*/ 342189 h 608545"/>
              <a:gd name="connsiteX45" fmla="*/ 189834 w 609489"/>
              <a:gd name="connsiteY45" fmla="*/ 355344 h 608545"/>
              <a:gd name="connsiteX46" fmla="*/ 178541 w 609489"/>
              <a:gd name="connsiteY46" fmla="*/ 400313 h 608545"/>
              <a:gd name="connsiteX47" fmla="*/ 175179 w 609489"/>
              <a:gd name="connsiteY47" fmla="*/ 413333 h 608545"/>
              <a:gd name="connsiteX48" fmla="*/ 38047 w 609489"/>
              <a:gd name="connsiteY48" fmla="*/ 550254 h 608545"/>
              <a:gd name="connsiteX49" fmla="*/ 32669 w 609489"/>
              <a:gd name="connsiteY49" fmla="*/ 565959 h 608545"/>
              <a:gd name="connsiteX50" fmla="*/ 5646 w 609489"/>
              <a:gd name="connsiteY50" fmla="*/ 565959 h 608545"/>
              <a:gd name="connsiteX51" fmla="*/ 5646 w 609489"/>
              <a:gd name="connsiteY51" fmla="*/ 538978 h 608545"/>
              <a:gd name="connsiteX52" fmla="*/ 17611 w 609489"/>
              <a:gd name="connsiteY52" fmla="*/ 533474 h 608545"/>
              <a:gd name="connsiteX53" fmla="*/ 33610 w 609489"/>
              <a:gd name="connsiteY53" fmla="*/ 426891 h 608545"/>
              <a:gd name="connsiteX54" fmla="*/ 10082 w 609489"/>
              <a:gd name="connsiteY54" fmla="*/ 323530 h 608545"/>
              <a:gd name="connsiteX55" fmla="*/ 10082 w 609489"/>
              <a:gd name="connsiteY55" fmla="*/ 323396 h 608545"/>
              <a:gd name="connsiteX56" fmla="*/ 9410 w 609489"/>
              <a:gd name="connsiteY56" fmla="*/ 322053 h 608545"/>
              <a:gd name="connsiteX57" fmla="*/ 9141 w 609489"/>
              <a:gd name="connsiteY57" fmla="*/ 311046 h 608545"/>
              <a:gd name="connsiteX58" fmla="*/ 17342 w 609489"/>
              <a:gd name="connsiteY58" fmla="*/ 303663 h 608545"/>
              <a:gd name="connsiteX59" fmla="*/ 18821 w 609489"/>
              <a:gd name="connsiteY59" fmla="*/ 303260 h 608545"/>
              <a:gd name="connsiteX60" fmla="*/ 327101 w 609489"/>
              <a:gd name="connsiteY60" fmla="*/ 115062 h 608545"/>
              <a:gd name="connsiteX61" fmla="*/ 444357 w 609489"/>
              <a:gd name="connsiteY61" fmla="*/ 0 h 608545"/>
              <a:gd name="connsiteX62" fmla="*/ 453632 w 609489"/>
              <a:gd name="connsiteY62" fmla="*/ 3893 h 608545"/>
              <a:gd name="connsiteX63" fmla="*/ 605658 w 609489"/>
              <a:gd name="connsiteY63" fmla="*/ 155707 h 608545"/>
              <a:gd name="connsiteX64" fmla="*/ 605658 w 609489"/>
              <a:gd name="connsiteY64" fmla="*/ 174097 h 608545"/>
              <a:gd name="connsiteX65" fmla="*/ 540600 w 609489"/>
              <a:gd name="connsiteY65" fmla="*/ 239064 h 608545"/>
              <a:gd name="connsiteX66" fmla="*/ 531325 w 609489"/>
              <a:gd name="connsiteY66" fmla="*/ 242957 h 608545"/>
              <a:gd name="connsiteX67" fmla="*/ 522050 w 609489"/>
              <a:gd name="connsiteY67" fmla="*/ 239064 h 608545"/>
              <a:gd name="connsiteX68" fmla="*/ 370024 w 609489"/>
              <a:gd name="connsiteY68" fmla="*/ 87250 h 608545"/>
              <a:gd name="connsiteX69" fmla="*/ 370024 w 609489"/>
              <a:gd name="connsiteY69" fmla="*/ 68726 h 608545"/>
              <a:gd name="connsiteX70" fmla="*/ 435082 w 609489"/>
              <a:gd name="connsiteY70" fmla="*/ 3758 h 608545"/>
              <a:gd name="connsiteX71" fmla="*/ 444357 w 609489"/>
              <a:gd name="connsiteY71" fmla="*/ 0 h 6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89" h="608545">
                <a:moveTo>
                  <a:pt x="503750" y="437223"/>
                </a:moveTo>
                <a:lnTo>
                  <a:pt x="533190" y="437223"/>
                </a:lnTo>
                <a:cubicBezTo>
                  <a:pt x="538164" y="437223"/>
                  <a:pt x="542197" y="441116"/>
                  <a:pt x="542197" y="446084"/>
                </a:cubicBezTo>
                <a:lnTo>
                  <a:pt x="542197" y="494011"/>
                </a:lnTo>
                <a:lnTo>
                  <a:pt x="590187" y="494011"/>
                </a:lnTo>
                <a:cubicBezTo>
                  <a:pt x="595161" y="494011"/>
                  <a:pt x="599194" y="498039"/>
                  <a:pt x="599194" y="503006"/>
                </a:cubicBezTo>
                <a:lnTo>
                  <a:pt x="599194" y="532407"/>
                </a:lnTo>
                <a:cubicBezTo>
                  <a:pt x="599194" y="537374"/>
                  <a:pt x="595161" y="541402"/>
                  <a:pt x="590187" y="541402"/>
                </a:cubicBezTo>
                <a:lnTo>
                  <a:pt x="542197" y="541402"/>
                </a:lnTo>
                <a:lnTo>
                  <a:pt x="542197" y="589329"/>
                </a:lnTo>
                <a:cubicBezTo>
                  <a:pt x="542197" y="594296"/>
                  <a:pt x="538164" y="598324"/>
                  <a:pt x="533190" y="598324"/>
                </a:cubicBezTo>
                <a:lnTo>
                  <a:pt x="503750" y="598324"/>
                </a:lnTo>
                <a:cubicBezTo>
                  <a:pt x="498777" y="598324"/>
                  <a:pt x="494744" y="594296"/>
                  <a:pt x="494744" y="589329"/>
                </a:cubicBezTo>
                <a:lnTo>
                  <a:pt x="494744" y="541402"/>
                </a:lnTo>
                <a:lnTo>
                  <a:pt x="446753" y="541402"/>
                </a:lnTo>
                <a:cubicBezTo>
                  <a:pt x="441779" y="541402"/>
                  <a:pt x="437881" y="537374"/>
                  <a:pt x="437881" y="532407"/>
                </a:cubicBezTo>
                <a:lnTo>
                  <a:pt x="437881" y="503006"/>
                </a:lnTo>
                <a:cubicBezTo>
                  <a:pt x="437881" y="498039"/>
                  <a:pt x="441779" y="494011"/>
                  <a:pt x="446753" y="494011"/>
                </a:cubicBezTo>
                <a:lnTo>
                  <a:pt x="494744" y="494011"/>
                </a:lnTo>
                <a:lnTo>
                  <a:pt x="494744" y="446084"/>
                </a:lnTo>
                <a:cubicBezTo>
                  <a:pt x="494744" y="441116"/>
                  <a:pt x="498777" y="437223"/>
                  <a:pt x="503750" y="437223"/>
                </a:cubicBezTo>
                <a:close/>
                <a:moveTo>
                  <a:pt x="327101" y="115062"/>
                </a:moveTo>
                <a:cubicBezTo>
                  <a:pt x="332210" y="110364"/>
                  <a:pt x="340142" y="110632"/>
                  <a:pt x="345116" y="115465"/>
                </a:cubicBezTo>
                <a:lnTo>
                  <a:pt x="493811" y="263929"/>
                </a:lnTo>
                <a:cubicBezTo>
                  <a:pt x="498786" y="268896"/>
                  <a:pt x="498920" y="276816"/>
                  <a:pt x="494349" y="281917"/>
                </a:cubicBezTo>
                <a:cubicBezTo>
                  <a:pt x="470418" y="308630"/>
                  <a:pt x="348746" y="448503"/>
                  <a:pt x="305724" y="589719"/>
                </a:cubicBezTo>
                <a:lnTo>
                  <a:pt x="305321" y="591195"/>
                </a:lnTo>
                <a:cubicBezTo>
                  <a:pt x="304245" y="594954"/>
                  <a:pt x="301557" y="597907"/>
                  <a:pt x="298061" y="599518"/>
                </a:cubicBezTo>
                <a:cubicBezTo>
                  <a:pt x="296313" y="600189"/>
                  <a:pt x="294566" y="600592"/>
                  <a:pt x="292818" y="600592"/>
                </a:cubicBezTo>
                <a:cubicBezTo>
                  <a:pt x="290801" y="600592"/>
                  <a:pt x="288784" y="600055"/>
                  <a:pt x="287037" y="599249"/>
                </a:cubicBezTo>
                <a:lnTo>
                  <a:pt x="285692" y="598444"/>
                </a:lnTo>
                <a:cubicBezTo>
                  <a:pt x="285289" y="598310"/>
                  <a:pt x="241326" y="577369"/>
                  <a:pt x="181095" y="574953"/>
                </a:cubicBezTo>
                <a:cubicBezTo>
                  <a:pt x="176927" y="574819"/>
                  <a:pt x="172759" y="574684"/>
                  <a:pt x="168726" y="574684"/>
                </a:cubicBezTo>
                <a:cubicBezTo>
                  <a:pt x="136191" y="574684"/>
                  <a:pt x="104731" y="580188"/>
                  <a:pt x="75153" y="590927"/>
                </a:cubicBezTo>
                <a:cubicBezTo>
                  <a:pt x="74884" y="595357"/>
                  <a:pt x="73002" y="599652"/>
                  <a:pt x="69641" y="603008"/>
                </a:cubicBezTo>
                <a:cubicBezTo>
                  <a:pt x="62247" y="610391"/>
                  <a:pt x="50147" y="610391"/>
                  <a:pt x="42618" y="603008"/>
                </a:cubicBezTo>
                <a:cubicBezTo>
                  <a:pt x="35223" y="595491"/>
                  <a:pt x="35223" y="583410"/>
                  <a:pt x="42618" y="575893"/>
                </a:cubicBezTo>
                <a:cubicBezTo>
                  <a:pt x="46920" y="571597"/>
                  <a:pt x="52836" y="569852"/>
                  <a:pt x="58482" y="570523"/>
                </a:cubicBezTo>
                <a:lnTo>
                  <a:pt x="195615" y="433603"/>
                </a:lnTo>
                <a:cubicBezTo>
                  <a:pt x="198976" y="430247"/>
                  <a:pt x="203950" y="428905"/>
                  <a:pt x="208656" y="430381"/>
                </a:cubicBezTo>
                <a:cubicBezTo>
                  <a:pt x="212824" y="431589"/>
                  <a:pt x="217260" y="432261"/>
                  <a:pt x="221697" y="432261"/>
                </a:cubicBezTo>
                <a:cubicBezTo>
                  <a:pt x="233797" y="432261"/>
                  <a:pt x="245090" y="427562"/>
                  <a:pt x="253560" y="419105"/>
                </a:cubicBezTo>
                <a:cubicBezTo>
                  <a:pt x="262165" y="410514"/>
                  <a:pt x="266870" y="399239"/>
                  <a:pt x="266870" y="387157"/>
                </a:cubicBezTo>
                <a:cubicBezTo>
                  <a:pt x="266870" y="375211"/>
                  <a:pt x="262165" y="363801"/>
                  <a:pt x="253560" y="355344"/>
                </a:cubicBezTo>
                <a:cubicBezTo>
                  <a:pt x="245090" y="346887"/>
                  <a:pt x="233797" y="342189"/>
                  <a:pt x="221697" y="342189"/>
                </a:cubicBezTo>
                <a:cubicBezTo>
                  <a:pt x="209597" y="342189"/>
                  <a:pt x="198304" y="346887"/>
                  <a:pt x="189834" y="355344"/>
                </a:cubicBezTo>
                <a:cubicBezTo>
                  <a:pt x="178003" y="367156"/>
                  <a:pt x="173566" y="384339"/>
                  <a:pt x="178541" y="400313"/>
                </a:cubicBezTo>
                <a:cubicBezTo>
                  <a:pt x="179885" y="404877"/>
                  <a:pt x="178675" y="409843"/>
                  <a:pt x="175179" y="413333"/>
                </a:cubicBezTo>
                <a:lnTo>
                  <a:pt x="38047" y="550254"/>
                </a:lnTo>
                <a:cubicBezTo>
                  <a:pt x="38719" y="555757"/>
                  <a:pt x="36971" y="561664"/>
                  <a:pt x="32669" y="565959"/>
                </a:cubicBezTo>
                <a:cubicBezTo>
                  <a:pt x="25140" y="573476"/>
                  <a:pt x="13040" y="573476"/>
                  <a:pt x="5646" y="565959"/>
                </a:cubicBezTo>
                <a:cubicBezTo>
                  <a:pt x="-1883" y="558576"/>
                  <a:pt x="-1883" y="546495"/>
                  <a:pt x="5646" y="538978"/>
                </a:cubicBezTo>
                <a:cubicBezTo>
                  <a:pt x="9007" y="535622"/>
                  <a:pt x="13309" y="533743"/>
                  <a:pt x="17611" y="533474"/>
                </a:cubicBezTo>
                <a:cubicBezTo>
                  <a:pt x="29846" y="500049"/>
                  <a:pt x="35358" y="464209"/>
                  <a:pt x="33610" y="426891"/>
                </a:cubicBezTo>
                <a:cubicBezTo>
                  <a:pt x="31056" y="367022"/>
                  <a:pt x="10620" y="324470"/>
                  <a:pt x="10082" y="323530"/>
                </a:cubicBezTo>
                <a:cubicBezTo>
                  <a:pt x="10082" y="323396"/>
                  <a:pt x="10082" y="323396"/>
                  <a:pt x="10082" y="323396"/>
                </a:cubicBezTo>
                <a:lnTo>
                  <a:pt x="9410" y="322053"/>
                </a:lnTo>
                <a:cubicBezTo>
                  <a:pt x="7663" y="318563"/>
                  <a:pt x="7528" y="314536"/>
                  <a:pt x="9141" y="311046"/>
                </a:cubicBezTo>
                <a:cubicBezTo>
                  <a:pt x="10620" y="307556"/>
                  <a:pt x="13712" y="304871"/>
                  <a:pt x="17342" y="303663"/>
                </a:cubicBezTo>
                <a:lnTo>
                  <a:pt x="18821" y="303260"/>
                </a:lnTo>
                <a:cubicBezTo>
                  <a:pt x="160391" y="260305"/>
                  <a:pt x="300481" y="138956"/>
                  <a:pt x="327101" y="115062"/>
                </a:cubicBezTo>
                <a:close/>
                <a:moveTo>
                  <a:pt x="444357" y="0"/>
                </a:moveTo>
                <a:cubicBezTo>
                  <a:pt x="447852" y="0"/>
                  <a:pt x="451078" y="1342"/>
                  <a:pt x="453632" y="3893"/>
                </a:cubicBezTo>
                <a:lnTo>
                  <a:pt x="605658" y="155707"/>
                </a:lnTo>
                <a:cubicBezTo>
                  <a:pt x="610766" y="160808"/>
                  <a:pt x="610766" y="168996"/>
                  <a:pt x="605658" y="174097"/>
                </a:cubicBezTo>
                <a:lnTo>
                  <a:pt x="540600" y="239064"/>
                </a:lnTo>
                <a:cubicBezTo>
                  <a:pt x="538180" y="241615"/>
                  <a:pt x="534820" y="242957"/>
                  <a:pt x="531325" y="242957"/>
                </a:cubicBezTo>
                <a:cubicBezTo>
                  <a:pt x="527830" y="242957"/>
                  <a:pt x="524470" y="241615"/>
                  <a:pt x="522050" y="239064"/>
                </a:cubicBezTo>
                <a:lnTo>
                  <a:pt x="370024" y="87250"/>
                </a:lnTo>
                <a:cubicBezTo>
                  <a:pt x="364916" y="82149"/>
                  <a:pt x="364916" y="73961"/>
                  <a:pt x="370024" y="68726"/>
                </a:cubicBezTo>
                <a:lnTo>
                  <a:pt x="435082" y="3758"/>
                </a:lnTo>
                <a:cubicBezTo>
                  <a:pt x="437502" y="1342"/>
                  <a:pt x="440862" y="0"/>
                  <a:pt x="444357" y="0"/>
                </a:cubicBezTo>
                <a:close/>
              </a:path>
            </a:pathLst>
          </a:custGeom>
          <a:solidFill>
            <a:schemeClr val="bg1"/>
          </a:solidFill>
          <a:ln>
            <a:noFill/>
          </a:ln>
        </p:spPr>
      </p:sp>
      <p:sp>
        <p:nvSpPr>
          <p:cNvPr id="81" name="database_149748">
            <a:extLst>
              <a:ext uri="{FF2B5EF4-FFF2-40B4-BE49-F238E27FC236}">
                <a16:creationId xmlns:a16="http://schemas.microsoft.com/office/drawing/2014/main" id="{21EF3FD2-A18D-479A-8CCE-647D38B89009}"/>
              </a:ext>
            </a:extLst>
          </p:cNvPr>
          <p:cNvSpPr>
            <a:spLocks noChangeAspect="1"/>
          </p:cNvSpPr>
          <p:nvPr/>
        </p:nvSpPr>
        <p:spPr bwMode="auto">
          <a:xfrm>
            <a:off x="6119694" y="5678677"/>
            <a:ext cx="441824" cy="44120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bg1"/>
          </a:solidFill>
          <a:ln>
            <a:noFill/>
          </a:ln>
        </p:spPr>
      </p:sp>
    </p:spTree>
    <p:extLst>
      <p:ext uri="{BB962C8B-B14F-4D97-AF65-F5344CB8AC3E}">
        <p14:creationId xmlns:p14="http://schemas.microsoft.com/office/powerpoint/2010/main" val="544570232"/>
      </p:ext>
    </p:extLst>
  </p:cSld>
  <p:clrMapOvr>
    <a:masterClrMapping/>
  </p:clrMapOvr>
</p:sld>
</file>

<file path=ppt/slides/slide27.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7103321" y="2906111"/>
            <a:ext cx="5316533"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dirty="0">
                <a:solidFill>
                  <a:schemeClr val="accent6">
                    <a:lumMod val="60000"/>
                    <a:lumOff val="40000"/>
                  </a:schemeClr>
                </a:solidFill>
              </a:rPr>
              <a:t>Solution vision</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814049" y="3672818"/>
            <a:ext cx="5084234"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This section is mainly about product design</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437D936-2988-4DED-84DE-B6D1CF037E7C}"/>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6</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0FAE515D-EF74-47AF-8A7D-A28C45B898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3871863166"/>
      </p:ext>
    </p:extLst>
  </p:cSld>
  <p:clrMapOvr>
    <a:masterClrMapping/>
  </p:clrMapOvr>
  <p:transition spd="med" advTm="4591">
    <p:fade/>
  </p:transition>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1090375" y="179123"/>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More to do…</a:t>
            </a:r>
          </a:p>
        </p:txBody>
      </p:sp>
      <p:grpSp>
        <p:nvGrpSpPr>
          <p:cNvPr id="7" name="组合 6">
            <a:extLst>
              <a:ext uri="{FF2B5EF4-FFF2-40B4-BE49-F238E27FC236}">
                <a16:creationId xmlns:a16="http://schemas.microsoft.com/office/drawing/2014/main" id="{E368FD41-40B2-4A73-9CB4-1140F4190E73}"/>
              </a:ext>
            </a:extLst>
          </p:cNvPr>
          <p:cNvGrpSpPr/>
          <p:nvPr/>
        </p:nvGrpSpPr>
        <p:grpSpPr>
          <a:xfrm>
            <a:off x="341644" y="1220140"/>
            <a:ext cx="5720237" cy="1516433"/>
            <a:chOff x="620770" y="981723"/>
            <a:chExt cx="5720237" cy="1516433"/>
          </a:xfrm>
        </p:grpSpPr>
        <p:sp>
          <p:nvSpPr>
            <p:cNvPr id="3" name="文本框 2">
              <a:extLst>
                <a:ext uri="{FF2B5EF4-FFF2-40B4-BE49-F238E27FC236}">
                  <a16:creationId xmlns:a16="http://schemas.microsoft.com/office/drawing/2014/main" id="{1C3B0D0C-311C-4706-B839-F07EBB4C577B}"/>
                </a:ext>
              </a:extLst>
            </p:cNvPr>
            <p:cNvSpPr txBox="1"/>
            <p:nvPr/>
          </p:nvSpPr>
          <p:spPr>
            <a:xfrm>
              <a:off x="1241068" y="1057048"/>
              <a:ext cx="4637567" cy="461665"/>
            </a:xfrm>
            <a:prstGeom prst="rect">
              <a:avLst/>
            </a:prstGeom>
            <a:noFill/>
          </p:spPr>
          <p:txBody>
            <a:bodyPr wrap="square" rtlCol="0">
              <a:spAutoFit/>
            </a:bodyPr>
            <a:lstStyle>
              <a:defPPr>
                <a:defRPr lang="zh-CN"/>
              </a:defPPr>
              <a:lvl1pPr algn="ctr">
                <a:defRPr sz="2000" b="1">
                  <a:solidFill>
                    <a:schemeClr val="bg1">
                      <a:lumMod val="95000"/>
                    </a:schemeClr>
                  </a:solidFill>
                  <a:latin typeface="微软雅黑" panose="020B0503020204020204" pitchFamily="34" charset="-122"/>
                  <a:ea typeface="微软雅黑" panose="020B0503020204020204" pitchFamily="34" charset="-122"/>
                </a:defRPr>
              </a:lvl1pPr>
            </a:lstStyle>
            <a:p>
              <a:r>
                <a:rPr lang="en-US" altLang="zh-CN" sz="2400" dirty="0"/>
                <a:t>Three working mechanism</a:t>
              </a:r>
            </a:p>
          </p:txBody>
        </p:sp>
        <p:sp>
          <p:nvSpPr>
            <p:cNvPr id="4" name="文本框 3">
              <a:extLst>
                <a:ext uri="{FF2B5EF4-FFF2-40B4-BE49-F238E27FC236}">
                  <a16:creationId xmlns:a16="http://schemas.microsoft.com/office/drawing/2014/main" id="{28301DD2-AB14-4149-A6C3-405F892DA3D3}"/>
                </a:ext>
              </a:extLst>
            </p:cNvPr>
            <p:cNvSpPr txBox="1"/>
            <p:nvPr/>
          </p:nvSpPr>
          <p:spPr>
            <a:xfrm>
              <a:off x="620770" y="1713326"/>
              <a:ext cx="5720237" cy="784830"/>
            </a:xfrm>
            <a:prstGeom prst="rect">
              <a:avLst/>
            </a:prstGeom>
            <a:noFill/>
          </p:spPr>
          <p:txBody>
            <a:bodyPr wrap="square" rtlCol="0">
              <a:spAutoFit/>
            </a:bodyPr>
            <a:lstStyle/>
            <a:p>
              <a:r>
                <a:rPr lang="en-US" altLang="zh-CN" sz="900" spc="300" dirty="0">
                  <a:solidFill>
                    <a:srgbClr val="FFFFFF"/>
                  </a:solidFill>
                  <a:latin typeface="等线" panose="02010600030101010101" pitchFamily="2" charset="-122"/>
                  <a:ea typeface="等线" panose="02010600030101010101" pitchFamily="2" charset="-122"/>
                </a:rPr>
                <a:t>Based on the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three-stage characteristics</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such</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as disaster-based rescue, post-disaster reconstruction,</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and</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returning</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to</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normal</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,we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will</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release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three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working</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methods</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to</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ensure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the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efficiency,</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quality</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and</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effect.</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Dispatch</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mechanism</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is</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shown</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in</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the</a:t>
              </a:r>
              <a:r>
                <a:rPr lang="zh-CN" altLang="en-US" sz="900" spc="300" dirty="0">
                  <a:solidFill>
                    <a:srgbClr val="FFFFFF"/>
                  </a:solidFill>
                  <a:latin typeface="等线" panose="02010600030101010101" pitchFamily="2" charset="-122"/>
                  <a:ea typeface="等线" panose="02010600030101010101" pitchFamily="2" charset="-122"/>
                </a:rPr>
                <a:t> </a:t>
              </a:r>
              <a:r>
                <a:rPr lang="en-US" altLang="zh-CN" sz="900" spc="300" dirty="0">
                  <a:solidFill>
                    <a:srgbClr val="FFFFFF"/>
                  </a:solidFill>
                  <a:latin typeface="等线" panose="02010600030101010101" pitchFamily="2" charset="-122"/>
                  <a:ea typeface="等线" panose="02010600030101010101" pitchFamily="2" charset="-122"/>
                </a:rPr>
                <a:t>DEMO.</a:t>
              </a:r>
              <a:r>
                <a:rPr lang="zh-CN" altLang="en-US" sz="900" spc="300" dirty="0">
                  <a:solidFill>
                    <a:srgbClr val="FFFFFF"/>
                  </a:solidFill>
                  <a:latin typeface="等线" panose="02010600030101010101" pitchFamily="2" charset="-122"/>
                  <a:ea typeface="等线" panose="02010600030101010101" pitchFamily="2" charset="-122"/>
                </a:rPr>
                <a:t> </a:t>
              </a:r>
            </a:p>
          </p:txBody>
        </p:sp>
        <p:cxnSp>
          <p:nvCxnSpPr>
            <p:cNvPr id="5" name="直接连接符 4">
              <a:extLst>
                <a:ext uri="{FF2B5EF4-FFF2-40B4-BE49-F238E27FC236}">
                  <a16:creationId xmlns:a16="http://schemas.microsoft.com/office/drawing/2014/main" id="{7EC74813-31AE-4F75-B962-C0ED2ECCCBB2}"/>
                </a:ext>
              </a:extLst>
            </p:cNvPr>
            <p:cNvCxnSpPr>
              <a:cxnSpLocks/>
            </p:cNvCxnSpPr>
            <p:nvPr/>
          </p:nvCxnSpPr>
          <p:spPr>
            <a:xfrm>
              <a:off x="695834" y="1626265"/>
              <a:ext cx="5499598"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6" name="wrench_76831">
              <a:extLst>
                <a:ext uri="{FF2B5EF4-FFF2-40B4-BE49-F238E27FC236}">
                  <a16:creationId xmlns:a16="http://schemas.microsoft.com/office/drawing/2014/main" id="{4F7BB026-9CA0-44B3-80B2-B9213F337429}"/>
                </a:ext>
              </a:extLst>
            </p:cNvPr>
            <p:cNvSpPr>
              <a:spLocks noChangeAspect="1"/>
            </p:cNvSpPr>
            <p:nvPr/>
          </p:nvSpPr>
          <p:spPr bwMode="auto">
            <a:xfrm>
              <a:off x="718628" y="981723"/>
              <a:ext cx="501031" cy="557482"/>
            </a:xfrm>
            <a:custGeom>
              <a:avLst/>
              <a:gdLst>
                <a:gd name="connsiteX0" fmla="*/ 30837 w 591479"/>
                <a:gd name="connsiteY0" fmla="*/ 492618 h 608345"/>
                <a:gd name="connsiteX1" fmla="*/ 519220 w 591479"/>
                <a:gd name="connsiteY1" fmla="*/ 492618 h 608345"/>
                <a:gd name="connsiteX2" fmla="*/ 519220 w 591479"/>
                <a:gd name="connsiteY2" fmla="*/ 595550 h 608345"/>
                <a:gd name="connsiteX3" fmla="*/ 506459 w 591479"/>
                <a:gd name="connsiteY3" fmla="*/ 608345 h 608345"/>
                <a:gd name="connsiteX4" fmla="*/ 43598 w 591479"/>
                <a:gd name="connsiteY4" fmla="*/ 608345 h 608345"/>
                <a:gd name="connsiteX5" fmla="*/ 30837 w 591479"/>
                <a:gd name="connsiteY5" fmla="*/ 595550 h 608345"/>
                <a:gd name="connsiteX6" fmla="*/ 360352 w 591479"/>
                <a:gd name="connsiteY6" fmla="*/ 252201 h 608345"/>
                <a:gd name="connsiteX7" fmla="*/ 538561 w 591479"/>
                <a:gd name="connsiteY7" fmla="*/ 252201 h 608345"/>
                <a:gd name="connsiteX8" fmla="*/ 557749 w 591479"/>
                <a:gd name="connsiteY8" fmla="*/ 271362 h 608345"/>
                <a:gd name="connsiteX9" fmla="*/ 557749 w 591479"/>
                <a:gd name="connsiteY9" fmla="*/ 376363 h 608345"/>
                <a:gd name="connsiteX10" fmla="*/ 538561 w 591479"/>
                <a:gd name="connsiteY10" fmla="*/ 395523 h 608345"/>
                <a:gd name="connsiteX11" fmla="*/ 474425 w 591479"/>
                <a:gd name="connsiteY11" fmla="*/ 395523 h 608345"/>
                <a:gd name="connsiteX12" fmla="*/ 474425 w 591479"/>
                <a:gd name="connsiteY12" fmla="*/ 398924 h 608345"/>
                <a:gd name="connsiteX13" fmla="*/ 474425 w 591479"/>
                <a:gd name="connsiteY13" fmla="*/ 408840 h 608345"/>
                <a:gd name="connsiteX14" fmla="*/ 474425 w 591479"/>
                <a:gd name="connsiteY14" fmla="*/ 418708 h 608345"/>
                <a:gd name="connsiteX15" fmla="*/ 530838 w 591479"/>
                <a:gd name="connsiteY15" fmla="*/ 418708 h 608345"/>
                <a:gd name="connsiteX16" fmla="*/ 550026 w 591479"/>
                <a:gd name="connsiteY16" fmla="*/ 437869 h 608345"/>
                <a:gd name="connsiteX17" fmla="*/ 550026 w 591479"/>
                <a:gd name="connsiteY17" fmla="*/ 453628 h 608345"/>
                <a:gd name="connsiteX18" fmla="*/ 530838 w 591479"/>
                <a:gd name="connsiteY18" fmla="*/ 472789 h 608345"/>
                <a:gd name="connsiteX19" fmla="*/ 519181 w 591479"/>
                <a:gd name="connsiteY19" fmla="*/ 472789 h 608345"/>
                <a:gd name="connsiteX20" fmla="*/ 30845 w 591479"/>
                <a:gd name="connsiteY20" fmla="*/ 472789 h 608345"/>
                <a:gd name="connsiteX21" fmla="*/ 19188 w 591479"/>
                <a:gd name="connsiteY21" fmla="*/ 472789 h 608345"/>
                <a:gd name="connsiteX22" fmla="*/ 0 w 591479"/>
                <a:gd name="connsiteY22" fmla="*/ 453676 h 608345"/>
                <a:gd name="connsiteX23" fmla="*/ 0 w 591479"/>
                <a:gd name="connsiteY23" fmla="*/ 437916 h 608345"/>
                <a:gd name="connsiteX24" fmla="*/ 19188 w 591479"/>
                <a:gd name="connsiteY24" fmla="*/ 418756 h 608345"/>
                <a:gd name="connsiteX25" fmla="*/ 44420 w 591479"/>
                <a:gd name="connsiteY25" fmla="*/ 418756 h 608345"/>
                <a:gd name="connsiteX26" fmla="*/ 44420 w 591479"/>
                <a:gd name="connsiteY26" fmla="*/ 408840 h 608345"/>
                <a:gd name="connsiteX27" fmla="*/ 44420 w 591479"/>
                <a:gd name="connsiteY27" fmla="*/ 398924 h 608345"/>
                <a:gd name="connsiteX28" fmla="*/ 44420 w 591479"/>
                <a:gd name="connsiteY28" fmla="*/ 374973 h 608345"/>
                <a:gd name="connsiteX29" fmla="*/ 82461 w 591479"/>
                <a:gd name="connsiteY29" fmla="*/ 336987 h 608345"/>
                <a:gd name="connsiteX30" fmla="*/ 116855 w 591479"/>
                <a:gd name="connsiteY30" fmla="*/ 336987 h 608345"/>
                <a:gd name="connsiteX31" fmla="*/ 130959 w 591479"/>
                <a:gd name="connsiteY31" fmla="*/ 348148 h 608345"/>
                <a:gd name="connsiteX32" fmla="*/ 142903 w 591479"/>
                <a:gd name="connsiteY32" fmla="*/ 398924 h 608345"/>
                <a:gd name="connsiteX33" fmla="*/ 145254 w 591479"/>
                <a:gd name="connsiteY33" fmla="*/ 408840 h 608345"/>
                <a:gd name="connsiteX34" fmla="*/ 147556 w 591479"/>
                <a:gd name="connsiteY34" fmla="*/ 418756 h 608345"/>
                <a:gd name="connsiteX35" fmla="*/ 164634 w 591479"/>
                <a:gd name="connsiteY35" fmla="*/ 418756 h 608345"/>
                <a:gd name="connsiteX36" fmla="*/ 167320 w 591479"/>
                <a:gd name="connsiteY36" fmla="*/ 408840 h 608345"/>
                <a:gd name="connsiteX37" fmla="*/ 169958 w 591479"/>
                <a:gd name="connsiteY37" fmla="*/ 398924 h 608345"/>
                <a:gd name="connsiteX38" fmla="*/ 178305 w 591479"/>
                <a:gd name="connsiteY38" fmla="*/ 367932 h 608345"/>
                <a:gd name="connsiteX39" fmla="*/ 168327 w 591479"/>
                <a:gd name="connsiteY39" fmla="*/ 345897 h 608345"/>
                <a:gd name="connsiteX40" fmla="*/ 174084 w 591479"/>
                <a:gd name="connsiteY40" fmla="*/ 336987 h 608345"/>
                <a:gd name="connsiteX41" fmla="*/ 195526 w 591479"/>
                <a:gd name="connsiteY41" fmla="*/ 336987 h 608345"/>
                <a:gd name="connsiteX42" fmla="*/ 201283 w 591479"/>
                <a:gd name="connsiteY42" fmla="*/ 345897 h 608345"/>
                <a:gd name="connsiteX43" fmla="*/ 191305 w 591479"/>
                <a:gd name="connsiteY43" fmla="*/ 367932 h 608345"/>
                <a:gd name="connsiteX44" fmla="*/ 199364 w 591479"/>
                <a:gd name="connsiteY44" fmla="*/ 398924 h 608345"/>
                <a:gd name="connsiteX45" fmla="*/ 201906 w 591479"/>
                <a:gd name="connsiteY45" fmla="*/ 408840 h 608345"/>
                <a:gd name="connsiteX46" fmla="*/ 204497 w 591479"/>
                <a:gd name="connsiteY46" fmla="*/ 418756 h 608345"/>
                <a:gd name="connsiteX47" fmla="*/ 222054 w 591479"/>
                <a:gd name="connsiteY47" fmla="*/ 418756 h 608345"/>
                <a:gd name="connsiteX48" fmla="*/ 224356 w 591479"/>
                <a:gd name="connsiteY48" fmla="*/ 408840 h 608345"/>
                <a:gd name="connsiteX49" fmla="*/ 226707 w 591479"/>
                <a:gd name="connsiteY49" fmla="*/ 398924 h 608345"/>
                <a:gd name="connsiteX50" fmla="*/ 238652 w 591479"/>
                <a:gd name="connsiteY50" fmla="*/ 348148 h 608345"/>
                <a:gd name="connsiteX51" fmla="*/ 252755 w 591479"/>
                <a:gd name="connsiteY51" fmla="*/ 336987 h 608345"/>
                <a:gd name="connsiteX52" fmla="*/ 287149 w 591479"/>
                <a:gd name="connsiteY52" fmla="*/ 336987 h 608345"/>
                <a:gd name="connsiteX53" fmla="*/ 325190 w 591479"/>
                <a:gd name="connsiteY53" fmla="*/ 374973 h 608345"/>
                <a:gd name="connsiteX54" fmla="*/ 325190 w 591479"/>
                <a:gd name="connsiteY54" fmla="*/ 398924 h 608345"/>
                <a:gd name="connsiteX55" fmla="*/ 325190 w 591479"/>
                <a:gd name="connsiteY55" fmla="*/ 408840 h 608345"/>
                <a:gd name="connsiteX56" fmla="*/ 325190 w 591479"/>
                <a:gd name="connsiteY56" fmla="*/ 418756 h 608345"/>
                <a:gd name="connsiteX57" fmla="*/ 424536 w 591479"/>
                <a:gd name="connsiteY57" fmla="*/ 418756 h 608345"/>
                <a:gd name="connsiteX58" fmla="*/ 424536 w 591479"/>
                <a:gd name="connsiteY58" fmla="*/ 408840 h 608345"/>
                <a:gd name="connsiteX59" fmla="*/ 424536 w 591479"/>
                <a:gd name="connsiteY59" fmla="*/ 398924 h 608345"/>
                <a:gd name="connsiteX60" fmla="*/ 424536 w 591479"/>
                <a:gd name="connsiteY60" fmla="*/ 395523 h 608345"/>
                <a:gd name="connsiteX61" fmla="*/ 360352 w 591479"/>
                <a:gd name="connsiteY61" fmla="*/ 395523 h 608345"/>
                <a:gd name="connsiteX62" fmla="*/ 341164 w 591479"/>
                <a:gd name="connsiteY62" fmla="*/ 376363 h 608345"/>
                <a:gd name="connsiteX63" fmla="*/ 341164 w 591479"/>
                <a:gd name="connsiteY63" fmla="*/ 271362 h 608345"/>
                <a:gd name="connsiteX64" fmla="*/ 360352 w 591479"/>
                <a:gd name="connsiteY64" fmla="*/ 252201 h 608345"/>
                <a:gd name="connsiteX65" fmla="*/ 247774 w 591479"/>
                <a:gd name="connsiteY65" fmla="*/ 121925 h 608345"/>
                <a:gd name="connsiteX66" fmla="*/ 269983 w 591479"/>
                <a:gd name="connsiteY66" fmla="*/ 140610 h 608345"/>
                <a:gd name="connsiteX67" fmla="*/ 269983 w 591479"/>
                <a:gd name="connsiteY67" fmla="*/ 231111 h 608345"/>
                <a:gd name="connsiteX68" fmla="*/ 184839 w 591479"/>
                <a:gd name="connsiteY68" fmla="*/ 316486 h 608345"/>
                <a:gd name="connsiteX69" fmla="*/ 99215 w 591479"/>
                <a:gd name="connsiteY69" fmla="*/ 231255 h 608345"/>
                <a:gd name="connsiteX70" fmla="*/ 99215 w 591479"/>
                <a:gd name="connsiteY70" fmla="*/ 182100 h 608345"/>
                <a:gd name="connsiteX71" fmla="*/ 129723 w 591479"/>
                <a:gd name="connsiteY71" fmla="*/ 144826 h 608345"/>
                <a:gd name="connsiteX72" fmla="*/ 247774 w 591479"/>
                <a:gd name="connsiteY72" fmla="*/ 121925 h 608345"/>
                <a:gd name="connsiteX73" fmla="*/ 485254 w 591479"/>
                <a:gd name="connsiteY73" fmla="*/ 28117 h 608345"/>
                <a:gd name="connsiteX74" fmla="*/ 485254 w 591479"/>
                <a:gd name="connsiteY74" fmla="*/ 106001 h 608345"/>
                <a:gd name="connsiteX75" fmla="*/ 407241 w 591479"/>
                <a:gd name="connsiteY75" fmla="*/ 106001 h 608345"/>
                <a:gd name="connsiteX76" fmla="*/ 485254 w 591479"/>
                <a:gd name="connsiteY76" fmla="*/ 183932 h 608345"/>
                <a:gd name="connsiteX77" fmla="*/ 563316 w 591479"/>
                <a:gd name="connsiteY77" fmla="*/ 106001 h 608345"/>
                <a:gd name="connsiteX78" fmla="*/ 485254 w 591479"/>
                <a:gd name="connsiteY78" fmla="*/ 28117 h 608345"/>
                <a:gd name="connsiteX79" fmla="*/ 485254 w 591479"/>
                <a:gd name="connsiteY79" fmla="*/ 0 h 608345"/>
                <a:gd name="connsiteX80" fmla="*/ 591479 w 591479"/>
                <a:gd name="connsiteY80" fmla="*/ 106001 h 608345"/>
                <a:gd name="connsiteX81" fmla="*/ 485254 w 591479"/>
                <a:gd name="connsiteY81" fmla="*/ 212049 h 608345"/>
                <a:gd name="connsiteX82" fmla="*/ 379077 w 591479"/>
                <a:gd name="connsiteY82" fmla="*/ 106001 h 608345"/>
                <a:gd name="connsiteX83" fmla="*/ 485254 w 591479"/>
                <a:gd name="connsiteY83" fmla="*/ 0 h 60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479" h="608345">
                  <a:moveTo>
                    <a:pt x="30837" y="492618"/>
                  </a:moveTo>
                  <a:lnTo>
                    <a:pt x="519220" y="492618"/>
                  </a:lnTo>
                  <a:lnTo>
                    <a:pt x="519220" y="595550"/>
                  </a:lnTo>
                  <a:cubicBezTo>
                    <a:pt x="519220" y="602643"/>
                    <a:pt x="513511" y="608345"/>
                    <a:pt x="506459" y="608345"/>
                  </a:cubicBezTo>
                  <a:lnTo>
                    <a:pt x="43598" y="608345"/>
                  </a:lnTo>
                  <a:cubicBezTo>
                    <a:pt x="36546" y="608345"/>
                    <a:pt x="30837" y="602643"/>
                    <a:pt x="30837" y="595550"/>
                  </a:cubicBezTo>
                  <a:close/>
                  <a:moveTo>
                    <a:pt x="360352" y="252201"/>
                  </a:moveTo>
                  <a:lnTo>
                    <a:pt x="538561" y="252201"/>
                  </a:lnTo>
                  <a:cubicBezTo>
                    <a:pt x="549162" y="252201"/>
                    <a:pt x="557749" y="260775"/>
                    <a:pt x="557749" y="271362"/>
                  </a:cubicBezTo>
                  <a:lnTo>
                    <a:pt x="557749" y="376363"/>
                  </a:lnTo>
                  <a:cubicBezTo>
                    <a:pt x="557749" y="386949"/>
                    <a:pt x="549162" y="395523"/>
                    <a:pt x="538561" y="395523"/>
                  </a:cubicBezTo>
                  <a:lnTo>
                    <a:pt x="474425" y="395523"/>
                  </a:lnTo>
                  <a:lnTo>
                    <a:pt x="474425" y="398924"/>
                  </a:lnTo>
                  <a:lnTo>
                    <a:pt x="474425" y="408840"/>
                  </a:lnTo>
                  <a:lnTo>
                    <a:pt x="474425" y="418708"/>
                  </a:lnTo>
                  <a:lnTo>
                    <a:pt x="530838" y="418708"/>
                  </a:lnTo>
                  <a:cubicBezTo>
                    <a:pt x="541439" y="418708"/>
                    <a:pt x="550026" y="427330"/>
                    <a:pt x="550026" y="437869"/>
                  </a:cubicBezTo>
                  <a:lnTo>
                    <a:pt x="550026" y="453628"/>
                  </a:lnTo>
                  <a:cubicBezTo>
                    <a:pt x="550026" y="464215"/>
                    <a:pt x="541439" y="472789"/>
                    <a:pt x="530838" y="472789"/>
                  </a:cubicBezTo>
                  <a:lnTo>
                    <a:pt x="519181" y="472789"/>
                  </a:lnTo>
                  <a:lnTo>
                    <a:pt x="30845" y="472789"/>
                  </a:lnTo>
                  <a:lnTo>
                    <a:pt x="19188" y="472789"/>
                  </a:lnTo>
                  <a:cubicBezTo>
                    <a:pt x="8587" y="472789"/>
                    <a:pt x="0" y="464215"/>
                    <a:pt x="0" y="453676"/>
                  </a:cubicBezTo>
                  <a:lnTo>
                    <a:pt x="0" y="437916"/>
                  </a:lnTo>
                  <a:cubicBezTo>
                    <a:pt x="0" y="427330"/>
                    <a:pt x="8587" y="418756"/>
                    <a:pt x="19188" y="418756"/>
                  </a:cubicBezTo>
                  <a:lnTo>
                    <a:pt x="44420" y="418756"/>
                  </a:lnTo>
                  <a:lnTo>
                    <a:pt x="44420" y="408840"/>
                  </a:lnTo>
                  <a:lnTo>
                    <a:pt x="44420" y="398924"/>
                  </a:lnTo>
                  <a:lnTo>
                    <a:pt x="44420" y="374973"/>
                  </a:lnTo>
                  <a:cubicBezTo>
                    <a:pt x="44420" y="353992"/>
                    <a:pt x="61450" y="336987"/>
                    <a:pt x="82461" y="336987"/>
                  </a:cubicBezTo>
                  <a:lnTo>
                    <a:pt x="116855" y="336987"/>
                  </a:lnTo>
                  <a:cubicBezTo>
                    <a:pt x="123571" y="336987"/>
                    <a:pt x="129423" y="341586"/>
                    <a:pt x="130959" y="348148"/>
                  </a:cubicBezTo>
                  <a:lnTo>
                    <a:pt x="142903" y="398924"/>
                  </a:lnTo>
                  <a:lnTo>
                    <a:pt x="145254" y="408840"/>
                  </a:lnTo>
                  <a:lnTo>
                    <a:pt x="147556" y="418756"/>
                  </a:lnTo>
                  <a:lnTo>
                    <a:pt x="164634" y="418756"/>
                  </a:lnTo>
                  <a:lnTo>
                    <a:pt x="167320" y="408840"/>
                  </a:lnTo>
                  <a:lnTo>
                    <a:pt x="169958" y="398924"/>
                  </a:lnTo>
                  <a:lnTo>
                    <a:pt x="178305" y="367932"/>
                  </a:lnTo>
                  <a:lnTo>
                    <a:pt x="168327" y="345897"/>
                  </a:lnTo>
                  <a:cubicBezTo>
                    <a:pt x="166409" y="341730"/>
                    <a:pt x="169479" y="336987"/>
                    <a:pt x="174084" y="336987"/>
                  </a:cubicBezTo>
                  <a:lnTo>
                    <a:pt x="195526" y="336987"/>
                  </a:lnTo>
                  <a:cubicBezTo>
                    <a:pt x="200132" y="336987"/>
                    <a:pt x="203202" y="341730"/>
                    <a:pt x="201283" y="345897"/>
                  </a:cubicBezTo>
                  <a:lnTo>
                    <a:pt x="191305" y="367932"/>
                  </a:lnTo>
                  <a:lnTo>
                    <a:pt x="199364" y="398924"/>
                  </a:lnTo>
                  <a:lnTo>
                    <a:pt x="201906" y="408840"/>
                  </a:lnTo>
                  <a:lnTo>
                    <a:pt x="204497" y="418756"/>
                  </a:lnTo>
                  <a:lnTo>
                    <a:pt x="222054" y="418756"/>
                  </a:lnTo>
                  <a:lnTo>
                    <a:pt x="224356" y="408840"/>
                  </a:lnTo>
                  <a:lnTo>
                    <a:pt x="226707" y="398924"/>
                  </a:lnTo>
                  <a:lnTo>
                    <a:pt x="238652" y="348148"/>
                  </a:lnTo>
                  <a:cubicBezTo>
                    <a:pt x="240187" y="341586"/>
                    <a:pt x="246039" y="336987"/>
                    <a:pt x="252755" y="336987"/>
                  </a:cubicBezTo>
                  <a:lnTo>
                    <a:pt x="287149" y="336987"/>
                  </a:lnTo>
                  <a:cubicBezTo>
                    <a:pt x="308160" y="336987"/>
                    <a:pt x="325190" y="353992"/>
                    <a:pt x="325190" y="374973"/>
                  </a:cubicBezTo>
                  <a:lnTo>
                    <a:pt x="325190" y="398924"/>
                  </a:lnTo>
                  <a:lnTo>
                    <a:pt x="325190" y="408840"/>
                  </a:lnTo>
                  <a:lnTo>
                    <a:pt x="325190" y="418756"/>
                  </a:lnTo>
                  <a:lnTo>
                    <a:pt x="424536" y="418756"/>
                  </a:lnTo>
                  <a:lnTo>
                    <a:pt x="424536" y="408840"/>
                  </a:lnTo>
                  <a:lnTo>
                    <a:pt x="424536" y="398924"/>
                  </a:lnTo>
                  <a:lnTo>
                    <a:pt x="424536" y="395523"/>
                  </a:lnTo>
                  <a:lnTo>
                    <a:pt x="360352" y="395523"/>
                  </a:lnTo>
                  <a:cubicBezTo>
                    <a:pt x="349798" y="395523"/>
                    <a:pt x="341164" y="386949"/>
                    <a:pt x="341164" y="376363"/>
                  </a:cubicBezTo>
                  <a:lnTo>
                    <a:pt x="341164" y="271362"/>
                  </a:lnTo>
                  <a:cubicBezTo>
                    <a:pt x="341164" y="260775"/>
                    <a:pt x="349798" y="252201"/>
                    <a:pt x="360352" y="252201"/>
                  </a:cubicBezTo>
                  <a:close/>
                  <a:moveTo>
                    <a:pt x="247774" y="121925"/>
                  </a:moveTo>
                  <a:cubicBezTo>
                    <a:pt x="259382" y="119961"/>
                    <a:pt x="269983" y="128872"/>
                    <a:pt x="269983" y="140610"/>
                  </a:cubicBezTo>
                  <a:lnTo>
                    <a:pt x="269983" y="231111"/>
                  </a:lnTo>
                  <a:cubicBezTo>
                    <a:pt x="269983" y="278206"/>
                    <a:pt x="231944" y="316486"/>
                    <a:pt x="184839" y="316486"/>
                  </a:cubicBezTo>
                  <a:cubicBezTo>
                    <a:pt x="137686" y="316486"/>
                    <a:pt x="99215" y="278350"/>
                    <a:pt x="99215" y="231255"/>
                  </a:cubicBezTo>
                  <a:lnTo>
                    <a:pt x="99215" y="182100"/>
                  </a:lnTo>
                  <a:cubicBezTo>
                    <a:pt x="99215" y="163990"/>
                    <a:pt x="111975" y="148419"/>
                    <a:pt x="129723" y="144826"/>
                  </a:cubicBezTo>
                  <a:cubicBezTo>
                    <a:pt x="165364" y="137688"/>
                    <a:pt x="222638" y="126237"/>
                    <a:pt x="247774" y="121925"/>
                  </a:cubicBezTo>
                  <a:close/>
                  <a:moveTo>
                    <a:pt x="485254" y="28117"/>
                  </a:moveTo>
                  <a:lnTo>
                    <a:pt x="485254" y="106001"/>
                  </a:lnTo>
                  <a:lnTo>
                    <a:pt x="407241" y="106001"/>
                  </a:lnTo>
                  <a:cubicBezTo>
                    <a:pt x="407241" y="149062"/>
                    <a:pt x="442169" y="183932"/>
                    <a:pt x="485254" y="183932"/>
                  </a:cubicBezTo>
                  <a:cubicBezTo>
                    <a:pt x="528387" y="183932"/>
                    <a:pt x="563316" y="149062"/>
                    <a:pt x="563316" y="106001"/>
                  </a:cubicBezTo>
                  <a:cubicBezTo>
                    <a:pt x="563316" y="62987"/>
                    <a:pt x="528387" y="28117"/>
                    <a:pt x="485254" y="28117"/>
                  </a:cubicBezTo>
                  <a:close/>
                  <a:moveTo>
                    <a:pt x="485254" y="0"/>
                  </a:moveTo>
                  <a:cubicBezTo>
                    <a:pt x="543932" y="0"/>
                    <a:pt x="591479" y="47468"/>
                    <a:pt x="591479" y="106001"/>
                  </a:cubicBezTo>
                  <a:cubicBezTo>
                    <a:pt x="591479" y="164581"/>
                    <a:pt x="543932" y="212049"/>
                    <a:pt x="485254" y="212049"/>
                  </a:cubicBezTo>
                  <a:cubicBezTo>
                    <a:pt x="426624" y="212049"/>
                    <a:pt x="379077" y="164581"/>
                    <a:pt x="379077" y="106001"/>
                  </a:cubicBezTo>
                  <a:cubicBezTo>
                    <a:pt x="379077" y="47468"/>
                    <a:pt x="426624" y="0"/>
                    <a:pt x="485254" y="0"/>
                  </a:cubicBezTo>
                  <a:close/>
                </a:path>
              </a:pathLst>
            </a:custGeom>
            <a:solidFill>
              <a:srgbClr val="FFC000"/>
            </a:solidFill>
            <a:ln>
              <a:noFill/>
            </a:ln>
          </p:spPr>
          <p:txBody>
            <a:bodyPr/>
            <a:lstStyle/>
            <a:p>
              <a:endParaRPr lang="zh-CN" altLang="en-US"/>
            </a:p>
          </p:txBody>
        </p:sp>
      </p:grpSp>
      <p:grpSp>
        <p:nvGrpSpPr>
          <p:cNvPr id="14" name="组合 13">
            <a:extLst>
              <a:ext uri="{FF2B5EF4-FFF2-40B4-BE49-F238E27FC236}">
                <a16:creationId xmlns:a16="http://schemas.microsoft.com/office/drawing/2014/main" id="{5D7D6A31-5B74-4676-BBE0-7A6FFB7A9A7B}"/>
              </a:ext>
            </a:extLst>
          </p:cNvPr>
          <p:cNvGrpSpPr/>
          <p:nvPr/>
        </p:nvGrpSpPr>
        <p:grpSpPr>
          <a:xfrm>
            <a:off x="416708" y="2963206"/>
            <a:ext cx="5744859" cy="1626352"/>
            <a:chOff x="620771" y="3113750"/>
            <a:chExt cx="5744859" cy="1626352"/>
          </a:xfrm>
        </p:grpSpPr>
        <p:grpSp>
          <p:nvGrpSpPr>
            <p:cNvPr id="8" name="组合 7">
              <a:extLst>
                <a:ext uri="{FF2B5EF4-FFF2-40B4-BE49-F238E27FC236}">
                  <a16:creationId xmlns:a16="http://schemas.microsoft.com/office/drawing/2014/main" id="{6574F451-DCBD-42F7-9C87-4037F23216F7}"/>
                </a:ext>
              </a:extLst>
            </p:cNvPr>
            <p:cNvGrpSpPr/>
            <p:nvPr/>
          </p:nvGrpSpPr>
          <p:grpSpPr>
            <a:xfrm>
              <a:off x="620771" y="3215323"/>
              <a:ext cx="5744859" cy="1524779"/>
              <a:chOff x="620771" y="1111877"/>
              <a:chExt cx="5744859" cy="1524779"/>
            </a:xfrm>
          </p:grpSpPr>
          <p:sp>
            <p:nvSpPr>
              <p:cNvPr id="9" name="文本框 8">
                <a:extLst>
                  <a:ext uri="{FF2B5EF4-FFF2-40B4-BE49-F238E27FC236}">
                    <a16:creationId xmlns:a16="http://schemas.microsoft.com/office/drawing/2014/main" id="{834C10E4-23F9-4391-B8B4-CBCA0E89AA8D}"/>
                  </a:ext>
                </a:extLst>
              </p:cNvPr>
              <p:cNvSpPr txBox="1"/>
              <p:nvPr/>
            </p:nvSpPr>
            <p:spPr>
              <a:xfrm>
                <a:off x="1016585" y="1111877"/>
                <a:ext cx="5349045" cy="461665"/>
              </a:xfrm>
              <a:prstGeom prst="rect">
                <a:avLst/>
              </a:prstGeom>
              <a:noFill/>
            </p:spPr>
            <p:txBody>
              <a:bodyPr wrap="square" rtlCol="0">
                <a:spAutoFit/>
              </a:bodyPr>
              <a:lstStyle/>
              <a:p>
                <a:pPr algn="ct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Online and offline  collaboration</a:t>
                </a:r>
              </a:p>
            </p:txBody>
          </p:sp>
          <p:sp>
            <p:nvSpPr>
              <p:cNvPr id="10" name="文本框 9">
                <a:extLst>
                  <a:ext uri="{FF2B5EF4-FFF2-40B4-BE49-F238E27FC236}">
                    <a16:creationId xmlns:a16="http://schemas.microsoft.com/office/drawing/2014/main" id="{D608137D-098E-46E6-80B9-A829B579432B}"/>
                  </a:ext>
                </a:extLst>
              </p:cNvPr>
              <p:cNvSpPr txBox="1"/>
              <p:nvPr/>
            </p:nvSpPr>
            <p:spPr>
              <a:xfrm>
                <a:off x="620771" y="1713326"/>
                <a:ext cx="5720236" cy="1223412"/>
              </a:xfrm>
              <a:prstGeom prst="rect">
                <a:avLst/>
              </a:prstGeom>
              <a:noFill/>
            </p:spPr>
            <p:txBody>
              <a:bodyPr wrap="square" rtlCol="0">
                <a:spAutoFit/>
              </a:bodyPr>
              <a:lstStyle>
                <a:defPPr>
                  <a:defRPr lang="zh-CN"/>
                </a:defPPr>
                <a:lvl1pPr>
                  <a:defRPr sz="900" spc="300">
                    <a:solidFill>
                      <a:srgbClr val="FFFFFF"/>
                    </a:solidFill>
                    <a:latin typeface="等线" panose="02010600030101010101" pitchFamily="2" charset="-122"/>
                    <a:ea typeface="等线" panose="02010600030101010101" pitchFamily="2" charset="-122"/>
                  </a:defRPr>
                </a:lvl1pPr>
              </a:lstStyle>
              <a:p>
                <a:r>
                  <a:rPr lang="en-US" altLang="zh-CN" dirty="0"/>
                  <a:t>Increasing the matching of logistic participants and financial participants, we will use the tripartite contract to as the cornerstone to dispatch the logistics and financial services. At the same time, information is released with both software and hardware to ensure the order of allocation and ensure the consistency between online and offline. </a:t>
                </a:r>
              </a:p>
            </p:txBody>
          </p:sp>
          <p:cxnSp>
            <p:nvCxnSpPr>
              <p:cNvPr id="11" name="直接连接符 10">
                <a:extLst>
                  <a:ext uri="{FF2B5EF4-FFF2-40B4-BE49-F238E27FC236}">
                    <a16:creationId xmlns:a16="http://schemas.microsoft.com/office/drawing/2014/main" id="{698B5D68-B961-413F-A0F1-18A8D09E8346}"/>
                  </a:ext>
                </a:extLst>
              </p:cNvPr>
              <p:cNvCxnSpPr>
                <a:cxnSpLocks/>
              </p:cNvCxnSpPr>
              <p:nvPr/>
            </p:nvCxnSpPr>
            <p:spPr>
              <a:xfrm>
                <a:off x="695834" y="1626265"/>
                <a:ext cx="5492774"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13" name="analytics_230924">
              <a:extLst>
                <a:ext uri="{FF2B5EF4-FFF2-40B4-BE49-F238E27FC236}">
                  <a16:creationId xmlns:a16="http://schemas.microsoft.com/office/drawing/2014/main" id="{4DE258F1-87DD-4ED3-8F72-56E6F38C8C75}"/>
                </a:ext>
              </a:extLst>
            </p:cNvPr>
            <p:cNvSpPr>
              <a:spLocks noChangeAspect="1"/>
            </p:cNvSpPr>
            <p:nvPr/>
          </p:nvSpPr>
          <p:spPr bwMode="auto">
            <a:xfrm>
              <a:off x="664973" y="3113750"/>
              <a:ext cx="501032" cy="500275"/>
            </a:xfrm>
            <a:custGeom>
              <a:avLst/>
              <a:gdLst>
                <a:gd name="T0" fmla="*/ 5916 w 6827"/>
                <a:gd name="T1" fmla="*/ 2503 h 6827"/>
                <a:gd name="T2" fmla="*/ 5014 w 6827"/>
                <a:gd name="T3" fmla="*/ 3300 h 6827"/>
                <a:gd name="T4" fmla="*/ 1813 w 6827"/>
                <a:gd name="T5" fmla="*/ 3300 h 6827"/>
                <a:gd name="T6" fmla="*/ 1462 w 6827"/>
                <a:gd name="T7" fmla="*/ 2691 h 6827"/>
                <a:gd name="T8" fmla="*/ 2736 w 6827"/>
                <a:gd name="T9" fmla="*/ 1516 h 6827"/>
                <a:gd name="T10" fmla="*/ 3413 w 6827"/>
                <a:gd name="T11" fmla="*/ 1820 h 6827"/>
                <a:gd name="T12" fmla="*/ 4324 w 6827"/>
                <a:gd name="T13" fmla="*/ 910 h 6827"/>
                <a:gd name="T14" fmla="*/ 3413 w 6827"/>
                <a:gd name="T15" fmla="*/ 0 h 6827"/>
                <a:gd name="T16" fmla="*/ 2503 w 6827"/>
                <a:gd name="T17" fmla="*/ 910 h 6827"/>
                <a:gd name="T18" fmla="*/ 2605 w 6827"/>
                <a:gd name="T19" fmla="*/ 1327 h 6827"/>
                <a:gd name="T20" fmla="*/ 1256 w 6827"/>
                <a:gd name="T21" fmla="*/ 2572 h 6827"/>
                <a:gd name="T22" fmla="*/ 910 w 6827"/>
                <a:gd name="T23" fmla="*/ 2503 h 6827"/>
                <a:gd name="T24" fmla="*/ 0 w 6827"/>
                <a:gd name="T25" fmla="*/ 3413 h 6827"/>
                <a:gd name="T26" fmla="*/ 910 w 6827"/>
                <a:gd name="T27" fmla="*/ 4324 h 6827"/>
                <a:gd name="T28" fmla="*/ 1813 w 6827"/>
                <a:gd name="T29" fmla="*/ 3527 h 6827"/>
                <a:gd name="T30" fmla="*/ 5014 w 6827"/>
                <a:gd name="T31" fmla="*/ 3527 h 6827"/>
                <a:gd name="T32" fmla="*/ 5365 w 6827"/>
                <a:gd name="T33" fmla="*/ 4135 h 6827"/>
                <a:gd name="T34" fmla="*/ 4091 w 6827"/>
                <a:gd name="T35" fmla="*/ 5311 h 6827"/>
                <a:gd name="T36" fmla="*/ 3413 w 6827"/>
                <a:gd name="T37" fmla="*/ 5006 h 6827"/>
                <a:gd name="T38" fmla="*/ 2503 w 6827"/>
                <a:gd name="T39" fmla="*/ 5916 h 6827"/>
                <a:gd name="T40" fmla="*/ 3413 w 6827"/>
                <a:gd name="T41" fmla="*/ 6827 h 6827"/>
                <a:gd name="T42" fmla="*/ 4324 w 6827"/>
                <a:gd name="T43" fmla="*/ 5916 h 6827"/>
                <a:gd name="T44" fmla="*/ 4222 w 6827"/>
                <a:gd name="T45" fmla="*/ 5500 h 6827"/>
                <a:gd name="T46" fmla="*/ 5571 w 6827"/>
                <a:gd name="T47" fmla="*/ 4255 h 6827"/>
                <a:gd name="T48" fmla="*/ 5916 w 6827"/>
                <a:gd name="T49" fmla="*/ 4324 h 6827"/>
                <a:gd name="T50" fmla="*/ 6827 w 6827"/>
                <a:gd name="T51" fmla="*/ 3413 h 6827"/>
                <a:gd name="T52" fmla="*/ 5916 w 6827"/>
                <a:gd name="T53" fmla="*/ 250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27" h="6827">
                  <a:moveTo>
                    <a:pt x="5916" y="2503"/>
                  </a:moveTo>
                  <a:cubicBezTo>
                    <a:pt x="5453" y="2503"/>
                    <a:pt x="5070" y="2851"/>
                    <a:pt x="5014" y="3300"/>
                  </a:cubicBezTo>
                  <a:lnTo>
                    <a:pt x="1813" y="3300"/>
                  </a:lnTo>
                  <a:cubicBezTo>
                    <a:pt x="1782" y="3052"/>
                    <a:pt x="1651" y="2836"/>
                    <a:pt x="1462" y="2691"/>
                  </a:cubicBezTo>
                  <a:lnTo>
                    <a:pt x="2736" y="1516"/>
                  </a:lnTo>
                  <a:cubicBezTo>
                    <a:pt x="2902" y="1702"/>
                    <a:pt x="3144" y="1820"/>
                    <a:pt x="3413" y="1820"/>
                  </a:cubicBezTo>
                  <a:cubicBezTo>
                    <a:pt x="3915" y="1820"/>
                    <a:pt x="4324" y="1412"/>
                    <a:pt x="4324" y="910"/>
                  </a:cubicBezTo>
                  <a:cubicBezTo>
                    <a:pt x="4324" y="408"/>
                    <a:pt x="3915" y="0"/>
                    <a:pt x="3413" y="0"/>
                  </a:cubicBezTo>
                  <a:cubicBezTo>
                    <a:pt x="2911" y="0"/>
                    <a:pt x="2503" y="408"/>
                    <a:pt x="2503" y="910"/>
                  </a:cubicBezTo>
                  <a:cubicBezTo>
                    <a:pt x="2503" y="1060"/>
                    <a:pt x="2540" y="1202"/>
                    <a:pt x="2605" y="1327"/>
                  </a:cubicBezTo>
                  <a:lnTo>
                    <a:pt x="1256" y="2572"/>
                  </a:lnTo>
                  <a:cubicBezTo>
                    <a:pt x="1149" y="2528"/>
                    <a:pt x="1033" y="2503"/>
                    <a:pt x="910" y="2503"/>
                  </a:cubicBezTo>
                  <a:cubicBezTo>
                    <a:pt x="408" y="2503"/>
                    <a:pt x="0" y="2911"/>
                    <a:pt x="0" y="3413"/>
                  </a:cubicBezTo>
                  <a:cubicBezTo>
                    <a:pt x="0" y="3915"/>
                    <a:pt x="408" y="4324"/>
                    <a:pt x="910" y="4324"/>
                  </a:cubicBezTo>
                  <a:cubicBezTo>
                    <a:pt x="1374" y="4324"/>
                    <a:pt x="1756" y="3975"/>
                    <a:pt x="1813" y="3527"/>
                  </a:cubicBezTo>
                  <a:lnTo>
                    <a:pt x="5014" y="3527"/>
                  </a:lnTo>
                  <a:cubicBezTo>
                    <a:pt x="5045" y="3775"/>
                    <a:pt x="5176" y="3991"/>
                    <a:pt x="5365" y="4135"/>
                  </a:cubicBezTo>
                  <a:lnTo>
                    <a:pt x="4091" y="5311"/>
                  </a:lnTo>
                  <a:cubicBezTo>
                    <a:pt x="3924" y="5125"/>
                    <a:pt x="3683" y="5006"/>
                    <a:pt x="3413" y="5006"/>
                  </a:cubicBezTo>
                  <a:cubicBezTo>
                    <a:pt x="2911" y="5006"/>
                    <a:pt x="2503" y="5415"/>
                    <a:pt x="2503" y="5916"/>
                  </a:cubicBezTo>
                  <a:cubicBezTo>
                    <a:pt x="2503" y="6418"/>
                    <a:pt x="2911" y="6827"/>
                    <a:pt x="3413" y="6827"/>
                  </a:cubicBezTo>
                  <a:cubicBezTo>
                    <a:pt x="3915" y="6827"/>
                    <a:pt x="4324" y="6418"/>
                    <a:pt x="4324" y="5916"/>
                  </a:cubicBezTo>
                  <a:cubicBezTo>
                    <a:pt x="4324" y="5766"/>
                    <a:pt x="4286" y="5625"/>
                    <a:pt x="4222" y="5500"/>
                  </a:cubicBezTo>
                  <a:lnTo>
                    <a:pt x="5571" y="4255"/>
                  </a:lnTo>
                  <a:cubicBezTo>
                    <a:pt x="5677" y="4299"/>
                    <a:pt x="5794" y="4324"/>
                    <a:pt x="5916" y="4324"/>
                  </a:cubicBezTo>
                  <a:cubicBezTo>
                    <a:pt x="6418" y="4324"/>
                    <a:pt x="6827" y="3915"/>
                    <a:pt x="6827" y="3413"/>
                  </a:cubicBezTo>
                  <a:cubicBezTo>
                    <a:pt x="6827" y="2911"/>
                    <a:pt x="6418" y="2503"/>
                    <a:pt x="5916" y="2503"/>
                  </a:cubicBezTo>
                  <a:close/>
                </a:path>
              </a:pathLst>
            </a:custGeom>
            <a:solidFill>
              <a:srgbClr val="FFC000"/>
            </a:solidFill>
            <a:ln>
              <a:noFill/>
            </a:ln>
          </p:spPr>
        </p:sp>
      </p:grpSp>
      <p:grpSp>
        <p:nvGrpSpPr>
          <p:cNvPr id="52" name="组合 51">
            <a:extLst>
              <a:ext uri="{FF2B5EF4-FFF2-40B4-BE49-F238E27FC236}">
                <a16:creationId xmlns:a16="http://schemas.microsoft.com/office/drawing/2014/main" id="{7A046364-1FA1-40C7-99E4-095FDF1BDFEA}"/>
              </a:ext>
            </a:extLst>
          </p:cNvPr>
          <p:cNvGrpSpPr/>
          <p:nvPr/>
        </p:nvGrpSpPr>
        <p:grpSpPr>
          <a:xfrm>
            <a:off x="6403671" y="1217375"/>
            <a:ext cx="5788328" cy="1372922"/>
            <a:chOff x="6403672" y="1251766"/>
            <a:chExt cx="5788328" cy="1372922"/>
          </a:xfrm>
        </p:grpSpPr>
        <p:grpSp>
          <p:nvGrpSpPr>
            <p:cNvPr id="21" name="组合 20">
              <a:extLst>
                <a:ext uri="{FF2B5EF4-FFF2-40B4-BE49-F238E27FC236}">
                  <a16:creationId xmlns:a16="http://schemas.microsoft.com/office/drawing/2014/main" id="{252C2707-148E-4BB3-A403-0FC5F8A52180}"/>
                </a:ext>
              </a:extLst>
            </p:cNvPr>
            <p:cNvGrpSpPr/>
            <p:nvPr/>
          </p:nvGrpSpPr>
          <p:grpSpPr>
            <a:xfrm>
              <a:off x="6403672" y="1337568"/>
              <a:ext cx="5788328" cy="1287120"/>
              <a:chOff x="620771" y="1072537"/>
              <a:chExt cx="5788328" cy="1287120"/>
            </a:xfrm>
          </p:grpSpPr>
          <p:sp>
            <p:nvSpPr>
              <p:cNvPr id="22" name="文本框 21">
                <a:extLst>
                  <a:ext uri="{FF2B5EF4-FFF2-40B4-BE49-F238E27FC236}">
                    <a16:creationId xmlns:a16="http://schemas.microsoft.com/office/drawing/2014/main" id="{17E8CFFD-7990-447D-8763-CBEB793EEEAD}"/>
                  </a:ext>
                </a:extLst>
              </p:cNvPr>
              <p:cNvSpPr txBox="1"/>
              <p:nvPr/>
            </p:nvSpPr>
            <p:spPr>
              <a:xfrm>
                <a:off x="1160060" y="1072537"/>
                <a:ext cx="4907395" cy="461665"/>
              </a:xfrm>
              <a:prstGeom prst="rect">
                <a:avLst/>
              </a:prstGeom>
              <a:noFill/>
            </p:spPr>
            <p:txBody>
              <a:bodyPr wrap="square" rtlCol="0">
                <a:spAutoFit/>
              </a:bodyPr>
              <a:lstStyle>
                <a:defPPr>
                  <a:defRPr lang="zh-CN"/>
                </a:defPPr>
                <a:lvl1pPr algn="ctr">
                  <a:defRPr sz="2400" b="1">
                    <a:solidFill>
                      <a:schemeClr val="bg1">
                        <a:lumMod val="95000"/>
                      </a:schemeClr>
                    </a:solidFill>
                    <a:latin typeface="微软雅黑" panose="020B0503020204020204" pitchFamily="34" charset="-122"/>
                    <a:ea typeface="微软雅黑" panose="020B0503020204020204" pitchFamily="34" charset="-122"/>
                  </a:defRPr>
                </a:lvl1pPr>
              </a:lstStyle>
              <a:p>
                <a:r>
                  <a:rPr lang="en-US" altLang="zh-CN" dirty="0"/>
                  <a:t>Enrich the matching algorithm</a:t>
                </a:r>
              </a:p>
            </p:txBody>
          </p:sp>
          <p:sp>
            <p:nvSpPr>
              <p:cNvPr id="23" name="文本框 22">
                <a:extLst>
                  <a:ext uri="{FF2B5EF4-FFF2-40B4-BE49-F238E27FC236}">
                    <a16:creationId xmlns:a16="http://schemas.microsoft.com/office/drawing/2014/main" id="{952EBA7E-7FFB-4113-8552-635FD2DD6758}"/>
                  </a:ext>
                </a:extLst>
              </p:cNvPr>
              <p:cNvSpPr txBox="1"/>
              <p:nvPr/>
            </p:nvSpPr>
            <p:spPr>
              <a:xfrm>
                <a:off x="620771" y="1713326"/>
                <a:ext cx="5788328" cy="900246"/>
              </a:xfrm>
              <a:prstGeom prst="rect">
                <a:avLst/>
              </a:prstGeom>
              <a:noFill/>
            </p:spPr>
            <p:txBody>
              <a:bodyPr wrap="square" rtlCol="0">
                <a:spAutoFit/>
              </a:bodyPr>
              <a:lstStyle>
                <a:defPPr>
                  <a:defRPr lang="zh-CN"/>
                </a:defPPr>
                <a:lvl1pPr>
                  <a:defRPr sz="900" spc="300">
                    <a:solidFill>
                      <a:srgbClr val="FFFFFF"/>
                    </a:solidFill>
                    <a:latin typeface="等线" panose="02010600030101010101" pitchFamily="2" charset="-122"/>
                    <a:ea typeface="等线" panose="02010600030101010101" pitchFamily="2" charset="-122"/>
                  </a:defRPr>
                </a:lvl1pPr>
              </a:lstStyle>
              <a:p>
                <a:r>
                  <a:rPr lang="en-US" altLang="zh-CN" dirty="0"/>
                  <a:t>Using big data mining and  machine learning, we will  further enrich the matching algorithm to achieve the more accurate matching of supply and demand. We will also provide forecasting and model calculation for material reservations.</a:t>
                </a:r>
              </a:p>
            </p:txBody>
          </p:sp>
          <p:cxnSp>
            <p:nvCxnSpPr>
              <p:cNvPr id="24" name="直接连接符 23">
                <a:extLst>
                  <a:ext uri="{FF2B5EF4-FFF2-40B4-BE49-F238E27FC236}">
                    <a16:creationId xmlns:a16="http://schemas.microsoft.com/office/drawing/2014/main" id="{49332284-AB47-46E6-853A-478FE0F813A9}"/>
                  </a:ext>
                </a:extLst>
              </p:cNvPr>
              <p:cNvCxnSpPr>
                <a:cxnSpLocks/>
              </p:cNvCxnSpPr>
              <p:nvPr/>
            </p:nvCxnSpPr>
            <p:spPr>
              <a:xfrm>
                <a:off x="695834" y="1626265"/>
                <a:ext cx="5565414"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44" name="atom_192635">
              <a:extLst>
                <a:ext uri="{FF2B5EF4-FFF2-40B4-BE49-F238E27FC236}">
                  <a16:creationId xmlns:a16="http://schemas.microsoft.com/office/drawing/2014/main" id="{E9AE9AD6-87AE-42B7-A925-843825F1F9AA}"/>
                </a:ext>
              </a:extLst>
            </p:cNvPr>
            <p:cNvSpPr>
              <a:spLocks noChangeAspect="1"/>
            </p:cNvSpPr>
            <p:nvPr/>
          </p:nvSpPr>
          <p:spPr bwMode="auto">
            <a:xfrm>
              <a:off x="6457003" y="1251766"/>
              <a:ext cx="501032" cy="532040"/>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rgbClr val="FFC000"/>
            </a:solidFill>
            <a:ln>
              <a:noFill/>
            </a:ln>
          </p:spPr>
        </p:sp>
      </p:grpSp>
      <p:grpSp>
        <p:nvGrpSpPr>
          <p:cNvPr id="54" name="组合 53">
            <a:extLst>
              <a:ext uri="{FF2B5EF4-FFF2-40B4-BE49-F238E27FC236}">
                <a16:creationId xmlns:a16="http://schemas.microsoft.com/office/drawing/2014/main" id="{65D2D7DC-8702-4111-8355-79B2230442A4}"/>
              </a:ext>
            </a:extLst>
          </p:cNvPr>
          <p:cNvGrpSpPr/>
          <p:nvPr/>
        </p:nvGrpSpPr>
        <p:grpSpPr>
          <a:xfrm>
            <a:off x="6457002" y="4889640"/>
            <a:ext cx="5680545" cy="1555186"/>
            <a:chOff x="6511454" y="4957329"/>
            <a:chExt cx="5680545" cy="1555186"/>
          </a:xfrm>
        </p:grpSpPr>
        <p:grpSp>
          <p:nvGrpSpPr>
            <p:cNvPr id="31" name="组合 30">
              <a:extLst>
                <a:ext uri="{FF2B5EF4-FFF2-40B4-BE49-F238E27FC236}">
                  <a16:creationId xmlns:a16="http://schemas.microsoft.com/office/drawing/2014/main" id="{C1795B21-6234-4B6F-855E-AB846DB13207}"/>
                </a:ext>
              </a:extLst>
            </p:cNvPr>
            <p:cNvGrpSpPr/>
            <p:nvPr/>
          </p:nvGrpSpPr>
          <p:grpSpPr>
            <a:xfrm>
              <a:off x="6536098" y="5098923"/>
              <a:ext cx="5655901" cy="1413592"/>
              <a:chOff x="620770" y="1084564"/>
              <a:chExt cx="5655901" cy="1413592"/>
            </a:xfrm>
          </p:grpSpPr>
          <p:sp>
            <p:nvSpPr>
              <p:cNvPr id="32" name="文本框 31">
                <a:extLst>
                  <a:ext uri="{FF2B5EF4-FFF2-40B4-BE49-F238E27FC236}">
                    <a16:creationId xmlns:a16="http://schemas.microsoft.com/office/drawing/2014/main" id="{ADAD1D95-32CD-4410-9D34-31B560875D13}"/>
                  </a:ext>
                </a:extLst>
              </p:cNvPr>
              <p:cNvSpPr txBox="1"/>
              <p:nvPr/>
            </p:nvSpPr>
            <p:spPr>
              <a:xfrm>
                <a:off x="1200176" y="1084564"/>
                <a:ext cx="4550607" cy="461665"/>
              </a:xfrm>
              <a:prstGeom prst="rect">
                <a:avLst/>
              </a:prstGeom>
              <a:noFill/>
            </p:spPr>
            <p:txBody>
              <a:bodyPr wrap="square" rtlCol="0">
                <a:spAutoFit/>
              </a:bodyPr>
              <a:lstStyle>
                <a:defPPr>
                  <a:defRPr lang="zh-CN"/>
                </a:defPPr>
                <a:lvl1pPr algn="ctr">
                  <a:defRPr sz="2400" b="1">
                    <a:solidFill>
                      <a:schemeClr val="bg1">
                        <a:lumMod val="95000"/>
                      </a:schemeClr>
                    </a:solidFill>
                    <a:latin typeface="微软雅黑" panose="020B0503020204020204" pitchFamily="34" charset="-122"/>
                    <a:ea typeface="微软雅黑" panose="020B0503020204020204" pitchFamily="34" charset="-122"/>
                  </a:defRPr>
                </a:lvl1pPr>
              </a:lstStyle>
              <a:p>
                <a:r>
                  <a:rPr lang="en-US" altLang="zh-CN" dirty="0"/>
                  <a:t>Establish evaluation criteria</a:t>
                </a:r>
              </a:p>
            </p:txBody>
          </p:sp>
          <p:sp>
            <p:nvSpPr>
              <p:cNvPr id="33" name="文本框 32">
                <a:extLst>
                  <a:ext uri="{FF2B5EF4-FFF2-40B4-BE49-F238E27FC236}">
                    <a16:creationId xmlns:a16="http://schemas.microsoft.com/office/drawing/2014/main" id="{1860C750-17F2-492D-9099-4CF0A5B8ED76}"/>
                  </a:ext>
                </a:extLst>
              </p:cNvPr>
              <p:cNvSpPr txBox="1"/>
              <p:nvPr/>
            </p:nvSpPr>
            <p:spPr>
              <a:xfrm>
                <a:off x="620770" y="1713326"/>
                <a:ext cx="5655901" cy="1061829"/>
              </a:xfrm>
              <a:prstGeom prst="rect">
                <a:avLst/>
              </a:prstGeom>
              <a:noFill/>
            </p:spPr>
            <p:txBody>
              <a:bodyPr wrap="square" rtlCol="0">
                <a:spAutoFit/>
              </a:bodyPr>
              <a:lstStyle>
                <a:defPPr>
                  <a:defRPr lang="zh-CN"/>
                </a:defPPr>
                <a:lvl1pPr>
                  <a:defRPr sz="900" spc="300">
                    <a:solidFill>
                      <a:srgbClr val="FFFFFF"/>
                    </a:solidFill>
                    <a:latin typeface="等线" panose="02010600030101010101" pitchFamily="2" charset="-122"/>
                    <a:ea typeface="等线" panose="02010600030101010101" pitchFamily="2" charset="-122"/>
                  </a:defRPr>
                </a:lvl1pPr>
              </a:lstStyle>
              <a:p>
                <a:r>
                  <a:rPr lang="en-US" altLang="zh-CN" dirty="0"/>
                  <a:t>Through the decentralized evaluation system, we accurately evaluate every party in the rescue process. We will strive to form the industry standard through the evaluation indicators by the long-term operation, thus forming a beneficial  circle of access, service and evaluation.</a:t>
                </a:r>
              </a:p>
            </p:txBody>
          </p:sp>
          <p:cxnSp>
            <p:nvCxnSpPr>
              <p:cNvPr id="34" name="直接连接符 33">
                <a:extLst>
                  <a:ext uri="{FF2B5EF4-FFF2-40B4-BE49-F238E27FC236}">
                    <a16:creationId xmlns:a16="http://schemas.microsoft.com/office/drawing/2014/main" id="{18965867-32F1-4EE1-B890-E8DF0297991C}"/>
                  </a:ext>
                </a:extLst>
              </p:cNvPr>
              <p:cNvCxnSpPr>
                <a:cxnSpLocks/>
              </p:cNvCxnSpPr>
              <p:nvPr/>
            </p:nvCxnSpPr>
            <p:spPr>
              <a:xfrm>
                <a:off x="695834" y="1626265"/>
                <a:ext cx="5432987"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48" name="scheme_126401">
              <a:extLst>
                <a:ext uri="{FF2B5EF4-FFF2-40B4-BE49-F238E27FC236}">
                  <a16:creationId xmlns:a16="http://schemas.microsoft.com/office/drawing/2014/main" id="{AA613EDE-03DD-4EEF-AE79-5D1F3159FFCC}"/>
                </a:ext>
              </a:extLst>
            </p:cNvPr>
            <p:cNvSpPr>
              <a:spLocks noChangeAspect="1"/>
            </p:cNvSpPr>
            <p:nvPr/>
          </p:nvSpPr>
          <p:spPr bwMode="auto">
            <a:xfrm>
              <a:off x="6511454" y="4957329"/>
              <a:ext cx="574152" cy="573485"/>
            </a:xfrm>
            <a:custGeom>
              <a:avLst/>
              <a:gdLst>
                <a:gd name="connsiteX0" fmla="*/ 285664 w 607709"/>
                <a:gd name="connsiteY0" fmla="*/ 459028 h 607004"/>
                <a:gd name="connsiteX1" fmla="*/ 303937 w 607709"/>
                <a:gd name="connsiteY1" fmla="*/ 460157 h 607004"/>
                <a:gd name="connsiteX2" fmla="*/ 322116 w 607709"/>
                <a:gd name="connsiteY2" fmla="*/ 459028 h 607004"/>
                <a:gd name="connsiteX3" fmla="*/ 322116 w 607709"/>
                <a:gd name="connsiteY3" fmla="*/ 467683 h 607004"/>
                <a:gd name="connsiteX4" fmla="*/ 322116 w 607709"/>
                <a:gd name="connsiteY4" fmla="*/ 504559 h 607004"/>
                <a:gd name="connsiteX5" fmla="*/ 356778 w 607709"/>
                <a:gd name="connsiteY5" fmla="*/ 554230 h 607004"/>
                <a:gd name="connsiteX6" fmla="*/ 303937 w 607709"/>
                <a:gd name="connsiteY6" fmla="*/ 607004 h 607004"/>
                <a:gd name="connsiteX7" fmla="*/ 251001 w 607709"/>
                <a:gd name="connsiteY7" fmla="*/ 554230 h 607004"/>
                <a:gd name="connsiteX8" fmla="*/ 285664 w 607709"/>
                <a:gd name="connsiteY8" fmla="*/ 504559 h 607004"/>
                <a:gd name="connsiteX9" fmla="*/ 285664 w 607709"/>
                <a:gd name="connsiteY9" fmla="*/ 467683 h 607004"/>
                <a:gd name="connsiteX10" fmla="*/ 426971 w 607709"/>
                <a:gd name="connsiteY10" fmla="*/ 400600 h 607004"/>
                <a:gd name="connsiteX11" fmla="*/ 459183 w 607709"/>
                <a:gd name="connsiteY11" fmla="*/ 432678 h 607004"/>
                <a:gd name="connsiteX12" fmla="*/ 481411 w 607709"/>
                <a:gd name="connsiteY12" fmla="*/ 427786 h 607004"/>
                <a:gd name="connsiteX13" fmla="*/ 534250 w 607709"/>
                <a:gd name="connsiteY13" fmla="*/ 480843 h 607004"/>
                <a:gd name="connsiteX14" fmla="*/ 481411 w 607709"/>
                <a:gd name="connsiteY14" fmla="*/ 533616 h 607004"/>
                <a:gd name="connsiteX15" fmla="*/ 428478 w 607709"/>
                <a:gd name="connsiteY15" fmla="*/ 480843 h 607004"/>
                <a:gd name="connsiteX16" fmla="*/ 433376 w 607709"/>
                <a:gd name="connsiteY16" fmla="*/ 458641 h 607004"/>
                <a:gd name="connsiteX17" fmla="*/ 401164 w 607709"/>
                <a:gd name="connsiteY17" fmla="*/ 426375 h 607004"/>
                <a:gd name="connsiteX18" fmla="*/ 426971 w 607709"/>
                <a:gd name="connsiteY18" fmla="*/ 400600 h 607004"/>
                <a:gd name="connsiteX19" fmla="*/ 180789 w 607709"/>
                <a:gd name="connsiteY19" fmla="*/ 400600 h 607004"/>
                <a:gd name="connsiteX20" fmla="*/ 206686 w 607709"/>
                <a:gd name="connsiteY20" fmla="*/ 426182 h 607004"/>
                <a:gd name="connsiteX21" fmla="*/ 174385 w 607709"/>
                <a:gd name="connsiteY21" fmla="*/ 458349 h 607004"/>
                <a:gd name="connsiteX22" fmla="*/ 179282 w 607709"/>
                <a:gd name="connsiteY22" fmla="*/ 480546 h 607004"/>
                <a:gd name="connsiteX23" fmla="*/ 126453 w 607709"/>
                <a:gd name="connsiteY23" fmla="*/ 533404 h 607004"/>
                <a:gd name="connsiteX24" fmla="*/ 73529 w 607709"/>
                <a:gd name="connsiteY24" fmla="*/ 480546 h 607004"/>
                <a:gd name="connsiteX25" fmla="*/ 126453 w 607709"/>
                <a:gd name="connsiteY25" fmla="*/ 427781 h 607004"/>
                <a:gd name="connsiteX26" fmla="*/ 148677 w 607709"/>
                <a:gd name="connsiteY26" fmla="*/ 432672 h 607004"/>
                <a:gd name="connsiteX27" fmla="*/ 361571 w 607709"/>
                <a:gd name="connsiteY27" fmla="*/ 349156 h 607004"/>
                <a:gd name="connsiteX28" fmla="*/ 341320 w 607709"/>
                <a:gd name="connsiteY28" fmla="*/ 390073 h 607004"/>
                <a:gd name="connsiteX29" fmla="*/ 386438 w 607709"/>
                <a:gd name="connsiteY29" fmla="*/ 349156 h 607004"/>
                <a:gd name="connsiteX30" fmla="*/ 313439 w 607709"/>
                <a:gd name="connsiteY30" fmla="*/ 349156 h 607004"/>
                <a:gd name="connsiteX31" fmla="*/ 313439 w 607709"/>
                <a:gd name="connsiteY31" fmla="*/ 393835 h 607004"/>
                <a:gd name="connsiteX32" fmla="*/ 341603 w 607709"/>
                <a:gd name="connsiteY32" fmla="*/ 349156 h 607004"/>
                <a:gd name="connsiteX33" fmla="*/ 266249 w 607709"/>
                <a:gd name="connsiteY33" fmla="*/ 349156 h 607004"/>
                <a:gd name="connsiteX34" fmla="*/ 294318 w 607709"/>
                <a:gd name="connsiteY34" fmla="*/ 393647 h 607004"/>
                <a:gd name="connsiteX35" fmla="*/ 294318 w 607709"/>
                <a:gd name="connsiteY35" fmla="*/ 349156 h 607004"/>
                <a:gd name="connsiteX36" fmla="*/ 221413 w 607709"/>
                <a:gd name="connsiteY36" fmla="*/ 349156 h 607004"/>
                <a:gd name="connsiteX37" fmla="*/ 266437 w 607709"/>
                <a:gd name="connsiteY37" fmla="*/ 390073 h 607004"/>
                <a:gd name="connsiteX38" fmla="*/ 246280 w 607709"/>
                <a:gd name="connsiteY38" fmla="*/ 349156 h 607004"/>
                <a:gd name="connsiteX39" fmla="*/ 365904 w 607709"/>
                <a:gd name="connsiteY39" fmla="*/ 276823 h 607004"/>
                <a:gd name="connsiteX40" fmla="*/ 368165 w 607709"/>
                <a:gd name="connsiteY40" fmla="*/ 303537 h 607004"/>
                <a:gd name="connsiteX41" fmla="*/ 365904 w 607709"/>
                <a:gd name="connsiteY41" fmla="*/ 330250 h 607004"/>
                <a:gd name="connsiteX42" fmla="*/ 394350 w 607709"/>
                <a:gd name="connsiteY42" fmla="*/ 330250 h 607004"/>
                <a:gd name="connsiteX43" fmla="*/ 398212 w 607709"/>
                <a:gd name="connsiteY43" fmla="*/ 303537 h 607004"/>
                <a:gd name="connsiteX44" fmla="*/ 394350 w 607709"/>
                <a:gd name="connsiteY44" fmla="*/ 276823 h 607004"/>
                <a:gd name="connsiteX45" fmla="*/ 313439 w 607709"/>
                <a:gd name="connsiteY45" fmla="*/ 276823 h 607004"/>
                <a:gd name="connsiteX46" fmla="*/ 313439 w 607709"/>
                <a:gd name="connsiteY46" fmla="*/ 330250 h 607004"/>
                <a:gd name="connsiteX47" fmla="*/ 346689 w 607709"/>
                <a:gd name="connsiteY47" fmla="*/ 330250 h 607004"/>
                <a:gd name="connsiteX48" fmla="*/ 349232 w 607709"/>
                <a:gd name="connsiteY48" fmla="*/ 303537 h 607004"/>
                <a:gd name="connsiteX49" fmla="*/ 346689 w 607709"/>
                <a:gd name="connsiteY49" fmla="*/ 276823 h 607004"/>
                <a:gd name="connsiteX50" fmla="*/ 261068 w 607709"/>
                <a:gd name="connsiteY50" fmla="*/ 276823 h 607004"/>
                <a:gd name="connsiteX51" fmla="*/ 258525 w 607709"/>
                <a:gd name="connsiteY51" fmla="*/ 303537 h 607004"/>
                <a:gd name="connsiteX52" fmla="*/ 261068 w 607709"/>
                <a:gd name="connsiteY52" fmla="*/ 330250 h 607004"/>
                <a:gd name="connsiteX53" fmla="*/ 294318 w 607709"/>
                <a:gd name="connsiteY53" fmla="*/ 330250 h 607004"/>
                <a:gd name="connsiteX54" fmla="*/ 294318 w 607709"/>
                <a:gd name="connsiteY54" fmla="*/ 276823 h 607004"/>
                <a:gd name="connsiteX55" fmla="*/ 213312 w 607709"/>
                <a:gd name="connsiteY55" fmla="*/ 276823 h 607004"/>
                <a:gd name="connsiteX56" fmla="*/ 209450 w 607709"/>
                <a:gd name="connsiteY56" fmla="*/ 303537 h 607004"/>
                <a:gd name="connsiteX57" fmla="*/ 213312 w 607709"/>
                <a:gd name="connsiteY57" fmla="*/ 330250 h 607004"/>
                <a:gd name="connsiteX58" fmla="*/ 241758 w 607709"/>
                <a:gd name="connsiteY58" fmla="*/ 330250 h 607004"/>
                <a:gd name="connsiteX59" fmla="*/ 239498 w 607709"/>
                <a:gd name="connsiteY59" fmla="*/ 303537 h 607004"/>
                <a:gd name="connsiteX60" fmla="*/ 241758 w 607709"/>
                <a:gd name="connsiteY60" fmla="*/ 276823 h 607004"/>
                <a:gd name="connsiteX61" fmla="*/ 52952 w 607709"/>
                <a:gd name="connsiteY61" fmla="*/ 253683 h 607004"/>
                <a:gd name="connsiteX62" fmla="*/ 102701 w 607709"/>
                <a:gd name="connsiteY62" fmla="*/ 288291 h 607004"/>
                <a:gd name="connsiteX63" fmla="*/ 147927 w 607709"/>
                <a:gd name="connsiteY63" fmla="*/ 288291 h 607004"/>
                <a:gd name="connsiteX64" fmla="*/ 147173 w 607709"/>
                <a:gd name="connsiteY64" fmla="*/ 303527 h 607004"/>
                <a:gd name="connsiteX65" fmla="*/ 148681 w 607709"/>
                <a:gd name="connsiteY65" fmla="*/ 324781 h 607004"/>
                <a:gd name="connsiteX66" fmla="*/ 102701 w 607709"/>
                <a:gd name="connsiteY66" fmla="*/ 324781 h 607004"/>
                <a:gd name="connsiteX67" fmla="*/ 52952 w 607709"/>
                <a:gd name="connsiteY67" fmla="*/ 359296 h 607004"/>
                <a:gd name="connsiteX68" fmla="*/ 0 w 607709"/>
                <a:gd name="connsiteY68" fmla="*/ 306536 h 607004"/>
                <a:gd name="connsiteX69" fmla="*/ 52952 w 607709"/>
                <a:gd name="connsiteY69" fmla="*/ 253683 h 607004"/>
                <a:gd name="connsiteX70" fmla="*/ 554868 w 607709"/>
                <a:gd name="connsiteY70" fmla="*/ 250648 h 607004"/>
                <a:gd name="connsiteX71" fmla="*/ 607709 w 607709"/>
                <a:gd name="connsiteY71" fmla="*/ 303631 h 607004"/>
                <a:gd name="connsiteX72" fmla="*/ 554868 w 607709"/>
                <a:gd name="connsiteY72" fmla="*/ 356426 h 607004"/>
                <a:gd name="connsiteX73" fmla="*/ 506359 w 607709"/>
                <a:gd name="connsiteY73" fmla="*/ 324805 h 607004"/>
                <a:gd name="connsiteX74" fmla="*/ 459169 w 607709"/>
                <a:gd name="connsiteY74" fmla="*/ 324805 h 607004"/>
                <a:gd name="connsiteX75" fmla="*/ 460676 w 607709"/>
                <a:gd name="connsiteY75" fmla="*/ 303537 h 607004"/>
                <a:gd name="connsiteX76" fmla="*/ 459923 w 607709"/>
                <a:gd name="connsiteY76" fmla="*/ 288291 h 607004"/>
                <a:gd name="connsiteX77" fmla="*/ 504098 w 607709"/>
                <a:gd name="connsiteY77" fmla="*/ 288291 h 607004"/>
                <a:gd name="connsiteX78" fmla="*/ 554868 w 607709"/>
                <a:gd name="connsiteY78" fmla="*/ 250648 h 607004"/>
                <a:gd name="connsiteX79" fmla="*/ 341320 w 607709"/>
                <a:gd name="connsiteY79" fmla="*/ 217001 h 607004"/>
                <a:gd name="connsiteX80" fmla="*/ 361571 w 607709"/>
                <a:gd name="connsiteY80" fmla="*/ 257823 h 607004"/>
                <a:gd name="connsiteX81" fmla="*/ 386438 w 607709"/>
                <a:gd name="connsiteY81" fmla="*/ 257823 h 607004"/>
                <a:gd name="connsiteX82" fmla="*/ 341320 w 607709"/>
                <a:gd name="connsiteY82" fmla="*/ 217001 h 607004"/>
                <a:gd name="connsiteX83" fmla="*/ 266437 w 607709"/>
                <a:gd name="connsiteY83" fmla="*/ 217001 h 607004"/>
                <a:gd name="connsiteX84" fmla="*/ 221413 w 607709"/>
                <a:gd name="connsiteY84" fmla="*/ 257823 h 607004"/>
                <a:gd name="connsiteX85" fmla="*/ 246280 w 607709"/>
                <a:gd name="connsiteY85" fmla="*/ 257823 h 607004"/>
                <a:gd name="connsiteX86" fmla="*/ 266437 w 607709"/>
                <a:gd name="connsiteY86" fmla="*/ 217001 h 607004"/>
                <a:gd name="connsiteX87" fmla="*/ 313439 w 607709"/>
                <a:gd name="connsiteY87" fmla="*/ 213332 h 607004"/>
                <a:gd name="connsiteX88" fmla="*/ 313439 w 607709"/>
                <a:gd name="connsiteY88" fmla="*/ 257823 h 607004"/>
                <a:gd name="connsiteX89" fmla="*/ 341603 w 607709"/>
                <a:gd name="connsiteY89" fmla="*/ 257823 h 607004"/>
                <a:gd name="connsiteX90" fmla="*/ 313439 w 607709"/>
                <a:gd name="connsiteY90" fmla="*/ 213332 h 607004"/>
                <a:gd name="connsiteX91" fmla="*/ 294318 w 607709"/>
                <a:gd name="connsiteY91" fmla="*/ 213238 h 607004"/>
                <a:gd name="connsiteX92" fmla="*/ 266249 w 607709"/>
                <a:gd name="connsiteY92" fmla="*/ 257823 h 607004"/>
                <a:gd name="connsiteX93" fmla="*/ 294318 w 607709"/>
                <a:gd name="connsiteY93" fmla="*/ 257823 h 607004"/>
                <a:gd name="connsiteX94" fmla="*/ 303926 w 607709"/>
                <a:gd name="connsiteY94" fmla="*/ 177119 h 607004"/>
                <a:gd name="connsiteX95" fmla="*/ 430520 w 607709"/>
                <a:gd name="connsiteY95" fmla="*/ 303537 h 607004"/>
                <a:gd name="connsiteX96" fmla="*/ 303926 w 607709"/>
                <a:gd name="connsiteY96" fmla="*/ 429955 h 607004"/>
                <a:gd name="connsiteX97" fmla="*/ 177331 w 607709"/>
                <a:gd name="connsiteY97" fmla="*/ 303537 h 607004"/>
                <a:gd name="connsiteX98" fmla="*/ 303926 w 607709"/>
                <a:gd name="connsiteY98" fmla="*/ 177119 h 607004"/>
                <a:gd name="connsiteX99" fmla="*/ 481407 w 607709"/>
                <a:gd name="connsiteY99" fmla="*/ 73505 h 607004"/>
                <a:gd name="connsiteX100" fmla="*/ 518779 w 607709"/>
                <a:gd name="connsiteY100" fmla="*/ 88885 h 607004"/>
                <a:gd name="connsiteX101" fmla="*/ 518779 w 607709"/>
                <a:gd name="connsiteY101" fmla="*/ 163578 h 607004"/>
                <a:gd name="connsiteX102" fmla="*/ 459266 w 607709"/>
                <a:gd name="connsiteY102" fmla="*/ 174208 h 607004"/>
                <a:gd name="connsiteX103" fmla="*/ 426966 w 607709"/>
                <a:gd name="connsiteY103" fmla="*/ 206475 h 607004"/>
                <a:gd name="connsiteX104" fmla="*/ 401164 w 607709"/>
                <a:gd name="connsiteY104" fmla="*/ 180605 h 607004"/>
                <a:gd name="connsiteX105" fmla="*/ 406438 w 607709"/>
                <a:gd name="connsiteY105" fmla="*/ 175337 h 607004"/>
                <a:gd name="connsiteX106" fmla="*/ 433369 w 607709"/>
                <a:gd name="connsiteY106" fmla="*/ 148339 h 607004"/>
                <a:gd name="connsiteX107" fmla="*/ 444105 w 607709"/>
                <a:gd name="connsiteY107" fmla="*/ 88885 h 607004"/>
                <a:gd name="connsiteX108" fmla="*/ 481407 w 607709"/>
                <a:gd name="connsiteY108" fmla="*/ 73505 h 607004"/>
                <a:gd name="connsiteX109" fmla="*/ 126565 w 607709"/>
                <a:gd name="connsiteY109" fmla="*/ 73459 h 607004"/>
                <a:gd name="connsiteX110" fmla="*/ 179414 w 607709"/>
                <a:gd name="connsiteY110" fmla="*/ 126317 h 607004"/>
                <a:gd name="connsiteX111" fmla="*/ 174515 w 607709"/>
                <a:gd name="connsiteY111" fmla="*/ 148514 h 607004"/>
                <a:gd name="connsiteX112" fmla="*/ 206827 w 607709"/>
                <a:gd name="connsiteY112" fmla="*/ 180680 h 607004"/>
                <a:gd name="connsiteX113" fmla="*/ 180921 w 607709"/>
                <a:gd name="connsiteY113" fmla="*/ 206545 h 607004"/>
                <a:gd name="connsiteX114" fmla="*/ 148703 w 607709"/>
                <a:gd name="connsiteY114" fmla="*/ 174284 h 607004"/>
                <a:gd name="connsiteX115" fmla="*/ 126471 w 607709"/>
                <a:gd name="connsiteY115" fmla="*/ 179175 h 607004"/>
                <a:gd name="connsiteX116" fmla="*/ 73717 w 607709"/>
                <a:gd name="connsiteY116" fmla="*/ 126317 h 607004"/>
                <a:gd name="connsiteX117" fmla="*/ 126565 w 607709"/>
                <a:gd name="connsiteY117" fmla="*/ 73459 h 607004"/>
                <a:gd name="connsiteX118" fmla="*/ 303937 w 607709"/>
                <a:gd name="connsiteY118" fmla="*/ 0 h 607004"/>
                <a:gd name="connsiteX119" fmla="*/ 356778 w 607709"/>
                <a:gd name="connsiteY119" fmla="*/ 52774 h 607004"/>
                <a:gd name="connsiteX120" fmla="*/ 322116 w 607709"/>
                <a:gd name="connsiteY120" fmla="*/ 102445 h 607004"/>
                <a:gd name="connsiteX121" fmla="*/ 322116 w 607709"/>
                <a:gd name="connsiteY121" fmla="*/ 147976 h 607004"/>
                <a:gd name="connsiteX122" fmla="*/ 303937 w 607709"/>
                <a:gd name="connsiteY122" fmla="*/ 146847 h 607004"/>
                <a:gd name="connsiteX123" fmla="*/ 285664 w 607709"/>
                <a:gd name="connsiteY123" fmla="*/ 147976 h 607004"/>
                <a:gd name="connsiteX124" fmla="*/ 285664 w 607709"/>
                <a:gd name="connsiteY124" fmla="*/ 102633 h 607004"/>
                <a:gd name="connsiteX125" fmla="*/ 251001 w 607709"/>
                <a:gd name="connsiteY125" fmla="*/ 52774 h 607004"/>
                <a:gd name="connsiteX126" fmla="*/ 303937 w 607709"/>
                <a:gd name="connsiteY126"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709" h="607004">
                  <a:moveTo>
                    <a:pt x="285664" y="459028"/>
                  </a:moveTo>
                  <a:cubicBezTo>
                    <a:pt x="291598" y="459781"/>
                    <a:pt x="297720" y="460157"/>
                    <a:pt x="303937" y="460157"/>
                  </a:cubicBezTo>
                  <a:cubicBezTo>
                    <a:pt x="310059" y="460157"/>
                    <a:pt x="316087" y="459781"/>
                    <a:pt x="322116" y="459028"/>
                  </a:cubicBezTo>
                  <a:lnTo>
                    <a:pt x="322116" y="467683"/>
                  </a:lnTo>
                  <a:lnTo>
                    <a:pt x="322116" y="504559"/>
                  </a:lnTo>
                  <a:cubicBezTo>
                    <a:pt x="342367" y="511991"/>
                    <a:pt x="356778" y="531276"/>
                    <a:pt x="356778" y="554230"/>
                  </a:cubicBezTo>
                  <a:cubicBezTo>
                    <a:pt x="356778" y="583298"/>
                    <a:pt x="333136" y="607004"/>
                    <a:pt x="303937" y="607004"/>
                  </a:cubicBezTo>
                  <a:cubicBezTo>
                    <a:pt x="274737" y="607004"/>
                    <a:pt x="251001" y="583486"/>
                    <a:pt x="251001" y="554230"/>
                  </a:cubicBezTo>
                  <a:cubicBezTo>
                    <a:pt x="251001" y="531370"/>
                    <a:pt x="265507" y="511991"/>
                    <a:pt x="285664" y="504559"/>
                  </a:cubicBezTo>
                  <a:lnTo>
                    <a:pt x="285664" y="467683"/>
                  </a:lnTo>
                  <a:close/>
                  <a:moveTo>
                    <a:pt x="426971" y="400600"/>
                  </a:moveTo>
                  <a:lnTo>
                    <a:pt x="459183" y="432678"/>
                  </a:lnTo>
                  <a:cubicBezTo>
                    <a:pt x="465965" y="429574"/>
                    <a:pt x="473500" y="427786"/>
                    <a:pt x="481411" y="427786"/>
                  </a:cubicBezTo>
                  <a:cubicBezTo>
                    <a:pt x="510609" y="427786"/>
                    <a:pt x="534250" y="451492"/>
                    <a:pt x="534250" y="480843"/>
                  </a:cubicBezTo>
                  <a:cubicBezTo>
                    <a:pt x="534250" y="509910"/>
                    <a:pt x="510609" y="533616"/>
                    <a:pt x="481411" y="533616"/>
                  </a:cubicBezTo>
                  <a:cubicBezTo>
                    <a:pt x="452213" y="533616"/>
                    <a:pt x="428478" y="510099"/>
                    <a:pt x="428478" y="480843"/>
                  </a:cubicBezTo>
                  <a:cubicBezTo>
                    <a:pt x="428478" y="472941"/>
                    <a:pt x="430268" y="465415"/>
                    <a:pt x="433376" y="458641"/>
                  </a:cubicBezTo>
                  <a:lnTo>
                    <a:pt x="401164" y="426375"/>
                  </a:lnTo>
                  <a:cubicBezTo>
                    <a:pt x="410771" y="418755"/>
                    <a:pt x="419436" y="410101"/>
                    <a:pt x="426971" y="400600"/>
                  </a:cubicBezTo>
                  <a:close/>
                  <a:moveTo>
                    <a:pt x="180789" y="400600"/>
                  </a:moveTo>
                  <a:cubicBezTo>
                    <a:pt x="188417" y="410099"/>
                    <a:pt x="197080" y="418752"/>
                    <a:pt x="206686" y="426182"/>
                  </a:cubicBezTo>
                  <a:lnTo>
                    <a:pt x="174385" y="458349"/>
                  </a:lnTo>
                  <a:cubicBezTo>
                    <a:pt x="177493" y="465121"/>
                    <a:pt x="179282" y="472645"/>
                    <a:pt x="179282" y="480546"/>
                  </a:cubicBezTo>
                  <a:cubicBezTo>
                    <a:pt x="179282" y="509703"/>
                    <a:pt x="155645" y="533404"/>
                    <a:pt x="126453" y="533404"/>
                  </a:cubicBezTo>
                  <a:cubicBezTo>
                    <a:pt x="97260" y="533404"/>
                    <a:pt x="73529" y="509797"/>
                    <a:pt x="73529" y="480546"/>
                  </a:cubicBezTo>
                  <a:cubicBezTo>
                    <a:pt x="73529" y="451483"/>
                    <a:pt x="97166" y="427781"/>
                    <a:pt x="126453" y="427781"/>
                  </a:cubicBezTo>
                  <a:cubicBezTo>
                    <a:pt x="134363" y="427781"/>
                    <a:pt x="141897" y="429568"/>
                    <a:pt x="148677" y="432672"/>
                  </a:cubicBezTo>
                  <a:close/>
                  <a:moveTo>
                    <a:pt x="361571" y="349156"/>
                  </a:moveTo>
                  <a:cubicBezTo>
                    <a:pt x="356485" y="365711"/>
                    <a:pt x="348950" y="379350"/>
                    <a:pt x="341320" y="390073"/>
                  </a:cubicBezTo>
                  <a:cubicBezTo>
                    <a:pt x="360441" y="381796"/>
                    <a:pt x="376360" y="367310"/>
                    <a:pt x="386438" y="349156"/>
                  </a:cubicBezTo>
                  <a:close/>
                  <a:moveTo>
                    <a:pt x="313439" y="349156"/>
                  </a:moveTo>
                  <a:lnTo>
                    <a:pt x="313439" y="393835"/>
                  </a:lnTo>
                  <a:cubicBezTo>
                    <a:pt x="322576" y="384523"/>
                    <a:pt x="334161" y="369944"/>
                    <a:pt x="341603" y="349156"/>
                  </a:cubicBezTo>
                  <a:close/>
                  <a:moveTo>
                    <a:pt x="266249" y="349156"/>
                  </a:moveTo>
                  <a:cubicBezTo>
                    <a:pt x="273784" y="369850"/>
                    <a:pt x="285181" y="384429"/>
                    <a:pt x="294318" y="393647"/>
                  </a:cubicBezTo>
                  <a:lnTo>
                    <a:pt x="294318" y="349156"/>
                  </a:lnTo>
                  <a:close/>
                  <a:moveTo>
                    <a:pt x="221413" y="349156"/>
                  </a:moveTo>
                  <a:cubicBezTo>
                    <a:pt x="231397" y="367310"/>
                    <a:pt x="247410" y="381796"/>
                    <a:pt x="266437" y="390073"/>
                  </a:cubicBezTo>
                  <a:cubicBezTo>
                    <a:pt x="258807" y="379256"/>
                    <a:pt x="251366" y="365711"/>
                    <a:pt x="246280" y="349156"/>
                  </a:cubicBezTo>
                  <a:close/>
                  <a:moveTo>
                    <a:pt x="365904" y="276823"/>
                  </a:moveTo>
                  <a:cubicBezTo>
                    <a:pt x="367411" y="285101"/>
                    <a:pt x="368165" y="293943"/>
                    <a:pt x="368165" y="303537"/>
                  </a:cubicBezTo>
                  <a:cubicBezTo>
                    <a:pt x="368165" y="313037"/>
                    <a:pt x="367317" y="321973"/>
                    <a:pt x="365904" y="330250"/>
                  </a:cubicBezTo>
                  <a:lnTo>
                    <a:pt x="394350" y="330250"/>
                  </a:lnTo>
                  <a:cubicBezTo>
                    <a:pt x="396799" y="321785"/>
                    <a:pt x="398212" y="312755"/>
                    <a:pt x="398212" y="303537"/>
                  </a:cubicBezTo>
                  <a:cubicBezTo>
                    <a:pt x="398212" y="294225"/>
                    <a:pt x="396799" y="285289"/>
                    <a:pt x="394350" y="276823"/>
                  </a:cubicBezTo>
                  <a:close/>
                  <a:moveTo>
                    <a:pt x="313439" y="276823"/>
                  </a:moveTo>
                  <a:lnTo>
                    <a:pt x="313439" y="330250"/>
                  </a:lnTo>
                  <a:lnTo>
                    <a:pt x="346689" y="330250"/>
                  </a:lnTo>
                  <a:cubicBezTo>
                    <a:pt x="348384" y="322067"/>
                    <a:pt x="349232" y="313131"/>
                    <a:pt x="349232" y="303537"/>
                  </a:cubicBezTo>
                  <a:cubicBezTo>
                    <a:pt x="349232" y="293848"/>
                    <a:pt x="348384" y="284913"/>
                    <a:pt x="346689" y="276823"/>
                  </a:cubicBezTo>
                  <a:close/>
                  <a:moveTo>
                    <a:pt x="261068" y="276823"/>
                  </a:moveTo>
                  <a:cubicBezTo>
                    <a:pt x="259467" y="284913"/>
                    <a:pt x="258525" y="293848"/>
                    <a:pt x="258525" y="303537"/>
                  </a:cubicBezTo>
                  <a:cubicBezTo>
                    <a:pt x="258525" y="313131"/>
                    <a:pt x="259467" y="322067"/>
                    <a:pt x="261068" y="330250"/>
                  </a:cubicBezTo>
                  <a:lnTo>
                    <a:pt x="294318" y="330250"/>
                  </a:lnTo>
                  <a:lnTo>
                    <a:pt x="294318" y="276823"/>
                  </a:lnTo>
                  <a:close/>
                  <a:moveTo>
                    <a:pt x="213312" y="276823"/>
                  </a:moveTo>
                  <a:cubicBezTo>
                    <a:pt x="210863" y="285195"/>
                    <a:pt x="209450" y="294225"/>
                    <a:pt x="209450" y="303537"/>
                  </a:cubicBezTo>
                  <a:cubicBezTo>
                    <a:pt x="209450" y="312755"/>
                    <a:pt x="210863" y="321691"/>
                    <a:pt x="213312" y="330250"/>
                  </a:cubicBezTo>
                  <a:lnTo>
                    <a:pt x="241758" y="330250"/>
                  </a:lnTo>
                  <a:cubicBezTo>
                    <a:pt x="240251" y="321973"/>
                    <a:pt x="239498" y="313037"/>
                    <a:pt x="239498" y="303537"/>
                  </a:cubicBezTo>
                  <a:cubicBezTo>
                    <a:pt x="239498" y="293943"/>
                    <a:pt x="240346" y="285101"/>
                    <a:pt x="241758" y="276823"/>
                  </a:cubicBezTo>
                  <a:close/>
                  <a:moveTo>
                    <a:pt x="52952" y="253683"/>
                  </a:moveTo>
                  <a:cubicBezTo>
                    <a:pt x="75754" y="253683"/>
                    <a:pt x="95257" y="268166"/>
                    <a:pt x="102701" y="288291"/>
                  </a:cubicBezTo>
                  <a:lnTo>
                    <a:pt x="147927" y="288291"/>
                  </a:lnTo>
                  <a:cubicBezTo>
                    <a:pt x="147362" y="293370"/>
                    <a:pt x="147173" y="298354"/>
                    <a:pt x="147173" y="303527"/>
                  </a:cubicBezTo>
                  <a:cubicBezTo>
                    <a:pt x="147173" y="310768"/>
                    <a:pt x="147644" y="317822"/>
                    <a:pt x="148681" y="324781"/>
                  </a:cubicBezTo>
                  <a:lnTo>
                    <a:pt x="102701" y="324781"/>
                  </a:lnTo>
                  <a:cubicBezTo>
                    <a:pt x="95163" y="345001"/>
                    <a:pt x="75754" y="359390"/>
                    <a:pt x="52952" y="359296"/>
                  </a:cubicBezTo>
                  <a:cubicBezTo>
                    <a:pt x="23744" y="359296"/>
                    <a:pt x="0" y="335690"/>
                    <a:pt x="0" y="306536"/>
                  </a:cubicBezTo>
                  <a:cubicBezTo>
                    <a:pt x="0" y="277382"/>
                    <a:pt x="23649" y="253683"/>
                    <a:pt x="52952" y="253683"/>
                  </a:cubicBezTo>
                  <a:close/>
                  <a:moveTo>
                    <a:pt x="554868" y="250648"/>
                  </a:moveTo>
                  <a:cubicBezTo>
                    <a:pt x="584067" y="250648"/>
                    <a:pt x="607709" y="274551"/>
                    <a:pt x="607709" y="303631"/>
                  </a:cubicBezTo>
                  <a:cubicBezTo>
                    <a:pt x="607709" y="332710"/>
                    <a:pt x="584067" y="356426"/>
                    <a:pt x="554868" y="356426"/>
                  </a:cubicBezTo>
                  <a:cubicBezTo>
                    <a:pt x="533109" y="356426"/>
                    <a:pt x="514554" y="343439"/>
                    <a:pt x="506359" y="324805"/>
                  </a:cubicBezTo>
                  <a:lnTo>
                    <a:pt x="459169" y="324805"/>
                  </a:lnTo>
                  <a:cubicBezTo>
                    <a:pt x="460111" y="317841"/>
                    <a:pt x="460676" y="310783"/>
                    <a:pt x="460676" y="303537"/>
                  </a:cubicBezTo>
                  <a:cubicBezTo>
                    <a:pt x="460676" y="298361"/>
                    <a:pt x="460394" y="293373"/>
                    <a:pt x="459923" y="288291"/>
                  </a:cubicBezTo>
                  <a:lnTo>
                    <a:pt x="504098" y="288291"/>
                  </a:lnTo>
                  <a:cubicBezTo>
                    <a:pt x="510598" y="266646"/>
                    <a:pt x="530849" y="250648"/>
                    <a:pt x="554868" y="250648"/>
                  </a:cubicBezTo>
                  <a:close/>
                  <a:moveTo>
                    <a:pt x="341320" y="217001"/>
                  </a:moveTo>
                  <a:cubicBezTo>
                    <a:pt x="348950" y="227724"/>
                    <a:pt x="356391" y="241268"/>
                    <a:pt x="361571" y="257823"/>
                  </a:cubicBezTo>
                  <a:lnTo>
                    <a:pt x="386438" y="257823"/>
                  </a:lnTo>
                  <a:cubicBezTo>
                    <a:pt x="376360" y="239669"/>
                    <a:pt x="360441" y="225278"/>
                    <a:pt x="341320" y="217001"/>
                  </a:cubicBezTo>
                  <a:close/>
                  <a:moveTo>
                    <a:pt x="266437" y="217001"/>
                  </a:moveTo>
                  <a:cubicBezTo>
                    <a:pt x="247410" y="225278"/>
                    <a:pt x="231397" y="239669"/>
                    <a:pt x="221413" y="257823"/>
                  </a:cubicBezTo>
                  <a:lnTo>
                    <a:pt x="246280" y="257823"/>
                  </a:lnTo>
                  <a:cubicBezTo>
                    <a:pt x="251272" y="241268"/>
                    <a:pt x="258807" y="227630"/>
                    <a:pt x="266437" y="217001"/>
                  </a:cubicBezTo>
                  <a:close/>
                  <a:moveTo>
                    <a:pt x="313439" y="213332"/>
                  </a:moveTo>
                  <a:lnTo>
                    <a:pt x="313439" y="257823"/>
                  </a:lnTo>
                  <a:lnTo>
                    <a:pt x="341603" y="257823"/>
                  </a:lnTo>
                  <a:cubicBezTo>
                    <a:pt x="334067" y="237130"/>
                    <a:pt x="322576" y="222644"/>
                    <a:pt x="313439" y="213332"/>
                  </a:cubicBezTo>
                  <a:close/>
                  <a:moveTo>
                    <a:pt x="294318" y="213238"/>
                  </a:moveTo>
                  <a:cubicBezTo>
                    <a:pt x="285181" y="222456"/>
                    <a:pt x="273596" y="237036"/>
                    <a:pt x="266249" y="257823"/>
                  </a:cubicBezTo>
                  <a:lnTo>
                    <a:pt x="294318" y="257823"/>
                  </a:lnTo>
                  <a:close/>
                  <a:moveTo>
                    <a:pt x="303926" y="177119"/>
                  </a:moveTo>
                  <a:cubicBezTo>
                    <a:pt x="373722" y="177119"/>
                    <a:pt x="430520" y="233743"/>
                    <a:pt x="430520" y="303537"/>
                  </a:cubicBezTo>
                  <a:cubicBezTo>
                    <a:pt x="430520" y="373236"/>
                    <a:pt x="373722" y="429955"/>
                    <a:pt x="303926" y="429955"/>
                  </a:cubicBezTo>
                  <a:cubicBezTo>
                    <a:pt x="234035" y="429955"/>
                    <a:pt x="177331" y="373236"/>
                    <a:pt x="177331" y="303537"/>
                  </a:cubicBezTo>
                  <a:cubicBezTo>
                    <a:pt x="177331" y="233743"/>
                    <a:pt x="234035" y="177119"/>
                    <a:pt x="303926" y="177119"/>
                  </a:cubicBezTo>
                  <a:close/>
                  <a:moveTo>
                    <a:pt x="481407" y="73505"/>
                  </a:moveTo>
                  <a:cubicBezTo>
                    <a:pt x="494931" y="73505"/>
                    <a:pt x="508468" y="78632"/>
                    <a:pt x="518779" y="88885"/>
                  </a:cubicBezTo>
                  <a:cubicBezTo>
                    <a:pt x="539402" y="109487"/>
                    <a:pt x="539402" y="142976"/>
                    <a:pt x="518779" y="163578"/>
                  </a:cubicBezTo>
                  <a:cubicBezTo>
                    <a:pt x="502677" y="179758"/>
                    <a:pt x="478758" y="183239"/>
                    <a:pt x="459266" y="174208"/>
                  </a:cubicBezTo>
                  <a:lnTo>
                    <a:pt x="426966" y="206475"/>
                  </a:lnTo>
                  <a:cubicBezTo>
                    <a:pt x="419338" y="196879"/>
                    <a:pt x="410675" y="188225"/>
                    <a:pt x="401164" y="180605"/>
                  </a:cubicBezTo>
                  <a:lnTo>
                    <a:pt x="406438" y="175337"/>
                  </a:lnTo>
                  <a:lnTo>
                    <a:pt x="433369" y="148339"/>
                  </a:lnTo>
                  <a:cubicBezTo>
                    <a:pt x="424518" y="128772"/>
                    <a:pt x="428002" y="104972"/>
                    <a:pt x="444105" y="88885"/>
                  </a:cubicBezTo>
                  <a:cubicBezTo>
                    <a:pt x="454369" y="78632"/>
                    <a:pt x="467882" y="73505"/>
                    <a:pt x="481407" y="73505"/>
                  </a:cubicBezTo>
                  <a:close/>
                  <a:moveTo>
                    <a:pt x="126565" y="73459"/>
                  </a:moveTo>
                  <a:cubicBezTo>
                    <a:pt x="155674" y="73459"/>
                    <a:pt x="179414" y="97066"/>
                    <a:pt x="179414" y="126317"/>
                  </a:cubicBezTo>
                  <a:cubicBezTo>
                    <a:pt x="179414" y="134217"/>
                    <a:pt x="177718" y="141742"/>
                    <a:pt x="174515" y="148514"/>
                  </a:cubicBezTo>
                  <a:lnTo>
                    <a:pt x="206827" y="180680"/>
                  </a:lnTo>
                  <a:cubicBezTo>
                    <a:pt x="197124" y="188392"/>
                    <a:pt x="188457" y="197045"/>
                    <a:pt x="180921" y="206545"/>
                  </a:cubicBezTo>
                  <a:lnTo>
                    <a:pt x="148703" y="174284"/>
                  </a:lnTo>
                  <a:cubicBezTo>
                    <a:pt x="141921" y="177482"/>
                    <a:pt x="134384" y="179175"/>
                    <a:pt x="126471" y="179175"/>
                  </a:cubicBezTo>
                  <a:cubicBezTo>
                    <a:pt x="97174" y="179175"/>
                    <a:pt x="73529" y="155474"/>
                    <a:pt x="73717" y="126317"/>
                  </a:cubicBezTo>
                  <a:cubicBezTo>
                    <a:pt x="73717" y="97160"/>
                    <a:pt x="97268" y="73459"/>
                    <a:pt x="126565" y="73459"/>
                  </a:cubicBezTo>
                  <a:close/>
                  <a:moveTo>
                    <a:pt x="303937" y="0"/>
                  </a:moveTo>
                  <a:cubicBezTo>
                    <a:pt x="333042" y="0"/>
                    <a:pt x="356778" y="23612"/>
                    <a:pt x="356778" y="52774"/>
                  </a:cubicBezTo>
                  <a:cubicBezTo>
                    <a:pt x="356778" y="75634"/>
                    <a:pt x="342367" y="95107"/>
                    <a:pt x="322116" y="102445"/>
                  </a:cubicBezTo>
                  <a:lnTo>
                    <a:pt x="322116" y="147976"/>
                  </a:lnTo>
                  <a:cubicBezTo>
                    <a:pt x="316182" y="147223"/>
                    <a:pt x="310059" y="146847"/>
                    <a:pt x="303937" y="146847"/>
                  </a:cubicBezTo>
                  <a:cubicBezTo>
                    <a:pt x="297720" y="146847"/>
                    <a:pt x="291692" y="147223"/>
                    <a:pt x="285664" y="147976"/>
                  </a:cubicBezTo>
                  <a:lnTo>
                    <a:pt x="285664" y="102633"/>
                  </a:lnTo>
                  <a:cubicBezTo>
                    <a:pt x="265507" y="95107"/>
                    <a:pt x="251001" y="75728"/>
                    <a:pt x="251001" y="52774"/>
                  </a:cubicBezTo>
                  <a:cubicBezTo>
                    <a:pt x="251001" y="23706"/>
                    <a:pt x="274643" y="0"/>
                    <a:pt x="303937" y="0"/>
                  </a:cubicBezTo>
                  <a:close/>
                </a:path>
              </a:pathLst>
            </a:custGeom>
            <a:solidFill>
              <a:srgbClr val="FFC000"/>
            </a:solidFill>
            <a:ln>
              <a:noFill/>
            </a:ln>
          </p:spPr>
        </p:sp>
      </p:grpSp>
      <p:grpSp>
        <p:nvGrpSpPr>
          <p:cNvPr id="53" name="组合 52">
            <a:extLst>
              <a:ext uri="{FF2B5EF4-FFF2-40B4-BE49-F238E27FC236}">
                <a16:creationId xmlns:a16="http://schemas.microsoft.com/office/drawing/2014/main" id="{1724C229-2DCF-4813-B33B-FFC69D2986F3}"/>
              </a:ext>
            </a:extLst>
          </p:cNvPr>
          <p:cNvGrpSpPr/>
          <p:nvPr/>
        </p:nvGrpSpPr>
        <p:grpSpPr>
          <a:xfrm>
            <a:off x="6403671" y="2987879"/>
            <a:ext cx="5720236" cy="1446097"/>
            <a:chOff x="6413597" y="3185272"/>
            <a:chExt cx="5720236" cy="1446097"/>
          </a:xfrm>
        </p:grpSpPr>
        <p:grpSp>
          <p:nvGrpSpPr>
            <p:cNvPr id="26" name="组合 25">
              <a:extLst>
                <a:ext uri="{FF2B5EF4-FFF2-40B4-BE49-F238E27FC236}">
                  <a16:creationId xmlns:a16="http://schemas.microsoft.com/office/drawing/2014/main" id="{45D357D6-46FF-4E47-855F-51E35831AEA8}"/>
                </a:ext>
              </a:extLst>
            </p:cNvPr>
            <p:cNvGrpSpPr/>
            <p:nvPr/>
          </p:nvGrpSpPr>
          <p:grpSpPr>
            <a:xfrm>
              <a:off x="6413597" y="3236255"/>
              <a:ext cx="5720236" cy="1395114"/>
              <a:chOff x="620771" y="1103042"/>
              <a:chExt cx="5720236" cy="1395114"/>
            </a:xfrm>
          </p:grpSpPr>
          <p:sp>
            <p:nvSpPr>
              <p:cNvPr id="27" name="文本框 26">
                <a:extLst>
                  <a:ext uri="{FF2B5EF4-FFF2-40B4-BE49-F238E27FC236}">
                    <a16:creationId xmlns:a16="http://schemas.microsoft.com/office/drawing/2014/main" id="{D52FE878-D078-4FBF-BBB8-AC2CB620B66C}"/>
                  </a:ext>
                </a:extLst>
              </p:cNvPr>
              <p:cNvSpPr txBox="1"/>
              <p:nvPr/>
            </p:nvSpPr>
            <p:spPr>
              <a:xfrm>
                <a:off x="1342161" y="1103042"/>
                <a:ext cx="3996174" cy="461665"/>
              </a:xfrm>
              <a:prstGeom prst="rect">
                <a:avLst/>
              </a:prstGeom>
              <a:noFill/>
            </p:spPr>
            <p:txBody>
              <a:bodyPr wrap="square" rtlCol="0">
                <a:spAutoFit/>
              </a:bodyPr>
              <a:lstStyle>
                <a:defPPr>
                  <a:defRPr lang="zh-CN"/>
                </a:defPPr>
                <a:lvl1pPr algn="ctr">
                  <a:defRPr sz="2400" b="1">
                    <a:solidFill>
                      <a:schemeClr val="bg1">
                        <a:lumMod val="95000"/>
                      </a:schemeClr>
                    </a:solidFill>
                    <a:latin typeface="微软雅黑" panose="020B0503020204020204" pitchFamily="34" charset="-122"/>
                    <a:ea typeface="微软雅黑" panose="020B0503020204020204" pitchFamily="34" charset="-122"/>
                  </a:defRPr>
                </a:lvl1pPr>
              </a:lstStyle>
              <a:p>
                <a:r>
                  <a:rPr lang="en-US" altLang="zh-CN" dirty="0"/>
                  <a:t>Establish role control</a:t>
                </a:r>
              </a:p>
            </p:txBody>
          </p:sp>
          <p:sp>
            <p:nvSpPr>
              <p:cNvPr id="28" name="文本框 27">
                <a:extLst>
                  <a:ext uri="{FF2B5EF4-FFF2-40B4-BE49-F238E27FC236}">
                    <a16:creationId xmlns:a16="http://schemas.microsoft.com/office/drawing/2014/main" id="{E2F6BF56-47DD-4052-97A6-4A3112581805}"/>
                  </a:ext>
                </a:extLst>
              </p:cNvPr>
              <p:cNvSpPr txBox="1"/>
              <p:nvPr/>
            </p:nvSpPr>
            <p:spPr>
              <a:xfrm>
                <a:off x="620771" y="1713326"/>
                <a:ext cx="5720236" cy="900246"/>
              </a:xfrm>
              <a:prstGeom prst="rect">
                <a:avLst/>
              </a:prstGeom>
              <a:noFill/>
            </p:spPr>
            <p:txBody>
              <a:bodyPr wrap="square" rtlCol="0">
                <a:spAutoFit/>
              </a:bodyPr>
              <a:lstStyle>
                <a:defPPr>
                  <a:defRPr lang="zh-CN"/>
                </a:defPPr>
                <a:lvl1pPr>
                  <a:defRPr sz="900" spc="300">
                    <a:solidFill>
                      <a:srgbClr val="FFFFFF"/>
                    </a:solidFill>
                    <a:latin typeface="等线" panose="02010600030101010101" pitchFamily="2" charset="-122"/>
                    <a:ea typeface="等线" panose="02010600030101010101" pitchFamily="2" charset="-122"/>
                  </a:defRPr>
                </a:lvl1pPr>
              </a:lstStyle>
              <a:p>
                <a:r>
                  <a:rPr lang="en-US" altLang="zh-CN" dirty="0"/>
                  <a:t>We will establish a role control system to distinguish the roles of each node in the system, We will also open the access verification and responsible mechanism to reduce the standard for joining the system and thus, increase the number of participants.</a:t>
                </a:r>
              </a:p>
            </p:txBody>
          </p:sp>
          <p:cxnSp>
            <p:nvCxnSpPr>
              <p:cNvPr id="29" name="直接连接符 28">
                <a:extLst>
                  <a:ext uri="{FF2B5EF4-FFF2-40B4-BE49-F238E27FC236}">
                    <a16:creationId xmlns:a16="http://schemas.microsoft.com/office/drawing/2014/main" id="{DB29EAA1-D073-4253-962F-A68600EF1D70}"/>
                  </a:ext>
                </a:extLst>
              </p:cNvPr>
              <p:cNvCxnSpPr>
                <a:cxnSpLocks/>
              </p:cNvCxnSpPr>
              <p:nvPr/>
            </p:nvCxnSpPr>
            <p:spPr>
              <a:xfrm>
                <a:off x="695834" y="1626265"/>
                <a:ext cx="5555489"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49" name="3d-glasses_126862">
              <a:extLst>
                <a:ext uri="{FF2B5EF4-FFF2-40B4-BE49-F238E27FC236}">
                  <a16:creationId xmlns:a16="http://schemas.microsoft.com/office/drawing/2014/main" id="{C55486E5-4FF3-4B6F-8EC3-2F67764999F3}"/>
                </a:ext>
              </a:extLst>
            </p:cNvPr>
            <p:cNvSpPr>
              <a:spLocks noChangeAspect="1"/>
            </p:cNvSpPr>
            <p:nvPr/>
          </p:nvSpPr>
          <p:spPr bwMode="auto">
            <a:xfrm>
              <a:off x="6491107" y="3185272"/>
              <a:ext cx="544152" cy="442500"/>
            </a:xfrm>
            <a:custGeom>
              <a:avLst/>
              <a:gdLst>
                <a:gd name="T0" fmla="*/ 4927 w 5067"/>
                <a:gd name="T1" fmla="*/ 2050 h 4127"/>
                <a:gd name="T2" fmla="*/ 3703 w 5067"/>
                <a:gd name="T3" fmla="*/ 0 h 4127"/>
                <a:gd name="T4" fmla="*/ 2989 w 5067"/>
                <a:gd name="T5" fmla="*/ 426 h 4127"/>
                <a:gd name="T6" fmla="*/ 3057 w 5067"/>
                <a:gd name="T7" fmla="*/ 540 h 4127"/>
                <a:gd name="T8" fmla="*/ 3106 w 5067"/>
                <a:gd name="T9" fmla="*/ 526 h 4127"/>
                <a:gd name="T10" fmla="*/ 3218 w 5067"/>
                <a:gd name="T11" fmla="*/ 510 h 4127"/>
                <a:gd name="T12" fmla="*/ 3562 w 5067"/>
                <a:gd name="T13" fmla="*/ 704 h 4127"/>
                <a:gd name="T14" fmla="*/ 3503 w 5067"/>
                <a:gd name="T15" fmla="*/ 1190 h 4127"/>
                <a:gd name="T16" fmla="*/ 3466 w 5067"/>
                <a:gd name="T17" fmla="*/ 1226 h 4127"/>
                <a:gd name="T18" fmla="*/ 3958 w 5067"/>
                <a:gd name="T19" fmla="*/ 2050 h 4127"/>
                <a:gd name="T20" fmla="*/ 2805 w 5067"/>
                <a:gd name="T21" fmla="*/ 2050 h 4127"/>
                <a:gd name="T22" fmla="*/ 2533 w 5067"/>
                <a:gd name="T23" fmla="*/ 2322 h 4127"/>
                <a:gd name="T24" fmla="*/ 2262 w 5067"/>
                <a:gd name="T25" fmla="*/ 2050 h 4127"/>
                <a:gd name="T26" fmla="*/ 1109 w 5067"/>
                <a:gd name="T27" fmla="*/ 2050 h 4127"/>
                <a:gd name="T28" fmla="*/ 1600 w 5067"/>
                <a:gd name="T29" fmla="*/ 1226 h 4127"/>
                <a:gd name="T30" fmla="*/ 1564 w 5067"/>
                <a:gd name="T31" fmla="*/ 1190 h 4127"/>
                <a:gd name="T32" fmla="*/ 1505 w 5067"/>
                <a:gd name="T33" fmla="*/ 704 h 4127"/>
                <a:gd name="T34" fmla="*/ 1848 w 5067"/>
                <a:gd name="T35" fmla="*/ 510 h 4127"/>
                <a:gd name="T36" fmla="*/ 1960 w 5067"/>
                <a:gd name="T37" fmla="*/ 526 h 4127"/>
                <a:gd name="T38" fmla="*/ 2010 w 5067"/>
                <a:gd name="T39" fmla="*/ 540 h 4127"/>
                <a:gd name="T40" fmla="*/ 2078 w 5067"/>
                <a:gd name="T41" fmla="*/ 426 h 4127"/>
                <a:gd name="T42" fmla="*/ 1364 w 5067"/>
                <a:gd name="T43" fmla="*/ 0 h 4127"/>
                <a:gd name="T44" fmla="*/ 140 w 5067"/>
                <a:gd name="T45" fmla="*/ 2050 h 4127"/>
                <a:gd name="T46" fmla="*/ 0 w 5067"/>
                <a:gd name="T47" fmla="*/ 2050 h 4127"/>
                <a:gd name="T48" fmla="*/ 0 w 5067"/>
                <a:gd name="T49" fmla="*/ 4127 h 4127"/>
                <a:gd name="T50" fmla="*/ 2262 w 5067"/>
                <a:gd name="T51" fmla="*/ 4127 h 4127"/>
                <a:gd name="T52" fmla="*/ 2533 w 5067"/>
                <a:gd name="T53" fmla="*/ 3856 h 4127"/>
                <a:gd name="T54" fmla="*/ 2805 w 5067"/>
                <a:gd name="T55" fmla="*/ 4127 h 4127"/>
                <a:gd name="T56" fmla="*/ 5067 w 5067"/>
                <a:gd name="T57" fmla="*/ 4127 h 4127"/>
                <a:gd name="T58" fmla="*/ 5067 w 5067"/>
                <a:gd name="T59" fmla="*/ 2050 h 4127"/>
                <a:gd name="T60" fmla="*/ 4927 w 5067"/>
                <a:gd name="T61" fmla="*/ 2050 h 4127"/>
                <a:gd name="T62" fmla="*/ 2059 w 5067"/>
                <a:gd name="T63" fmla="*/ 3612 h 4127"/>
                <a:gd name="T64" fmla="*/ 478 w 5067"/>
                <a:gd name="T65" fmla="*/ 3612 h 4127"/>
                <a:gd name="T66" fmla="*/ 478 w 5067"/>
                <a:gd name="T67" fmla="*/ 2565 h 4127"/>
                <a:gd name="T68" fmla="*/ 2059 w 5067"/>
                <a:gd name="T69" fmla="*/ 2565 h 4127"/>
                <a:gd name="T70" fmla="*/ 2059 w 5067"/>
                <a:gd name="T71" fmla="*/ 3612 h 4127"/>
                <a:gd name="T72" fmla="*/ 4589 w 5067"/>
                <a:gd name="T73" fmla="*/ 3612 h 4127"/>
                <a:gd name="T74" fmla="*/ 3007 w 5067"/>
                <a:gd name="T75" fmla="*/ 3612 h 4127"/>
                <a:gd name="T76" fmla="*/ 3007 w 5067"/>
                <a:gd name="T77" fmla="*/ 2565 h 4127"/>
                <a:gd name="T78" fmla="*/ 4589 w 5067"/>
                <a:gd name="T79" fmla="*/ 2565 h 4127"/>
                <a:gd name="T80" fmla="*/ 4589 w 5067"/>
                <a:gd name="T81" fmla="*/ 3612 h 4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67" h="4127">
                  <a:moveTo>
                    <a:pt x="4927" y="2050"/>
                  </a:moveTo>
                  <a:lnTo>
                    <a:pt x="3703" y="0"/>
                  </a:lnTo>
                  <a:lnTo>
                    <a:pt x="2989" y="426"/>
                  </a:lnTo>
                  <a:lnTo>
                    <a:pt x="3057" y="540"/>
                  </a:lnTo>
                  <a:lnTo>
                    <a:pt x="3106" y="526"/>
                  </a:lnTo>
                  <a:cubicBezTo>
                    <a:pt x="3143" y="515"/>
                    <a:pt x="3180" y="510"/>
                    <a:pt x="3218" y="510"/>
                  </a:cubicBezTo>
                  <a:cubicBezTo>
                    <a:pt x="3358" y="510"/>
                    <a:pt x="3490" y="584"/>
                    <a:pt x="3562" y="704"/>
                  </a:cubicBezTo>
                  <a:cubicBezTo>
                    <a:pt x="3655" y="861"/>
                    <a:pt x="3631" y="1060"/>
                    <a:pt x="3503" y="1190"/>
                  </a:cubicBezTo>
                  <a:lnTo>
                    <a:pt x="3466" y="1226"/>
                  </a:lnTo>
                  <a:lnTo>
                    <a:pt x="3958" y="2050"/>
                  </a:lnTo>
                  <a:lnTo>
                    <a:pt x="2805" y="2050"/>
                  </a:lnTo>
                  <a:lnTo>
                    <a:pt x="2533" y="2322"/>
                  </a:lnTo>
                  <a:lnTo>
                    <a:pt x="2262" y="2050"/>
                  </a:lnTo>
                  <a:lnTo>
                    <a:pt x="1109" y="2050"/>
                  </a:lnTo>
                  <a:lnTo>
                    <a:pt x="1600" y="1226"/>
                  </a:lnTo>
                  <a:lnTo>
                    <a:pt x="1564" y="1190"/>
                  </a:lnTo>
                  <a:cubicBezTo>
                    <a:pt x="1436" y="1060"/>
                    <a:pt x="1412" y="861"/>
                    <a:pt x="1505" y="704"/>
                  </a:cubicBezTo>
                  <a:cubicBezTo>
                    <a:pt x="1577" y="584"/>
                    <a:pt x="1708" y="510"/>
                    <a:pt x="1848" y="510"/>
                  </a:cubicBezTo>
                  <a:cubicBezTo>
                    <a:pt x="1886" y="510"/>
                    <a:pt x="1924" y="515"/>
                    <a:pt x="1960" y="526"/>
                  </a:cubicBezTo>
                  <a:lnTo>
                    <a:pt x="2010" y="540"/>
                  </a:lnTo>
                  <a:lnTo>
                    <a:pt x="2078" y="426"/>
                  </a:lnTo>
                  <a:lnTo>
                    <a:pt x="1364" y="0"/>
                  </a:lnTo>
                  <a:lnTo>
                    <a:pt x="140" y="2050"/>
                  </a:lnTo>
                  <a:lnTo>
                    <a:pt x="0" y="2050"/>
                  </a:lnTo>
                  <a:lnTo>
                    <a:pt x="0" y="4127"/>
                  </a:lnTo>
                  <a:lnTo>
                    <a:pt x="2262" y="4127"/>
                  </a:lnTo>
                  <a:lnTo>
                    <a:pt x="2533" y="3856"/>
                  </a:lnTo>
                  <a:lnTo>
                    <a:pt x="2805" y="4127"/>
                  </a:lnTo>
                  <a:lnTo>
                    <a:pt x="5067" y="4127"/>
                  </a:lnTo>
                  <a:lnTo>
                    <a:pt x="5067" y="2050"/>
                  </a:lnTo>
                  <a:lnTo>
                    <a:pt x="4927" y="2050"/>
                  </a:lnTo>
                  <a:close/>
                  <a:moveTo>
                    <a:pt x="2059" y="3612"/>
                  </a:moveTo>
                  <a:lnTo>
                    <a:pt x="478" y="3612"/>
                  </a:lnTo>
                  <a:lnTo>
                    <a:pt x="478" y="2565"/>
                  </a:lnTo>
                  <a:lnTo>
                    <a:pt x="2059" y="2565"/>
                  </a:lnTo>
                  <a:lnTo>
                    <a:pt x="2059" y="3612"/>
                  </a:lnTo>
                  <a:close/>
                  <a:moveTo>
                    <a:pt x="4589" y="3612"/>
                  </a:moveTo>
                  <a:lnTo>
                    <a:pt x="3007" y="3612"/>
                  </a:lnTo>
                  <a:lnTo>
                    <a:pt x="3007" y="2565"/>
                  </a:lnTo>
                  <a:lnTo>
                    <a:pt x="4589" y="2565"/>
                  </a:lnTo>
                  <a:lnTo>
                    <a:pt x="4589" y="3612"/>
                  </a:lnTo>
                  <a:close/>
                </a:path>
              </a:pathLst>
            </a:custGeom>
            <a:solidFill>
              <a:srgbClr val="FFC000"/>
            </a:solidFill>
            <a:ln>
              <a:noFill/>
            </a:ln>
          </p:spPr>
        </p:sp>
      </p:grpSp>
      <p:grpSp>
        <p:nvGrpSpPr>
          <p:cNvPr id="51" name="组合 50">
            <a:extLst>
              <a:ext uri="{FF2B5EF4-FFF2-40B4-BE49-F238E27FC236}">
                <a16:creationId xmlns:a16="http://schemas.microsoft.com/office/drawing/2014/main" id="{881F6CB6-FEAE-4711-9F30-7F7EE5957C68}"/>
              </a:ext>
            </a:extLst>
          </p:cNvPr>
          <p:cNvGrpSpPr/>
          <p:nvPr/>
        </p:nvGrpSpPr>
        <p:grpSpPr>
          <a:xfrm>
            <a:off x="416708" y="5029424"/>
            <a:ext cx="5645173" cy="1551800"/>
            <a:chOff x="450825" y="4989405"/>
            <a:chExt cx="5645173" cy="1551800"/>
          </a:xfrm>
        </p:grpSpPr>
        <p:grpSp>
          <p:nvGrpSpPr>
            <p:cNvPr id="16" name="组合 15">
              <a:extLst>
                <a:ext uri="{FF2B5EF4-FFF2-40B4-BE49-F238E27FC236}">
                  <a16:creationId xmlns:a16="http://schemas.microsoft.com/office/drawing/2014/main" id="{43944DD7-8651-496B-9AE2-01865BCA7945}"/>
                </a:ext>
              </a:extLst>
            </p:cNvPr>
            <p:cNvGrpSpPr/>
            <p:nvPr/>
          </p:nvGrpSpPr>
          <p:grpSpPr>
            <a:xfrm>
              <a:off x="450825" y="5003713"/>
              <a:ext cx="5645173" cy="1537492"/>
              <a:chOff x="620770" y="1099164"/>
              <a:chExt cx="5645173" cy="1537492"/>
            </a:xfrm>
          </p:grpSpPr>
          <p:sp>
            <p:nvSpPr>
              <p:cNvPr id="18" name="文本框 17">
                <a:extLst>
                  <a:ext uri="{FF2B5EF4-FFF2-40B4-BE49-F238E27FC236}">
                    <a16:creationId xmlns:a16="http://schemas.microsoft.com/office/drawing/2014/main" id="{04A05B4A-035B-47D5-A2E2-253B2E734FBB}"/>
                  </a:ext>
                </a:extLst>
              </p:cNvPr>
              <p:cNvSpPr txBox="1"/>
              <p:nvPr/>
            </p:nvSpPr>
            <p:spPr>
              <a:xfrm>
                <a:off x="1150536" y="1099164"/>
                <a:ext cx="5038072" cy="461665"/>
              </a:xfrm>
              <a:prstGeom prst="rect">
                <a:avLst/>
              </a:prstGeom>
              <a:noFill/>
            </p:spPr>
            <p:txBody>
              <a:bodyPr wrap="square" rtlCol="0">
                <a:spAutoFit/>
              </a:bodyPr>
              <a:lstStyle>
                <a:defPPr>
                  <a:defRPr lang="zh-CN"/>
                </a:defPPr>
                <a:lvl1pPr algn="ctr">
                  <a:defRPr sz="2400" b="1">
                    <a:solidFill>
                      <a:schemeClr val="bg1">
                        <a:lumMod val="95000"/>
                      </a:schemeClr>
                    </a:solidFill>
                    <a:latin typeface="微软雅黑" panose="020B0503020204020204" pitchFamily="34" charset="-122"/>
                    <a:ea typeface="微软雅黑" panose="020B0503020204020204" pitchFamily="34" charset="-122"/>
                  </a:defRPr>
                </a:lvl1pPr>
              </a:lstStyle>
              <a:p>
                <a:r>
                  <a:rPr lang="en-US" altLang="zh-CN" dirty="0"/>
                  <a:t>Improve accessing mechanism</a:t>
                </a:r>
              </a:p>
            </p:txBody>
          </p:sp>
          <p:sp>
            <p:nvSpPr>
              <p:cNvPr id="19" name="文本框 18">
                <a:extLst>
                  <a:ext uri="{FF2B5EF4-FFF2-40B4-BE49-F238E27FC236}">
                    <a16:creationId xmlns:a16="http://schemas.microsoft.com/office/drawing/2014/main" id="{FED1E824-6DE8-4511-9990-31104AEEB4E3}"/>
                  </a:ext>
                </a:extLst>
              </p:cNvPr>
              <p:cNvSpPr txBox="1"/>
              <p:nvPr/>
            </p:nvSpPr>
            <p:spPr>
              <a:xfrm>
                <a:off x="620770" y="1713326"/>
                <a:ext cx="5645173" cy="1223412"/>
              </a:xfrm>
              <a:prstGeom prst="rect">
                <a:avLst/>
              </a:prstGeom>
              <a:noFill/>
            </p:spPr>
            <p:txBody>
              <a:bodyPr wrap="square" rtlCol="0">
                <a:spAutoFit/>
              </a:bodyPr>
              <a:lstStyle>
                <a:defPPr>
                  <a:defRPr lang="zh-CN"/>
                </a:defPPr>
                <a:lvl1pPr>
                  <a:defRPr sz="900" spc="300">
                    <a:solidFill>
                      <a:srgbClr val="FFFFFF"/>
                    </a:solidFill>
                    <a:latin typeface="等线" panose="02010600030101010101" pitchFamily="2" charset="-122"/>
                    <a:ea typeface="等线" panose="02010600030101010101" pitchFamily="2" charset="-122"/>
                  </a:defRPr>
                </a:lvl1pPr>
              </a:lstStyle>
              <a:p>
                <a:r>
                  <a:rPr lang="en-US" altLang="zh-CN" dirty="0"/>
                  <a:t>Through secure deposit and Incentive mechanisms</a:t>
                </a:r>
                <a:r>
                  <a:rPr lang="zh-CN" altLang="en-US" dirty="0"/>
                  <a:t>，（</a:t>
                </a:r>
                <a:r>
                  <a:rPr lang="en-US" altLang="zh-CN" dirty="0"/>
                  <a:t>such as the post-evaluation system), the authenticity of information and the fulfillment of contract are ensured, At the same time, after establishing a complete access mechanism, we will consider adding personal help-seeking services as personal nodes to participate in the matching.</a:t>
                </a:r>
              </a:p>
            </p:txBody>
          </p:sp>
          <p:cxnSp>
            <p:nvCxnSpPr>
              <p:cNvPr id="20" name="直接连接符 19">
                <a:extLst>
                  <a:ext uri="{FF2B5EF4-FFF2-40B4-BE49-F238E27FC236}">
                    <a16:creationId xmlns:a16="http://schemas.microsoft.com/office/drawing/2014/main" id="{59DFCF90-FF9E-448D-88B6-8AC3122FED38}"/>
                  </a:ext>
                </a:extLst>
              </p:cNvPr>
              <p:cNvCxnSpPr>
                <a:cxnSpLocks/>
              </p:cNvCxnSpPr>
              <p:nvPr/>
            </p:nvCxnSpPr>
            <p:spPr>
              <a:xfrm>
                <a:off x="695834" y="1626265"/>
                <a:ext cx="5492774"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50" name="big-safe-box_76512">
              <a:extLst>
                <a:ext uri="{FF2B5EF4-FFF2-40B4-BE49-F238E27FC236}">
                  <a16:creationId xmlns:a16="http://schemas.microsoft.com/office/drawing/2014/main" id="{F21351C4-10C9-4671-B4CA-C5E893F014FF}"/>
                </a:ext>
              </a:extLst>
            </p:cNvPr>
            <p:cNvSpPr>
              <a:spLocks noChangeAspect="1"/>
            </p:cNvSpPr>
            <p:nvPr/>
          </p:nvSpPr>
          <p:spPr bwMode="auto">
            <a:xfrm>
              <a:off x="530029" y="4989405"/>
              <a:ext cx="466031" cy="490279"/>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455839 w 606244"/>
                <a:gd name="T25" fmla="*/ 455839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46" h="8160">
                  <a:moveTo>
                    <a:pt x="6552" y="5817"/>
                  </a:moveTo>
                  <a:cubicBezTo>
                    <a:pt x="6441" y="5817"/>
                    <a:pt x="6351" y="5727"/>
                    <a:pt x="6351" y="5616"/>
                  </a:cubicBezTo>
                  <a:cubicBezTo>
                    <a:pt x="6351" y="5505"/>
                    <a:pt x="6441" y="5415"/>
                    <a:pt x="6552" y="5415"/>
                  </a:cubicBezTo>
                  <a:lnTo>
                    <a:pt x="6903" y="5415"/>
                  </a:lnTo>
                  <a:lnTo>
                    <a:pt x="6903" y="2291"/>
                  </a:lnTo>
                  <a:lnTo>
                    <a:pt x="6552" y="2291"/>
                  </a:lnTo>
                  <a:cubicBezTo>
                    <a:pt x="6441" y="2291"/>
                    <a:pt x="6351" y="2201"/>
                    <a:pt x="6351" y="2089"/>
                  </a:cubicBezTo>
                  <a:cubicBezTo>
                    <a:pt x="6351" y="1978"/>
                    <a:pt x="6441" y="1888"/>
                    <a:pt x="6552" y="1888"/>
                  </a:cubicBezTo>
                  <a:lnTo>
                    <a:pt x="6903" y="1888"/>
                  </a:lnTo>
                  <a:lnTo>
                    <a:pt x="6903" y="935"/>
                  </a:lnTo>
                  <a:cubicBezTo>
                    <a:pt x="6903" y="880"/>
                    <a:pt x="6858" y="836"/>
                    <a:pt x="6803" y="836"/>
                  </a:cubicBezTo>
                  <a:lnTo>
                    <a:pt x="942" y="836"/>
                  </a:lnTo>
                  <a:cubicBezTo>
                    <a:pt x="888" y="836"/>
                    <a:pt x="843" y="880"/>
                    <a:pt x="843" y="935"/>
                  </a:cubicBezTo>
                  <a:lnTo>
                    <a:pt x="843" y="6771"/>
                  </a:lnTo>
                  <a:cubicBezTo>
                    <a:pt x="843" y="6826"/>
                    <a:pt x="888" y="6870"/>
                    <a:pt x="942" y="6870"/>
                  </a:cubicBezTo>
                  <a:lnTo>
                    <a:pt x="6803" y="6870"/>
                  </a:lnTo>
                  <a:cubicBezTo>
                    <a:pt x="6858" y="6870"/>
                    <a:pt x="6903" y="6826"/>
                    <a:pt x="6903" y="6771"/>
                  </a:cubicBezTo>
                  <a:lnTo>
                    <a:pt x="6903" y="5817"/>
                  </a:lnTo>
                  <a:lnTo>
                    <a:pt x="6552" y="5817"/>
                  </a:lnTo>
                  <a:lnTo>
                    <a:pt x="6552" y="5817"/>
                  </a:lnTo>
                  <a:close/>
                  <a:moveTo>
                    <a:pt x="2416" y="4826"/>
                  </a:moveTo>
                  <a:cubicBezTo>
                    <a:pt x="1880" y="4826"/>
                    <a:pt x="1443" y="4389"/>
                    <a:pt x="1443" y="3853"/>
                  </a:cubicBezTo>
                  <a:cubicBezTo>
                    <a:pt x="1443" y="3316"/>
                    <a:pt x="1880" y="2880"/>
                    <a:pt x="2416" y="2880"/>
                  </a:cubicBezTo>
                  <a:cubicBezTo>
                    <a:pt x="2953" y="2880"/>
                    <a:pt x="3389" y="3316"/>
                    <a:pt x="3389" y="3853"/>
                  </a:cubicBezTo>
                  <a:cubicBezTo>
                    <a:pt x="3389" y="4389"/>
                    <a:pt x="2953" y="4826"/>
                    <a:pt x="2416" y="4826"/>
                  </a:cubicBezTo>
                  <a:close/>
                  <a:moveTo>
                    <a:pt x="6149" y="4531"/>
                  </a:moveTo>
                  <a:lnTo>
                    <a:pt x="4205" y="4531"/>
                  </a:lnTo>
                  <a:cubicBezTo>
                    <a:pt x="4094" y="4531"/>
                    <a:pt x="4004" y="4441"/>
                    <a:pt x="4004" y="4330"/>
                  </a:cubicBezTo>
                  <a:lnTo>
                    <a:pt x="4004" y="3376"/>
                  </a:lnTo>
                  <a:cubicBezTo>
                    <a:pt x="4004" y="3265"/>
                    <a:pt x="4094" y="3175"/>
                    <a:pt x="4205" y="3175"/>
                  </a:cubicBezTo>
                  <a:lnTo>
                    <a:pt x="6149" y="3175"/>
                  </a:lnTo>
                  <a:cubicBezTo>
                    <a:pt x="6261" y="3175"/>
                    <a:pt x="6351" y="3265"/>
                    <a:pt x="6351" y="3376"/>
                  </a:cubicBezTo>
                  <a:lnTo>
                    <a:pt x="6351" y="4330"/>
                  </a:lnTo>
                  <a:cubicBezTo>
                    <a:pt x="6351" y="4441"/>
                    <a:pt x="6261" y="4531"/>
                    <a:pt x="6149" y="4531"/>
                  </a:cubicBezTo>
                  <a:close/>
                  <a:moveTo>
                    <a:pt x="2987" y="3853"/>
                  </a:moveTo>
                  <a:cubicBezTo>
                    <a:pt x="2987" y="4168"/>
                    <a:pt x="2731" y="4424"/>
                    <a:pt x="2416" y="4424"/>
                  </a:cubicBezTo>
                  <a:cubicBezTo>
                    <a:pt x="2102" y="4424"/>
                    <a:pt x="1846" y="4168"/>
                    <a:pt x="1846" y="3853"/>
                  </a:cubicBezTo>
                  <a:cubicBezTo>
                    <a:pt x="1846" y="3538"/>
                    <a:pt x="2102" y="3282"/>
                    <a:pt x="2416" y="3282"/>
                  </a:cubicBezTo>
                  <a:cubicBezTo>
                    <a:pt x="2731" y="3282"/>
                    <a:pt x="2987" y="3538"/>
                    <a:pt x="2987" y="3853"/>
                  </a:cubicBezTo>
                  <a:close/>
                  <a:moveTo>
                    <a:pt x="7124" y="0"/>
                  </a:moveTo>
                  <a:lnTo>
                    <a:pt x="622" y="0"/>
                  </a:lnTo>
                  <a:cubicBezTo>
                    <a:pt x="279" y="0"/>
                    <a:pt x="0" y="279"/>
                    <a:pt x="0" y="622"/>
                  </a:cubicBezTo>
                  <a:lnTo>
                    <a:pt x="0" y="7125"/>
                  </a:lnTo>
                  <a:cubicBezTo>
                    <a:pt x="0" y="7463"/>
                    <a:pt x="271" y="7739"/>
                    <a:pt x="608" y="7747"/>
                  </a:cubicBezTo>
                  <a:lnTo>
                    <a:pt x="608" y="7959"/>
                  </a:lnTo>
                  <a:cubicBezTo>
                    <a:pt x="608" y="8070"/>
                    <a:pt x="698" y="8160"/>
                    <a:pt x="809" y="8160"/>
                  </a:cubicBezTo>
                  <a:lnTo>
                    <a:pt x="1472" y="8160"/>
                  </a:lnTo>
                  <a:cubicBezTo>
                    <a:pt x="1583" y="8160"/>
                    <a:pt x="1673" y="8070"/>
                    <a:pt x="1673" y="7959"/>
                  </a:cubicBezTo>
                  <a:lnTo>
                    <a:pt x="1673" y="7747"/>
                  </a:lnTo>
                  <a:lnTo>
                    <a:pt x="6003" y="7747"/>
                  </a:lnTo>
                  <a:lnTo>
                    <a:pt x="6003" y="7959"/>
                  </a:lnTo>
                  <a:cubicBezTo>
                    <a:pt x="6003" y="8070"/>
                    <a:pt x="6093" y="8160"/>
                    <a:pt x="6204" y="8160"/>
                  </a:cubicBezTo>
                  <a:lnTo>
                    <a:pt x="6867" y="8160"/>
                  </a:lnTo>
                  <a:cubicBezTo>
                    <a:pt x="6978" y="8160"/>
                    <a:pt x="7068" y="8070"/>
                    <a:pt x="7068" y="7959"/>
                  </a:cubicBezTo>
                  <a:lnTo>
                    <a:pt x="7068" y="7747"/>
                  </a:lnTo>
                  <a:lnTo>
                    <a:pt x="7124" y="7747"/>
                  </a:lnTo>
                  <a:cubicBezTo>
                    <a:pt x="7467" y="7747"/>
                    <a:pt x="7746" y="7468"/>
                    <a:pt x="7746" y="7125"/>
                  </a:cubicBezTo>
                  <a:lnTo>
                    <a:pt x="7746" y="622"/>
                  </a:lnTo>
                  <a:cubicBezTo>
                    <a:pt x="7746" y="279"/>
                    <a:pt x="7467" y="0"/>
                    <a:pt x="7124" y="0"/>
                  </a:cubicBezTo>
                  <a:close/>
                  <a:moveTo>
                    <a:pt x="7305" y="6771"/>
                  </a:moveTo>
                  <a:cubicBezTo>
                    <a:pt x="7305" y="7048"/>
                    <a:pt x="7080" y="7273"/>
                    <a:pt x="6803" y="7273"/>
                  </a:cubicBezTo>
                  <a:lnTo>
                    <a:pt x="942" y="7273"/>
                  </a:lnTo>
                  <a:cubicBezTo>
                    <a:pt x="666" y="7273"/>
                    <a:pt x="441" y="7048"/>
                    <a:pt x="441" y="6771"/>
                  </a:cubicBezTo>
                  <a:lnTo>
                    <a:pt x="441" y="935"/>
                  </a:lnTo>
                  <a:cubicBezTo>
                    <a:pt x="441" y="658"/>
                    <a:pt x="666" y="433"/>
                    <a:pt x="942" y="433"/>
                  </a:cubicBezTo>
                  <a:lnTo>
                    <a:pt x="6803" y="433"/>
                  </a:lnTo>
                  <a:cubicBezTo>
                    <a:pt x="7080" y="433"/>
                    <a:pt x="7305" y="658"/>
                    <a:pt x="7305" y="935"/>
                  </a:cubicBezTo>
                  <a:lnTo>
                    <a:pt x="7305" y="6771"/>
                  </a:lnTo>
                  <a:close/>
                </a:path>
              </a:pathLst>
            </a:custGeom>
            <a:solidFill>
              <a:srgbClr val="FFC000"/>
            </a:solidFill>
            <a:ln>
              <a:noFill/>
            </a:ln>
          </p:spPr>
        </p:sp>
      </p:grpSp>
    </p:spTree>
    <p:extLst>
      <p:ext uri="{BB962C8B-B14F-4D97-AF65-F5344CB8AC3E}">
        <p14:creationId xmlns:p14="http://schemas.microsoft.com/office/powerpoint/2010/main" val="702085025"/>
      </p:ext>
    </p:extLst>
  </p:cSld>
  <p:clrMapOvr>
    <a:masterClrMapping/>
  </p:clrMapOvr>
</p:sld>
</file>

<file path=ppt/slides/slide2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148679" y="172998"/>
            <a:ext cx="4482554"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Three working mechanism</a:t>
            </a:r>
          </a:p>
        </p:txBody>
      </p:sp>
      <p:grpSp>
        <p:nvGrpSpPr>
          <p:cNvPr id="22" name="组合 21">
            <a:extLst>
              <a:ext uri="{FF2B5EF4-FFF2-40B4-BE49-F238E27FC236}">
                <a16:creationId xmlns:a16="http://schemas.microsoft.com/office/drawing/2014/main" id="{1C87BAAC-733A-4C8F-9BD0-4914B037B197}"/>
              </a:ext>
            </a:extLst>
          </p:cNvPr>
          <p:cNvGrpSpPr/>
          <p:nvPr/>
        </p:nvGrpSpPr>
        <p:grpSpPr>
          <a:xfrm>
            <a:off x="8293034" y="1228065"/>
            <a:ext cx="2991860" cy="4941274"/>
            <a:chOff x="8293034" y="1228065"/>
            <a:chExt cx="2991860" cy="4941274"/>
          </a:xfrm>
        </p:grpSpPr>
        <p:grpSp>
          <p:nvGrpSpPr>
            <p:cNvPr id="23" name="íśľíḓê">
              <a:extLst>
                <a:ext uri="{FF2B5EF4-FFF2-40B4-BE49-F238E27FC236}">
                  <a16:creationId xmlns:a16="http://schemas.microsoft.com/office/drawing/2014/main" id="{565E2F06-EA83-4ADE-BE80-8483384165E4}"/>
                </a:ext>
              </a:extLst>
            </p:cNvPr>
            <p:cNvGrpSpPr/>
            <p:nvPr/>
          </p:nvGrpSpPr>
          <p:grpSpPr>
            <a:xfrm>
              <a:off x="8293034" y="1228065"/>
              <a:ext cx="2991860" cy="4941274"/>
              <a:chOff x="680962" y="2401666"/>
              <a:chExt cx="2526683" cy="4173000"/>
            </a:xfrm>
          </p:grpSpPr>
          <p:sp>
            <p:nvSpPr>
              <p:cNvPr id="25" name="iṥlíḍé">
                <a:extLst>
                  <a:ext uri="{FF2B5EF4-FFF2-40B4-BE49-F238E27FC236}">
                    <a16:creationId xmlns:a16="http://schemas.microsoft.com/office/drawing/2014/main" id="{E866021B-3345-4B9D-A2F4-56D9775BF51C}"/>
                  </a:ext>
                </a:extLst>
              </p:cNvPr>
              <p:cNvSpPr/>
              <p:nvPr/>
            </p:nvSpPr>
            <p:spPr>
              <a:xfrm>
                <a:off x="680962" y="3250266"/>
                <a:ext cx="2526683" cy="3324400"/>
              </a:xfrm>
              <a:prstGeom prst="roundRect">
                <a:avLst>
                  <a:gd name="adj" fmla="val 2235"/>
                </a:avLst>
              </a:prstGeom>
              <a:solidFill>
                <a:schemeClr val="bg1"/>
              </a:solidFill>
              <a:ln w="3175">
                <a:solidFill>
                  <a:schemeClr val="bg1">
                    <a:lumMod val="95000"/>
                  </a:schemeClr>
                </a:solidFill>
                <a:prstDash val="solid"/>
                <a:round/>
                <a:headEnd/>
                <a:tailE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26" name="íSḷiḋe">
                <a:extLst>
                  <a:ext uri="{FF2B5EF4-FFF2-40B4-BE49-F238E27FC236}">
                    <a16:creationId xmlns:a16="http://schemas.microsoft.com/office/drawing/2014/main" id="{C936876E-94D5-4846-BF42-953087659BC2}"/>
                  </a:ext>
                </a:extLst>
              </p:cNvPr>
              <p:cNvSpPr/>
              <p:nvPr/>
            </p:nvSpPr>
            <p:spPr>
              <a:xfrm>
                <a:off x="1095702" y="2401666"/>
                <a:ext cx="1697200" cy="1697200"/>
              </a:xfrm>
              <a:prstGeom prst="ellipse">
                <a:avLst/>
              </a:prstGeom>
              <a:pattFill prst="pct5">
                <a:fgClr>
                  <a:srgbClr val="E4E6EA"/>
                </a:fgClr>
                <a:bgClr>
                  <a:srgbClr val="ADB5BF"/>
                </a:bgClr>
              </a:pattFill>
              <a:ln w="28575">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pic>
          <p:nvPicPr>
            <p:cNvPr id="24" name="图片 23">
              <a:extLst>
                <a:ext uri="{FF2B5EF4-FFF2-40B4-BE49-F238E27FC236}">
                  <a16:creationId xmlns:a16="http://schemas.microsoft.com/office/drawing/2014/main" id="{E9E52D73-DF51-4F57-A47D-21D06740C887}"/>
                </a:ext>
              </a:extLst>
            </p:cNvPr>
            <p:cNvPicPr>
              <a:picLocks noChangeAspect="1"/>
            </p:cNvPicPr>
            <p:nvPr/>
          </p:nvPicPr>
          <p:blipFill>
            <a:blip r:embed="rId3">
              <a:extLst>
                <a:ext uri="{28A0092B-C50C-407E-A947-70E740481C1C}">
                  <a14:useLocalDpi xmlns:a14="http://schemas.microsoft.com/office/drawing/2010/main" val="0"/>
                </a:ext>
              </a:extLst>
            </a:blip>
            <a:srcRect l="23963" t="6417" r="37310" b="1651"/>
            <a:stretch>
              <a:fillRect/>
            </a:stretch>
          </p:blipFill>
          <p:spPr>
            <a:xfrm>
              <a:off x="8784129" y="1228072"/>
              <a:ext cx="2009666" cy="2009658"/>
            </a:xfrm>
            <a:custGeom>
              <a:avLst/>
              <a:gdLst>
                <a:gd name="connsiteX0" fmla="*/ 1004694 w 2009666"/>
                <a:gd name="connsiteY0" fmla="*/ 0 h 2009658"/>
                <a:gd name="connsiteX1" fmla="*/ 1004972 w 2009666"/>
                <a:gd name="connsiteY1" fmla="*/ 0 h 2009658"/>
                <a:gd name="connsiteX2" fmla="*/ 1107572 w 2009666"/>
                <a:gd name="connsiteY2" fmla="*/ 5181 h 2009658"/>
                <a:gd name="connsiteX3" fmla="*/ 2009666 w 2009666"/>
                <a:gd name="connsiteY3" fmla="*/ 1004826 h 2009658"/>
                <a:gd name="connsiteX4" fmla="*/ 1107572 w 2009666"/>
                <a:gd name="connsiteY4" fmla="*/ 2004471 h 2009658"/>
                <a:gd name="connsiteX5" fmla="*/ 1004853 w 2009666"/>
                <a:gd name="connsiteY5" fmla="*/ 2009658 h 2009658"/>
                <a:gd name="connsiteX6" fmla="*/ 1004813 w 2009666"/>
                <a:gd name="connsiteY6" fmla="*/ 2009658 h 2009658"/>
                <a:gd name="connsiteX7" fmla="*/ 902095 w 2009666"/>
                <a:gd name="connsiteY7" fmla="*/ 2004471 h 2009658"/>
                <a:gd name="connsiteX8" fmla="*/ 0 w 2009666"/>
                <a:gd name="connsiteY8" fmla="*/ 1004826 h 2009658"/>
                <a:gd name="connsiteX9" fmla="*/ 902095 w 2009666"/>
                <a:gd name="connsiteY9" fmla="*/ 5181 h 200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9666" h="2009658">
                  <a:moveTo>
                    <a:pt x="1004694" y="0"/>
                  </a:moveTo>
                  <a:lnTo>
                    <a:pt x="1004972" y="0"/>
                  </a:lnTo>
                  <a:lnTo>
                    <a:pt x="1107572" y="5181"/>
                  </a:lnTo>
                  <a:cubicBezTo>
                    <a:pt x="1614265" y="56638"/>
                    <a:pt x="2009666" y="484557"/>
                    <a:pt x="2009666" y="1004826"/>
                  </a:cubicBezTo>
                  <a:cubicBezTo>
                    <a:pt x="2009666" y="1525096"/>
                    <a:pt x="1614265" y="1953014"/>
                    <a:pt x="1107572" y="2004471"/>
                  </a:cubicBezTo>
                  <a:lnTo>
                    <a:pt x="1004853" y="2009658"/>
                  </a:lnTo>
                  <a:lnTo>
                    <a:pt x="1004813" y="2009658"/>
                  </a:lnTo>
                  <a:lnTo>
                    <a:pt x="902095" y="2004471"/>
                  </a:lnTo>
                  <a:cubicBezTo>
                    <a:pt x="395402" y="1953014"/>
                    <a:pt x="0" y="1525096"/>
                    <a:pt x="0" y="1004826"/>
                  </a:cubicBezTo>
                  <a:cubicBezTo>
                    <a:pt x="0" y="484557"/>
                    <a:pt x="395402" y="56638"/>
                    <a:pt x="902095" y="5181"/>
                  </a:cubicBezTo>
                  <a:close/>
                </a:path>
              </a:pathLst>
            </a:custGeom>
          </p:spPr>
        </p:pic>
      </p:grpSp>
      <p:grpSp>
        <p:nvGrpSpPr>
          <p:cNvPr id="27" name="组合 26">
            <a:extLst>
              <a:ext uri="{FF2B5EF4-FFF2-40B4-BE49-F238E27FC236}">
                <a16:creationId xmlns:a16="http://schemas.microsoft.com/office/drawing/2014/main" id="{59454933-46D2-48AC-828E-C6B82460D33F}"/>
              </a:ext>
            </a:extLst>
          </p:cNvPr>
          <p:cNvGrpSpPr/>
          <p:nvPr/>
        </p:nvGrpSpPr>
        <p:grpSpPr>
          <a:xfrm>
            <a:off x="4668145" y="1211142"/>
            <a:ext cx="3040553" cy="4958197"/>
            <a:chOff x="4668145" y="1211142"/>
            <a:chExt cx="3040553" cy="4958197"/>
          </a:xfrm>
        </p:grpSpPr>
        <p:grpSp>
          <p:nvGrpSpPr>
            <p:cNvPr id="28" name="íśľíḓê">
              <a:extLst>
                <a:ext uri="{FF2B5EF4-FFF2-40B4-BE49-F238E27FC236}">
                  <a16:creationId xmlns:a16="http://schemas.microsoft.com/office/drawing/2014/main" id="{0ED099E4-6E17-4D50-A2DD-59E782B08B55}"/>
                </a:ext>
              </a:extLst>
            </p:cNvPr>
            <p:cNvGrpSpPr/>
            <p:nvPr/>
          </p:nvGrpSpPr>
          <p:grpSpPr>
            <a:xfrm>
              <a:off x="4668145" y="1228065"/>
              <a:ext cx="3040553" cy="4941274"/>
              <a:chOff x="639840" y="2401666"/>
              <a:chExt cx="2567805" cy="4173000"/>
            </a:xfrm>
          </p:grpSpPr>
          <p:sp>
            <p:nvSpPr>
              <p:cNvPr id="30" name="iṥlíḍé">
                <a:extLst>
                  <a:ext uri="{FF2B5EF4-FFF2-40B4-BE49-F238E27FC236}">
                    <a16:creationId xmlns:a16="http://schemas.microsoft.com/office/drawing/2014/main" id="{8B57CD60-16F1-4902-8FE5-73C977F9A642}"/>
                  </a:ext>
                </a:extLst>
              </p:cNvPr>
              <p:cNvSpPr/>
              <p:nvPr/>
            </p:nvSpPr>
            <p:spPr>
              <a:xfrm>
                <a:off x="680962" y="3250266"/>
                <a:ext cx="2526683" cy="3324400"/>
              </a:xfrm>
              <a:prstGeom prst="roundRect">
                <a:avLst>
                  <a:gd name="adj" fmla="val 2235"/>
                </a:avLst>
              </a:prstGeom>
              <a:solidFill>
                <a:schemeClr val="bg1"/>
              </a:solidFill>
              <a:ln w="3175">
                <a:solidFill>
                  <a:schemeClr val="bg1">
                    <a:lumMod val="95000"/>
                  </a:schemeClr>
                </a:solidFill>
                <a:prstDash val="solid"/>
                <a:round/>
                <a:headEnd/>
                <a:tailE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31" name="íšlíḓê">
                <a:extLst>
                  <a:ext uri="{FF2B5EF4-FFF2-40B4-BE49-F238E27FC236}">
                    <a16:creationId xmlns:a16="http://schemas.microsoft.com/office/drawing/2014/main" id="{88D756F2-5199-4FA9-A647-689F91E2F1D4}"/>
                  </a:ext>
                </a:extLst>
              </p:cNvPr>
              <p:cNvSpPr txBox="1"/>
              <p:nvPr/>
            </p:nvSpPr>
            <p:spPr>
              <a:xfrm>
                <a:off x="639840" y="4221657"/>
                <a:ext cx="2567805" cy="1379612"/>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70000"/>
                  </a:lnSpc>
                  <a:spcBef>
                    <a:spcPct val="0"/>
                  </a:spcBef>
                </a:pPr>
                <a:r>
                  <a:rPr lang="en-US" altLang="zh-CN" sz="1050" dirty="0"/>
                  <a:t>In</a:t>
                </a:r>
                <a:r>
                  <a:rPr lang="zh-CN" altLang="en-US" sz="1050" dirty="0"/>
                  <a:t> </a:t>
                </a:r>
                <a:r>
                  <a:rPr lang="en-US" altLang="zh-CN" sz="1050" dirty="0"/>
                  <a:t>the</a:t>
                </a:r>
                <a:r>
                  <a:rPr lang="zh-CN" altLang="en-US" sz="1050" dirty="0"/>
                  <a:t> </a:t>
                </a:r>
                <a:r>
                  <a:rPr lang="en-US" altLang="zh-CN" sz="1050" dirty="0"/>
                  <a:t>reconstruction</a:t>
                </a:r>
                <a:r>
                  <a:rPr lang="zh-CN" altLang="en-US" sz="1050" dirty="0"/>
                  <a:t> </a:t>
                </a:r>
                <a:r>
                  <a:rPr lang="en-US" altLang="zh-CN" sz="1050" dirty="0"/>
                  <a:t>phase,</a:t>
                </a:r>
                <a:r>
                  <a:rPr lang="zh-CN" altLang="en-US" sz="1050" dirty="0"/>
                  <a:t> </a:t>
                </a:r>
                <a:r>
                  <a:rPr lang="en-US" altLang="zh-CN" sz="1050" dirty="0"/>
                  <a:t>our</a:t>
                </a:r>
                <a:r>
                  <a:rPr lang="zh-CN" altLang="en-US" sz="1050" dirty="0"/>
                  <a:t> </a:t>
                </a:r>
                <a:r>
                  <a:rPr lang="en-US" altLang="zh-CN" sz="1050" dirty="0"/>
                  <a:t>main</a:t>
                </a:r>
                <a:r>
                  <a:rPr lang="zh-CN" altLang="en-US" sz="1050" dirty="0"/>
                  <a:t> </a:t>
                </a:r>
                <a:r>
                  <a:rPr lang="en-US" altLang="zh-CN" sz="1050" dirty="0"/>
                  <a:t>concern</a:t>
                </a:r>
                <a:r>
                  <a:rPr lang="zh-CN" altLang="en-US" sz="1050" dirty="0"/>
                  <a:t> </a:t>
                </a:r>
                <a:r>
                  <a:rPr lang="en-US" altLang="zh-CN" sz="1050" dirty="0"/>
                  <a:t>is</a:t>
                </a:r>
                <a:r>
                  <a:rPr lang="zh-CN" altLang="en-US" sz="1050" dirty="0"/>
                  <a:t> </a:t>
                </a:r>
                <a:r>
                  <a:rPr lang="en-US" altLang="zh-CN" sz="1050" dirty="0"/>
                  <a:t>to</a:t>
                </a:r>
                <a:r>
                  <a:rPr lang="zh-CN" altLang="en-US" sz="1050" dirty="0"/>
                  <a:t> </a:t>
                </a:r>
                <a:r>
                  <a:rPr lang="en-US" altLang="zh-CN" sz="1050" dirty="0"/>
                  <a:t>make</a:t>
                </a:r>
                <a:r>
                  <a:rPr lang="zh-CN" altLang="en-US" sz="1050" dirty="0"/>
                  <a:t>  </a:t>
                </a:r>
                <a:r>
                  <a:rPr lang="en-US" altLang="zh-CN" sz="1050" dirty="0"/>
                  <a:t>buildings, public facilities and networks in the affected areas to return to normal</a:t>
                </a:r>
                <a:r>
                  <a:rPr lang="zh-CN" altLang="en-US" sz="1050" dirty="0"/>
                  <a:t> </a:t>
                </a:r>
                <a:r>
                  <a:rPr lang="en-US" altLang="zh-CN" sz="1050" dirty="0"/>
                  <a:t>in the shortest time.</a:t>
                </a:r>
                <a:r>
                  <a:rPr lang="zh-CN" altLang="en-US" sz="1050" dirty="0"/>
                  <a:t> </a:t>
                </a:r>
                <a:r>
                  <a:rPr lang="en-US" altLang="zh-CN" sz="1050" dirty="0"/>
                  <a:t>Therefore, the bidding by the demand side will be used.</a:t>
                </a:r>
                <a:r>
                  <a:rPr lang="zh-CN" altLang="en-US" sz="1050" dirty="0"/>
                  <a:t> </a:t>
                </a:r>
                <a:r>
                  <a:rPr lang="en-US" altLang="zh-CN" sz="1050" dirty="0"/>
                  <a:t>The supply side will fund the capital, and the executor</a:t>
                </a:r>
                <a:r>
                  <a:rPr lang="zh-CN" altLang="en-US" sz="1050" dirty="0"/>
                  <a:t> </a:t>
                </a:r>
                <a:r>
                  <a:rPr lang="en-US" altLang="zh-CN" sz="1050" dirty="0"/>
                  <a:t>will bid to ensure the quality of the reconstruction.</a:t>
                </a:r>
                <a:r>
                  <a:rPr lang="zh-CN" altLang="en-US" sz="1050" dirty="0"/>
                  <a:t>。</a:t>
                </a:r>
              </a:p>
            </p:txBody>
          </p:sp>
          <p:sp>
            <p:nvSpPr>
              <p:cNvPr id="32" name="íSḷiḋe">
                <a:extLst>
                  <a:ext uri="{FF2B5EF4-FFF2-40B4-BE49-F238E27FC236}">
                    <a16:creationId xmlns:a16="http://schemas.microsoft.com/office/drawing/2014/main" id="{4CD9ABB8-62E4-4B9A-8A1F-EC9F166B22F7}"/>
                  </a:ext>
                </a:extLst>
              </p:cNvPr>
              <p:cNvSpPr/>
              <p:nvPr/>
            </p:nvSpPr>
            <p:spPr>
              <a:xfrm>
                <a:off x="1095702" y="2401666"/>
                <a:ext cx="1697200" cy="1697200"/>
              </a:xfrm>
              <a:prstGeom prst="ellipse">
                <a:avLst/>
              </a:prstGeom>
              <a:pattFill prst="pct5">
                <a:fgClr>
                  <a:srgbClr val="E4E6EA"/>
                </a:fgClr>
                <a:bgClr>
                  <a:srgbClr val="ADB5BF"/>
                </a:bgClr>
              </a:pattFill>
              <a:ln w="28575">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pic>
          <p:nvPicPr>
            <p:cNvPr id="29" name="图片 28">
              <a:extLst>
                <a:ext uri="{FF2B5EF4-FFF2-40B4-BE49-F238E27FC236}">
                  <a16:creationId xmlns:a16="http://schemas.microsoft.com/office/drawing/2014/main" id="{D2E64B08-7D29-4E68-92D4-AB1AADC12FCD}"/>
                </a:ext>
              </a:extLst>
            </p:cNvPr>
            <p:cNvPicPr>
              <a:picLocks noChangeAspect="1"/>
            </p:cNvPicPr>
            <p:nvPr/>
          </p:nvPicPr>
          <p:blipFill>
            <a:blip r:embed="rId4">
              <a:extLst>
                <a:ext uri="{28A0092B-C50C-407E-A947-70E740481C1C}">
                  <a14:useLocalDpi xmlns:a14="http://schemas.microsoft.com/office/drawing/2010/main" val="0"/>
                </a:ext>
              </a:extLst>
            </a:blip>
            <a:srcRect l="20571" t="4171" r="26560" b="2422"/>
            <a:stretch>
              <a:fillRect/>
            </a:stretch>
          </p:blipFill>
          <p:spPr>
            <a:xfrm>
              <a:off x="5231917" y="1211142"/>
              <a:ext cx="2009666" cy="2009658"/>
            </a:xfrm>
            <a:custGeom>
              <a:avLst/>
              <a:gdLst>
                <a:gd name="connsiteX0" fmla="*/ 1004694 w 2009666"/>
                <a:gd name="connsiteY0" fmla="*/ 0 h 2009658"/>
                <a:gd name="connsiteX1" fmla="*/ 1004972 w 2009666"/>
                <a:gd name="connsiteY1" fmla="*/ 0 h 2009658"/>
                <a:gd name="connsiteX2" fmla="*/ 1107572 w 2009666"/>
                <a:gd name="connsiteY2" fmla="*/ 5181 h 2009658"/>
                <a:gd name="connsiteX3" fmla="*/ 2009666 w 2009666"/>
                <a:gd name="connsiteY3" fmla="*/ 1004826 h 2009658"/>
                <a:gd name="connsiteX4" fmla="*/ 1107572 w 2009666"/>
                <a:gd name="connsiteY4" fmla="*/ 2004471 h 2009658"/>
                <a:gd name="connsiteX5" fmla="*/ 1004853 w 2009666"/>
                <a:gd name="connsiteY5" fmla="*/ 2009658 h 2009658"/>
                <a:gd name="connsiteX6" fmla="*/ 1004813 w 2009666"/>
                <a:gd name="connsiteY6" fmla="*/ 2009658 h 2009658"/>
                <a:gd name="connsiteX7" fmla="*/ 902095 w 2009666"/>
                <a:gd name="connsiteY7" fmla="*/ 2004471 h 2009658"/>
                <a:gd name="connsiteX8" fmla="*/ 0 w 2009666"/>
                <a:gd name="connsiteY8" fmla="*/ 1004826 h 2009658"/>
                <a:gd name="connsiteX9" fmla="*/ 902095 w 2009666"/>
                <a:gd name="connsiteY9" fmla="*/ 5181 h 200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9666" h="2009658">
                  <a:moveTo>
                    <a:pt x="1004694" y="0"/>
                  </a:moveTo>
                  <a:lnTo>
                    <a:pt x="1004972" y="0"/>
                  </a:lnTo>
                  <a:lnTo>
                    <a:pt x="1107572" y="5181"/>
                  </a:lnTo>
                  <a:cubicBezTo>
                    <a:pt x="1614265" y="56638"/>
                    <a:pt x="2009666" y="484557"/>
                    <a:pt x="2009666" y="1004826"/>
                  </a:cubicBezTo>
                  <a:cubicBezTo>
                    <a:pt x="2009666" y="1525096"/>
                    <a:pt x="1614265" y="1953014"/>
                    <a:pt x="1107572" y="2004471"/>
                  </a:cubicBezTo>
                  <a:lnTo>
                    <a:pt x="1004853" y="2009658"/>
                  </a:lnTo>
                  <a:lnTo>
                    <a:pt x="1004813" y="2009658"/>
                  </a:lnTo>
                  <a:lnTo>
                    <a:pt x="902095" y="2004471"/>
                  </a:lnTo>
                  <a:cubicBezTo>
                    <a:pt x="395402" y="1953014"/>
                    <a:pt x="0" y="1525096"/>
                    <a:pt x="0" y="1004826"/>
                  </a:cubicBezTo>
                  <a:cubicBezTo>
                    <a:pt x="0" y="484557"/>
                    <a:pt x="395402" y="56638"/>
                    <a:pt x="902095" y="5181"/>
                  </a:cubicBezTo>
                  <a:close/>
                </a:path>
              </a:pathLst>
            </a:custGeom>
          </p:spPr>
        </p:pic>
      </p:grpSp>
      <p:grpSp>
        <p:nvGrpSpPr>
          <p:cNvPr id="33" name="组合 32">
            <a:extLst>
              <a:ext uri="{FF2B5EF4-FFF2-40B4-BE49-F238E27FC236}">
                <a16:creationId xmlns:a16="http://schemas.microsoft.com/office/drawing/2014/main" id="{FECB1B15-5ECA-4A50-8D86-E7B06F439483}"/>
              </a:ext>
            </a:extLst>
          </p:cNvPr>
          <p:cNvGrpSpPr/>
          <p:nvPr/>
        </p:nvGrpSpPr>
        <p:grpSpPr>
          <a:xfrm>
            <a:off x="1140642" y="1212564"/>
            <a:ext cx="3421677" cy="4956775"/>
            <a:chOff x="1140642" y="1212564"/>
            <a:chExt cx="3421677" cy="4956775"/>
          </a:xfrm>
        </p:grpSpPr>
        <p:sp>
          <p:nvSpPr>
            <p:cNvPr id="34" name="iṥlíḍé">
              <a:extLst>
                <a:ext uri="{FF2B5EF4-FFF2-40B4-BE49-F238E27FC236}">
                  <a16:creationId xmlns:a16="http://schemas.microsoft.com/office/drawing/2014/main" id="{DFBB1073-7D26-44EF-966B-B07A1F47B063}"/>
                </a:ext>
              </a:extLst>
            </p:cNvPr>
            <p:cNvSpPr/>
            <p:nvPr/>
          </p:nvSpPr>
          <p:spPr>
            <a:xfrm>
              <a:off x="1140642" y="2232897"/>
              <a:ext cx="2991860" cy="3936442"/>
            </a:xfrm>
            <a:prstGeom prst="roundRect">
              <a:avLst>
                <a:gd name="adj" fmla="val 2235"/>
              </a:avLst>
            </a:prstGeom>
            <a:solidFill>
              <a:schemeClr val="bg1"/>
            </a:solidFill>
            <a:ln w="3175">
              <a:solidFill>
                <a:schemeClr val="bg1">
                  <a:lumMod val="95000"/>
                </a:schemeClr>
              </a:solidFill>
              <a:prstDash val="solid"/>
              <a:round/>
              <a:headEnd/>
              <a:tailE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35" name="íśḷïḍê">
              <a:extLst>
                <a:ext uri="{FF2B5EF4-FFF2-40B4-BE49-F238E27FC236}">
                  <a16:creationId xmlns:a16="http://schemas.microsoft.com/office/drawing/2014/main" id="{E8981698-E80A-4853-AA0A-ECFFC0603922}"/>
                </a:ext>
              </a:extLst>
            </p:cNvPr>
            <p:cNvSpPr/>
            <p:nvPr/>
          </p:nvSpPr>
          <p:spPr>
            <a:xfrm>
              <a:off x="1318089" y="5692165"/>
              <a:ext cx="467066" cy="411133"/>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36" name="íšlíḓê">
              <a:extLst>
                <a:ext uri="{FF2B5EF4-FFF2-40B4-BE49-F238E27FC236}">
                  <a16:creationId xmlns:a16="http://schemas.microsoft.com/office/drawing/2014/main" id="{7B2C6D7D-6DDB-46EE-A196-80E2968B5337}"/>
                </a:ext>
              </a:extLst>
            </p:cNvPr>
            <p:cNvSpPr txBox="1"/>
            <p:nvPr/>
          </p:nvSpPr>
          <p:spPr>
            <a:xfrm>
              <a:off x="1178348" y="3383127"/>
              <a:ext cx="3040553" cy="1844199"/>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70000"/>
                </a:lnSpc>
                <a:spcBef>
                  <a:spcPct val="0"/>
                </a:spcBef>
              </a:pPr>
              <a:r>
                <a:rPr lang="en-US" altLang="zh-CN" sz="1050" dirty="0"/>
                <a:t>In the rescue phase, the main concern is to establish a rescue system quickly</a:t>
              </a:r>
              <a:r>
                <a:rPr lang="zh-CN" altLang="en-US" sz="1050" dirty="0"/>
                <a:t> </a:t>
              </a:r>
              <a:r>
                <a:rPr lang="en-US" altLang="zh-CN" sz="1050" dirty="0"/>
                <a:t>to save people‘s lives and properties. Therefore, in this case, we</a:t>
              </a:r>
              <a:r>
                <a:rPr lang="zh-CN" altLang="en-US" sz="1050" dirty="0"/>
                <a:t> </a:t>
              </a:r>
              <a:r>
                <a:rPr lang="en-US" altLang="zh-CN" sz="1050" dirty="0"/>
                <a:t>will</a:t>
              </a:r>
              <a:r>
                <a:rPr lang="zh-CN" altLang="en-US" sz="1050" dirty="0"/>
                <a:t> </a:t>
              </a:r>
              <a:r>
                <a:rPr lang="en-US" altLang="zh-CN" sz="1050" dirty="0"/>
                <a:t>use</a:t>
              </a:r>
              <a:r>
                <a:rPr lang="zh-CN" altLang="en-US" sz="1050" dirty="0"/>
                <a:t> </a:t>
              </a:r>
              <a:r>
                <a:rPr lang="en-US" altLang="zh-CN" sz="1050" dirty="0"/>
                <a:t>the</a:t>
              </a:r>
              <a:r>
                <a:rPr lang="zh-CN" altLang="en-US" sz="1050" dirty="0"/>
                <a:t> </a:t>
              </a:r>
              <a:r>
                <a:rPr lang="en-US" altLang="zh-CN" sz="1050" dirty="0"/>
                <a:t>match ordering</a:t>
              </a:r>
              <a:r>
                <a:rPr lang="zh-CN" altLang="en-US" sz="1050" dirty="0"/>
                <a:t>  </a:t>
              </a:r>
              <a:r>
                <a:rPr lang="en-US" altLang="zh-CN" sz="1050" dirty="0"/>
                <a:t>mechanism directly</a:t>
              </a:r>
              <a:r>
                <a:rPr lang="zh-CN" altLang="en-US" sz="1050" dirty="0"/>
                <a:t> </a:t>
              </a:r>
              <a:r>
                <a:rPr lang="en-US" altLang="zh-CN" sz="1050" dirty="0"/>
                <a:t>and</a:t>
              </a:r>
              <a:r>
                <a:rPr lang="zh-CN" altLang="en-US" sz="1050" dirty="0"/>
                <a:t> </a:t>
              </a:r>
              <a:r>
                <a:rPr lang="en-US" altLang="zh-CN" sz="1050" dirty="0"/>
                <a:t>no</a:t>
              </a:r>
              <a:r>
                <a:rPr lang="zh-CN" altLang="en-US" sz="1050" dirty="0"/>
                <a:t> </a:t>
              </a:r>
              <a:r>
                <a:rPr lang="en-US" altLang="zh-CN" sz="1050" dirty="0"/>
                <a:t>longer</a:t>
              </a:r>
              <a:r>
                <a:rPr lang="zh-CN" altLang="en-US" sz="1050" dirty="0"/>
                <a:t> </a:t>
              </a:r>
              <a:r>
                <a:rPr lang="en-US" altLang="zh-CN" sz="1050" dirty="0"/>
                <a:t>wait</a:t>
              </a:r>
              <a:r>
                <a:rPr lang="zh-CN" altLang="en-US" sz="1050" dirty="0"/>
                <a:t> </a:t>
              </a:r>
              <a:r>
                <a:rPr lang="en-US" altLang="zh-CN" sz="1050" dirty="0"/>
                <a:t>for</a:t>
              </a:r>
              <a:r>
                <a:rPr lang="zh-CN" altLang="en-US" sz="1050" dirty="0"/>
                <a:t> </a:t>
              </a:r>
              <a:r>
                <a:rPr lang="en-US" altLang="zh-CN" sz="1050" dirty="0"/>
                <a:t>the</a:t>
              </a:r>
              <a:r>
                <a:rPr lang="zh-CN" altLang="en-US" sz="1050" dirty="0"/>
                <a:t> </a:t>
              </a:r>
              <a:r>
                <a:rPr lang="en-US" altLang="zh-CN" sz="1050" dirty="0"/>
                <a:t>three</a:t>
              </a:r>
              <a:r>
                <a:rPr lang="zh-CN" altLang="en-US" sz="1050" dirty="0"/>
                <a:t> </a:t>
              </a:r>
              <a:r>
                <a:rPr lang="en-US" altLang="zh-CN" sz="1050" dirty="0"/>
                <a:t>parties’</a:t>
              </a:r>
              <a:r>
                <a:rPr lang="zh-CN" altLang="en-US" sz="1050" dirty="0"/>
                <a:t> </a:t>
              </a:r>
              <a:r>
                <a:rPr lang="en-US" altLang="zh-CN" sz="1050" dirty="0"/>
                <a:t>consent.</a:t>
              </a:r>
              <a:r>
                <a:rPr lang="zh-CN" altLang="en-US" sz="1050" dirty="0"/>
                <a:t> </a:t>
              </a:r>
              <a:r>
                <a:rPr lang="en-US" altLang="zh-CN" sz="1050" dirty="0"/>
                <a:t>We</a:t>
              </a:r>
              <a:r>
                <a:rPr lang="zh-CN" altLang="en-US" sz="1050" dirty="0"/>
                <a:t> </a:t>
              </a:r>
              <a:r>
                <a:rPr lang="en-US" altLang="zh-CN" sz="1050" dirty="0"/>
                <a:t>will</a:t>
              </a:r>
              <a:r>
                <a:rPr lang="zh-CN" altLang="en-US" sz="1050" dirty="0"/>
                <a:t> </a:t>
              </a:r>
              <a:r>
                <a:rPr lang="en-US" altLang="zh-CN" sz="1050" dirty="0"/>
                <a:t>give</a:t>
              </a:r>
              <a:r>
                <a:rPr lang="zh-CN" altLang="en-US" sz="1050" dirty="0"/>
                <a:t> </a:t>
              </a:r>
              <a:r>
                <a:rPr lang="en-US" altLang="zh-CN" sz="1050" dirty="0"/>
                <a:t>the</a:t>
              </a:r>
              <a:r>
                <a:rPr lang="zh-CN" altLang="en-US" sz="1050" dirty="0"/>
                <a:t> </a:t>
              </a:r>
              <a:r>
                <a:rPr lang="en-US" altLang="zh-CN" sz="1050" dirty="0"/>
                <a:t>order</a:t>
              </a:r>
              <a:r>
                <a:rPr lang="zh-CN" altLang="en-US" sz="1050" dirty="0"/>
                <a:t> </a:t>
              </a:r>
              <a:r>
                <a:rPr lang="en-US" altLang="zh-CN" sz="1050" dirty="0"/>
                <a:t>to</a:t>
              </a:r>
              <a:r>
                <a:rPr lang="zh-CN" altLang="en-US" sz="1050" dirty="0"/>
                <a:t> </a:t>
              </a:r>
              <a:r>
                <a:rPr lang="en-US" altLang="zh-CN" sz="1050" dirty="0"/>
                <a:t>the</a:t>
              </a:r>
              <a:r>
                <a:rPr lang="zh-CN" altLang="en-US" sz="1050" dirty="0"/>
                <a:t> </a:t>
              </a:r>
              <a:r>
                <a:rPr lang="en-US" altLang="zh-CN" sz="1050" dirty="0"/>
                <a:t>reserved</a:t>
              </a:r>
              <a:r>
                <a:rPr lang="zh-CN" altLang="en-US" sz="1050" dirty="0"/>
                <a:t> </a:t>
              </a:r>
              <a:r>
                <a:rPr lang="en-US" altLang="zh-CN" sz="1050" dirty="0"/>
                <a:t>three-</a:t>
              </a:r>
              <a:r>
                <a:rPr lang="zh-CN" altLang="en-US" sz="1050" dirty="0"/>
                <a:t> </a:t>
              </a:r>
              <a:r>
                <a:rPr lang="en-US" altLang="zh-CN" sz="1050" dirty="0"/>
                <a:t>parties</a:t>
              </a:r>
              <a:r>
                <a:rPr lang="zh-CN" altLang="en-US" sz="1050" dirty="0"/>
                <a:t> </a:t>
              </a:r>
              <a:r>
                <a:rPr lang="en-US" altLang="zh-CN" sz="1050" dirty="0"/>
                <a:t>to</a:t>
              </a:r>
              <a:r>
                <a:rPr lang="zh-CN" altLang="en-US" sz="1050" dirty="0"/>
                <a:t> </a:t>
              </a:r>
              <a:r>
                <a:rPr lang="en-US" altLang="zh-CN" sz="1050" dirty="0"/>
                <a:t>ensure</a:t>
              </a:r>
              <a:r>
                <a:rPr lang="zh-CN" altLang="en-US" sz="1050" dirty="0"/>
                <a:t> </a:t>
              </a:r>
              <a:r>
                <a:rPr lang="en-US" altLang="zh-CN" sz="1050" dirty="0"/>
                <a:t>the</a:t>
              </a:r>
              <a:r>
                <a:rPr lang="zh-CN" altLang="en-US" sz="1050" dirty="0"/>
                <a:t> </a:t>
              </a:r>
              <a:r>
                <a:rPr lang="en-US" altLang="zh-CN" sz="1050" dirty="0"/>
                <a:t>efficiency.</a:t>
              </a:r>
              <a:r>
                <a:rPr lang="zh-CN" altLang="en-US" sz="1050" dirty="0"/>
                <a:t> </a:t>
              </a:r>
            </a:p>
          </p:txBody>
        </p:sp>
        <p:sp>
          <p:nvSpPr>
            <p:cNvPr id="37" name="íSḷiḋe">
              <a:extLst>
                <a:ext uri="{FF2B5EF4-FFF2-40B4-BE49-F238E27FC236}">
                  <a16:creationId xmlns:a16="http://schemas.microsoft.com/office/drawing/2014/main" id="{A05313DB-CE31-4F85-839E-B614CFB5548D}"/>
                </a:ext>
              </a:extLst>
            </p:cNvPr>
            <p:cNvSpPr/>
            <p:nvPr/>
          </p:nvSpPr>
          <p:spPr>
            <a:xfrm>
              <a:off x="1631738" y="1228065"/>
              <a:ext cx="2009665" cy="2009665"/>
            </a:xfrm>
            <a:prstGeom prst="ellipse">
              <a:avLst/>
            </a:prstGeom>
            <a:pattFill prst="pct5">
              <a:fgClr>
                <a:srgbClr val="E4E6EA"/>
              </a:fgClr>
              <a:bgClr>
                <a:srgbClr val="ADB5BF"/>
              </a:bgClr>
            </a:pattFill>
            <a:ln w="28575">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pic>
          <p:nvPicPr>
            <p:cNvPr id="38" name="图片 37">
              <a:extLst>
                <a:ext uri="{FF2B5EF4-FFF2-40B4-BE49-F238E27FC236}">
                  <a16:creationId xmlns:a16="http://schemas.microsoft.com/office/drawing/2014/main" id="{5CFB0693-D826-4125-AB15-4815B2DED692}"/>
                </a:ext>
              </a:extLst>
            </p:cNvPr>
            <p:cNvPicPr>
              <a:picLocks noChangeAspect="1"/>
            </p:cNvPicPr>
            <p:nvPr/>
          </p:nvPicPr>
          <p:blipFill>
            <a:blip r:embed="rId5">
              <a:extLst>
                <a:ext uri="{28A0092B-C50C-407E-A947-70E740481C1C}">
                  <a14:useLocalDpi xmlns:a14="http://schemas.microsoft.com/office/drawing/2010/main" val="0"/>
                </a:ext>
              </a:extLst>
            </a:blip>
            <a:srcRect l="16814" r="16519"/>
            <a:stretch>
              <a:fillRect/>
            </a:stretch>
          </p:blipFill>
          <p:spPr>
            <a:xfrm>
              <a:off x="1631737" y="1212564"/>
              <a:ext cx="2009666" cy="2009658"/>
            </a:xfrm>
            <a:custGeom>
              <a:avLst/>
              <a:gdLst>
                <a:gd name="connsiteX0" fmla="*/ 1004694 w 2009666"/>
                <a:gd name="connsiteY0" fmla="*/ 0 h 2009658"/>
                <a:gd name="connsiteX1" fmla="*/ 1004972 w 2009666"/>
                <a:gd name="connsiteY1" fmla="*/ 0 h 2009658"/>
                <a:gd name="connsiteX2" fmla="*/ 1107572 w 2009666"/>
                <a:gd name="connsiteY2" fmla="*/ 5181 h 2009658"/>
                <a:gd name="connsiteX3" fmla="*/ 2009666 w 2009666"/>
                <a:gd name="connsiteY3" fmla="*/ 1004826 h 2009658"/>
                <a:gd name="connsiteX4" fmla="*/ 1107572 w 2009666"/>
                <a:gd name="connsiteY4" fmla="*/ 2004471 h 2009658"/>
                <a:gd name="connsiteX5" fmla="*/ 1004853 w 2009666"/>
                <a:gd name="connsiteY5" fmla="*/ 2009658 h 2009658"/>
                <a:gd name="connsiteX6" fmla="*/ 1004813 w 2009666"/>
                <a:gd name="connsiteY6" fmla="*/ 2009658 h 2009658"/>
                <a:gd name="connsiteX7" fmla="*/ 902095 w 2009666"/>
                <a:gd name="connsiteY7" fmla="*/ 2004471 h 2009658"/>
                <a:gd name="connsiteX8" fmla="*/ 0 w 2009666"/>
                <a:gd name="connsiteY8" fmla="*/ 1004826 h 2009658"/>
                <a:gd name="connsiteX9" fmla="*/ 902095 w 2009666"/>
                <a:gd name="connsiteY9" fmla="*/ 5181 h 200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9666" h="2009658">
                  <a:moveTo>
                    <a:pt x="1004694" y="0"/>
                  </a:moveTo>
                  <a:lnTo>
                    <a:pt x="1004972" y="0"/>
                  </a:lnTo>
                  <a:lnTo>
                    <a:pt x="1107572" y="5181"/>
                  </a:lnTo>
                  <a:cubicBezTo>
                    <a:pt x="1614265" y="56638"/>
                    <a:pt x="2009666" y="484557"/>
                    <a:pt x="2009666" y="1004826"/>
                  </a:cubicBezTo>
                  <a:cubicBezTo>
                    <a:pt x="2009666" y="1525096"/>
                    <a:pt x="1614265" y="1953014"/>
                    <a:pt x="1107572" y="2004471"/>
                  </a:cubicBezTo>
                  <a:lnTo>
                    <a:pt x="1004853" y="2009658"/>
                  </a:lnTo>
                  <a:lnTo>
                    <a:pt x="1004813" y="2009658"/>
                  </a:lnTo>
                  <a:lnTo>
                    <a:pt x="902095" y="2004471"/>
                  </a:lnTo>
                  <a:cubicBezTo>
                    <a:pt x="395402" y="1953014"/>
                    <a:pt x="0" y="1525096"/>
                    <a:pt x="0" y="1004826"/>
                  </a:cubicBezTo>
                  <a:cubicBezTo>
                    <a:pt x="0" y="484557"/>
                    <a:pt x="395402" y="56638"/>
                    <a:pt x="902095" y="5181"/>
                  </a:cubicBezTo>
                  <a:close/>
                </a:path>
              </a:pathLst>
            </a:custGeom>
            <a:ln>
              <a:noFill/>
            </a:ln>
            <a:effectLst>
              <a:outerShdw blurRad="292100" dist="139700" dir="2700000" algn="tl" rotWithShape="0">
                <a:srgbClr val="333333">
                  <a:alpha val="65000"/>
                </a:srgbClr>
              </a:outerShdw>
            </a:effectLst>
          </p:spPr>
        </p:pic>
        <p:sp>
          <p:nvSpPr>
            <p:cNvPr id="39" name="文本框 38">
              <a:extLst>
                <a:ext uri="{FF2B5EF4-FFF2-40B4-BE49-F238E27FC236}">
                  <a16:creationId xmlns:a16="http://schemas.microsoft.com/office/drawing/2014/main" id="{4423DA16-10BE-4ACF-90AD-B39D5C0FAAE1}"/>
                </a:ext>
              </a:extLst>
            </p:cNvPr>
            <p:cNvSpPr txBox="1"/>
            <p:nvPr/>
          </p:nvSpPr>
          <p:spPr>
            <a:xfrm>
              <a:off x="1974071" y="5725168"/>
              <a:ext cx="2548628" cy="369332"/>
            </a:xfrm>
            <a:prstGeom prst="rect">
              <a:avLst/>
            </a:prstGeom>
            <a:noFill/>
          </p:spPr>
          <p:txBody>
            <a:bodyPr wrap="square" rtlCol="0">
              <a:spAutoFit/>
            </a:bodyPr>
            <a:lstStyle/>
            <a:p>
              <a:r>
                <a:rPr lang="en-US" altLang="zh-CN" b="1" dirty="0">
                  <a:solidFill>
                    <a:srgbClr val="3E3E3E"/>
                  </a:solidFill>
                </a:rPr>
                <a:t>Rescue</a:t>
              </a:r>
              <a:r>
                <a:rPr lang="zh-CN" altLang="en-US" b="1" dirty="0">
                  <a:solidFill>
                    <a:srgbClr val="3E3E3E"/>
                  </a:solidFill>
                </a:rPr>
                <a:t> </a:t>
              </a:r>
              <a:r>
                <a:rPr lang="en-US" altLang="zh-CN" b="1" dirty="0">
                  <a:solidFill>
                    <a:srgbClr val="3E3E3E"/>
                  </a:solidFill>
                </a:rPr>
                <a:t>Phase</a:t>
              </a:r>
              <a:endParaRPr lang="zh-CN" altLang="en-US" b="1" dirty="0">
                <a:solidFill>
                  <a:srgbClr val="3E3E3E"/>
                </a:solidFill>
              </a:endParaRPr>
            </a:p>
          </p:txBody>
        </p:sp>
        <p:sp>
          <p:nvSpPr>
            <p:cNvPr id="40" name="文本框 39">
              <a:extLst>
                <a:ext uri="{FF2B5EF4-FFF2-40B4-BE49-F238E27FC236}">
                  <a16:creationId xmlns:a16="http://schemas.microsoft.com/office/drawing/2014/main" id="{C3A6E57B-2A0D-439D-A5E7-6DA15402DD91}"/>
                </a:ext>
              </a:extLst>
            </p:cNvPr>
            <p:cNvSpPr txBox="1"/>
            <p:nvPr/>
          </p:nvSpPr>
          <p:spPr>
            <a:xfrm>
              <a:off x="1562889" y="5256713"/>
              <a:ext cx="2999430" cy="461665"/>
            </a:xfrm>
            <a:prstGeom prst="rect">
              <a:avLst/>
            </a:prstGeom>
            <a:noFill/>
          </p:spPr>
          <p:txBody>
            <a:bodyPr wrap="squar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Giving</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order</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1A7E17AE-E690-40EC-8F30-76AEE526ED6F}"/>
              </a:ext>
            </a:extLst>
          </p:cNvPr>
          <p:cNvSpPr txBox="1"/>
          <p:nvPr/>
        </p:nvSpPr>
        <p:spPr>
          <a:xfrm>
            <a:off x="5547187" y="5232139"/>
            <a:ext cx="1967371" cy="461665"/>
          </a:xfrm>
          <a:prstGeom prst="rect">
            <a:avLst/>
          </a:prstGeom>
          <a:noFill/>
        </p:spPr>
        <p:txBody>
          <a:bodyPr wrap="square" rtlCol="0">
            <a:spAutoFit/>
          </a:bodyPr>
          <a:lstStyle>
            <a:defPPr>
              <a:defRPr lang="zh-CN"/>
            </a:defPPr>
            <a:lvl1pPr>
              <a:defRPr sz="2400" b="1">
                <a:solidFill>
                  <a:srgbClr val="C00000"/>
                </a:solidFill>
                <a:latin typeface="微软雅黑" panose="020B0503020204020204" pitchFamily="34" charset="-122"/>
                <a:ea typeface="微软雅黑" panose="020B0503020204020204" pitchFamily="34" charset="-122"/>
              </a:defRPr>
            </a:lvl1pPr>
          </a:lstStyle>
          <a:p>
            <a:r>
              <a:rPr lang="en-US" altLang="zh-CN" dirty="0"/>
              <a:t>Bidding</a:t>
            </a:r>
            <a:endParaRPr lang="zh-CN" altLang="en-US" dirty="0"/>
          </a:p>
        </p:txBody>
      </p:sp>
      <p:sp>
        <p:nvSpPr>
          <p:cNvPr id="42" name="íšlíḓê">
            <a:extLst>
              <a:ext uri="{FF2B5EF4-FFF2-40B4-BE49-F238E27FC236}">
                <a16:creationId xmlns:a16="http://schemas.microsoft.com/office/drawing/2014/main" id="{3573DBDF-B73C-462C-8859-8A7C4D34A46F}"/>
              </a:ext>
            </a:extLst>
          </p:cNvPr>
          <p:cNvSpPr txBox="1"/>
          <p:nvPr/>
        </p:nvSpPr>
        <p:spPr>
          <a:xfrm>
            <a:off x="8316176" y="3470803"/>
            <a:ext cx="3040553" cy="1593578"/>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70000"/>
              </a:lnSpc>
              <a:spcBef>
                <a:spcPct val="0"/>
              </a:spcBef>
            </a:pPr>
            <a:r>
              <a:rPr lang="en-US" altLang="zh-CN" sz="1050" dirty="0"/>
              <a:t>In</a:t>
            </a:r>
            <a:r>
              <a:rPr lang="zh-CN" altLang="en-US" sz="1050" dirty="0"/>
              <a:t> </a:t>
            </a:r>
            <a:r>
              <a:rPr lang="en-US" altLang="zh-CN" sz="1050" dirty="0"/>
              <a:t>this</a:t>
            </a:r>
            <a:r>
              <a:rPr lang="zh-CN" altLang="en-US" sz="1050" dirty="0"/>
              <a:t> </a:t>
            </a:r>
            <a:r>
              <a:rPr lang="en-US" altLang="zh-CN" sz="1050" dirty="0"/>
              <a:t>phase, our</a:t>
            </a:r>
            <a:r>
              <a:rPr lang="zh-CN" altLang="en-US" sz="1050" dirty="0"/>
              <a:t> </a:t>
            </a:r>
            <a:r>
              <a:rPr lang="en-US" altLang="zh-CN" sz="1050" dirty="0"/>
              <a:t>focus is on how to restore living</a:t>
            </a:r>
            <a:r>
              <a:rPr lang="zh-CN" altLang="en-US" sz="1050" dirty="0"/>
              <a:t> </a:t>
            </a:r>
            <a:r>
              <a:rPr lang="en-US" altLang="zh-CN" sz="1050" dirty="0"/>
              <a:t>quality</a:t>
            </a:r>
            <a:r>
              <a:rPr lang="zh-CN" altLang="en-US" sz="1050" dirty="0"/>
              <a:t> </a:t>
            </a:r>
            <a:r>
              <a:rPr lang="en-US" altLang="zh-CN" sz="1050" dirty="0"/>
              <a:t>before</a:t>
            </a:r>
            <a:r>
              <a:rPr lang="zh-CN" altLang="en-US" sz="1050" dirty="0"/>
              <a:t> </a:t>
            </a:r>
            <a:r>
              <a:rPr lang="en-US" altLang="zh-CN" sz="1050" dirty="0"/>
              <a:t>disaster</a:t>
            </a:r>
            <a:r>
              <a:rPr lang="zh-CN" altLang="en-US" sz="1050" dirty="0"/>
              <a:t> </a:t>
            </a:r>
            <a:r>
              <a:rPr lang="en-US" altLang="zh-CN" sz="1050" dirty="0"/>
              <a:t>in the affected area, including job placement, social</a:t>
            </a:r>
            <a:r>
              <a:rPr lang="zh-CN" altLang="en-US" sz="1050" dirty="0"/>
              <a:t> </a:t>
            </a:r>
            <a:r>
              <a:rPr lang="en-US" altLang="zh-CN" sz="1050" dirty="0"/>
              <a:t>order establishment, and psychological counseling. Therefore, the mechanism of oriented</a:t>
            </a:r>
            <a:r>
              <a:rPr lang="zh-CN" altLang="en-US" sz="1050" dirty="0"/>
              <a:t> </a:t>
            </a:r>
            <a:r>
              <a:rPr lang="en-US" altLang="zh-CN" sz="1050" dirty="0"/>
              <a:t>information publication</a:t>
            </a:r>
            <a:r>
              <a:rPr lang="zh-CN" altLang="en-US" sz="1050" dirty="0"/>
              <a:t> </a:t>
            </a:r>
            <a:r>
              <a:rPr lang="en-US" altLang="zh-CN" sz="1050" dirty="0"/>
              <a:t>and oriented</a:t>
            </a:r>
            <a:r>
              <a:rPr lang="zh-CN" altLang="en-US" sz="1050" dirty="0"/>
              <a:t> </a:t>
            </a:r>
            <a:r>
              <a:rPr lang="en-US" altLang="zh-CN" sz="1050" dirty="0"/>
              <a:t>matching is adopted.</a:t>
            </a:r>
          </a:p>
          <a:p>
            <a:pPr algn="ctr">
              <a:lnSpc>
                <a:spcPct val="170000"/>
              </a:lnSpc>
              <a:spcBef>
                <a:spcPct val="0"/>
              </a:spcBef>
            </a:pPr>
            <a:endParaRPr lang="en-US" altLang="zh-CN" sz="1050" dirty="0"/>
          </a:p>
        </p:txBody>
      </p:sp>
      <p:sp>
        <p:nvSpPr>
          <p:cNvPr id="43" name="íśḷïḍê">
            <a:extLst>
              <a:ext uri="{FF2B5EF4-FFF2-40B4-BE49-F238E27FC236}">
                <a16:creationId xmlns:a16="http://schemas.microsoft.com/office/drawing/2014/main" id="{51B8C8E1-11E2-4B08-8657-CE7BA4B2BBD9}"/>
              </a:ext>
            </a:extLst>
          </p:cNvPr>
          <p:cNvSpPr/>
          <p:nvPr/>
        </p:nvSpPr>
        <p:spPr>
          <a:xfrm>
            <a:off x="4885982" y="5693804"/>
            <a:ext cx="467066" cy="411133"/>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44" name="文本框 43">
            <a:extLst>
              <a:ext uri="{FF2B5EF4-FFF2-40B4-BE49-F238E27FC236}">
                <a16:creationId xmlns:a16="http://schemas.microsoft.com/office/drawing/2014/main" id="{5CB0FD96-1F2C-48EF-9E49-2281BC8BBFC4}"/>
              </a:ext>
            </a:extLst>
          </p:cNvPr>
          <p:cNvSpPr txBox="1"/>
          <p:nvPr/>
        </p:nvSpPr>
        <p:spPr>
          <a:xfrm>
            <a:off x="5499891" y="5731434"/>
            <a:ext cx="2900540" cy="369332"/>
          </a:xfrm>
          <a:prstGeom prst="rect">
            <a:avLst/>
          </a:prstGeom>
          <a:noFill/>
        </p:spPr>
        <p:txBody>
          <a:bodyPr wrap="square" rtlCol="0">
            <a:spAutoFit/>
          </a:bodyPr>
          <a:lstStyle>
            <a:defPPr>
              <a:defRPr lang="zh-CN"/>
            </a:defPPr>
            <a:lvl1pPr>
              <a:defRPr b="1">
                <a:solidFill>
                  <a:srgbClr val="3E3E3E"/>
                </a:solidFill>
              </a:defRPr>
            </a:lvl1pPr>
          </a:lstStyle>
          <a:p>
            <a:r>
              <a:rPr lang="en-US" altLang="zh-CN" dirty="0"/>
              <a:t>Reconstruction</a:t>
            </a:r>
            <a:endParaRPr lang="zh-CN" altLang="en-US" dirty="0"/>
          </a:p>
        </p:txBody>
      </p:sp>
      <p:sp>
        <p:nvSpPr>
          <p:cNvPr id="45" name="íśḷïḍê">
            <a:extLst>
              <a:ext uri="{FF2B5EF4-FFF2-40B4-BE49-F238E27FC236}">
                <a16:creationId xmlns:a16="http://schemas.microsoft.com/office/drawing/2014/main" id="{D56C2679-6CA4-44E9-8809-66CE950341C9}"/>
              </a:ext>
            </a:extLst>
          </p:cNvPr>
          <p:cNvSpPr/>
          <p:nvPr/>
        </p:nvSpPr>
        <p:spPr>
          <a:xfrm>
            <a:off x="8439877" y="5687931"/>
            <a:ext cx="467066" cy="411133"/>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46" name="文本框 45">
            <a:extLst>
              <a:ext uri="{FF2B5EF4-FFF2-40B4-BE49-F238E27FC236}">
                <a16:creationId xmlns:a16="http://schemas.microsoft.com/office/drawing/2014/main" id="{725F1FC7-70D8-4CAC-9D04-010D4F5F9033}"/>
              </a:ext>
            </a:extLst>
          </p:cNvPr>
          <p:cNvSpPr txBox="1"/>
          <p:nvPr/>
        </p:nvSpPr>
        <p:spPr>
          <a:xfrm>
            <a:off x="9089500" y="5708831"/>
            <a:ext cx="2267229" cy="369332"/>
          </a:xfrm>
          <a:prstGeom prst="rect">
            <a:avLst/>
          </a:prstGeom>
          <a:noFill/>
        </p:spPr>
        <p:txBody>
          <a:bodyPr wrap="square" rtlCol="0">
            <a:spAutoFit/>
          </a:bodyPr>
          <a:lstStyle>
            <a:defPPr>
              <a:defRPr lang="zh-CN"/>
            </a:defPPr>
            <a:lvl1pPr>
              <a:defRPr b="1">
                <a:solidFill>
                  <a:srgbClr val="3E3E3E"/>
                </a:solidFill>
              </a:defRPr>
            </a:lvl1pPr>
          </a:lstStyle>
          <a:p>
            <a:r>
              <a:rPr lang="en-US" altLang="zh-CN" dirty="0"/>
              <a:t>Back</a:t>
            </a:r>
            <a:r>
              <a:rPr lang="zh-CN" altLang="en-US" dirty="0"/>
              <a:t> </a:t>
            </a:r>
            <a:r>
              <a:rPr lang="en-US" altLang="zh-CN" dirty="0"/>
              <a:t>to</a:t>
            </a:r>
            <a:r>
              <a:rPr lang="zh-CN" altLang="en-US" dirty="0"/>
              <a:t> </a:t>
            </a:r>
            <a:r>
              <a:rPr lang="en-US" altLang="zh-CN" dirty="0"/>
              <a:t>normal</a:t>
            </a:r>
            <a:endParaRPr lang="zh-CN" altLang="en-US" dirty="0"/>
          </a:p>
        </p:txBody>
      </p:sp>
      <p:sp>
        <p:nvSpPr>
          <p:cNvPr id="47" name="文本框 46">
            <a:extLst>
              <a:ext uri="{FF2B5EF4-FFF2-40B4-BE49-F238E27FC236}">
                <a16:creationId xmlns:a16="http://schemas.microsoft.com/office/drawing/2014/main" id="{9EBB1946-BA7D-4744-9F0E-6B0544056FE4}"/>
              </a:ext>
            </a:extLst>
          </p:cNvPr>
          <p:cNvSpPr txBox="1"/>
          <p:nvPr/>
        </p:nvSpPr>
        <p:spPr>
          <a:xfrm>
            <a:off x="9038851" y="5119351"/>
            <a:ext cx="2246043" cy="461665"/>
          </a:xfrm>
          <a:prstGeom prst="rect">
            <a:avLst/>
          </a:prstGeom>
          <a:noFill/>
        </p:spPr>
        <p:txBody>
          <a:bodyPr wrap="square" rtlCol="0">
            <a:spAutoFit/>
          </a:bodyPr>
          <a:lstStyle>
            <a:defPPr>
              <a:defRPr lang="zh-CN"/>
            </a:defPPr>
            <a:lvl1pPr>
              <a:defRPr sz="2400" b="1">
                <a:solidFill>
                  <a:srgbClr val="C00000"/>
                </a:solidFill>
                <a:latin typeface="微软雅黑" panose="020B0503020204020204" pitchFamily="34" charset="-122"/>
                <a:ea typeface="微软雅黑" panose="020B0503020204020204" pitchFamily="34" charset="-122"/>
              </a:defRPr>
            </a:lvl1pPr>
          </a:lstStyle>
          <a:p>
            <a:r>
              <a:rPr lang="en-US" altLang="zh-CN" dirty="0"/>
              <a:t>Oriented</a:t>
            </a:r>
            <a:endParaRPr lang="zh-CN" altLang="en-US" dirty="0"/>
          </a:p>
        </p:txBody>
      </p:sp>
    </p:spTree>
    <p:extLst>
      <p:ext uri="{BB962C8B-B14F-4D97-AF65-F5344CB8AC3E}">
        <p14:creationId xmlns:p14="http://schemas.microsoft.com/office/powerpoint/2010/main" val="575714530"/>
      </p:ext>
    </p:extLst>
  </p:cSld>
  <p:clrMapOvr>
    <a:masterClrMapping/>
  </p:clrMapOvr>
</p:sld>
</file>

<file path=ppt/slides/slide3.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6759811" y="2804887"/>
            <a:ext cx="7499766"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spc="0" dirty="0">
                <a:solidFill>
                  <a:schemeClr val="accent6">
                    <a:lumMod val="60000"/>
                    <a:lumOff val="40000"/>
                  </a:schemeClr>
                </a:solidFill>
              </a:rPr>
              <a:t>Proposal Introduction</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849316" y="3682344"/>
            <a:ext cx="5084234"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A brief introduction of our solution</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7F7D1CF-D52A-4BAC-B60D-256421A1EA73}"/>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1</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9822451B-53D8-4B63-9A89-C0CD59EFD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2712378621"/>
      </p:ext>
    </p:extLst>
  </p:cSld>
  <p:clrMapOvr>
    <a:masterClrMapping/>
  </p:clrMapOvr>
  <p:transition spd="med" advTm="4591">
    <p:fade/>
  </p:transition>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148680" y="172998"/>
            <a:ext cx="508916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Offline and Online coordination</a:t>
            </a:r>
          </a:p>
        </p:txBody>
      </p:sp>
      <p:grpSp>
        <p:nvGrpSpPr>
          <p:cNvPr id="48" name="组合 47">
            <a:extLst>
              <a:ext uri="{FF2B5EF4-FFF2-40B4-BE49-F238E27FC236}">
                <a16:creationId xmlns:a16="http://schemas.microsoft.com/office/drawing/2014/main" id="{61862EC7-2FEF-4C92-B907-0BDABA68D15A}"/>
              </a:ext>
            </a:extLst>
          </p:cNvPr>
          <p:cNvGrpSpPr/>
          <p:nvPr/>
        </p:nvGrpSpPr>
        <p:grpSpPr>
          <a:xfrm>
            <a:off x="322867" y="1703481"/>
            <a:ext cx="3454308" cy="2810288"/>
            <a:chOff x="3096569" y="1427307"/>
            <a:chExt cx="5942585" cy="4834651"/>
          </a:xfrm>
          <a:effectLst>
            <a:outerShdw blurRad="63500" sx="102000" sy="102000" algn="ctr" rotWithShape="0">
              <a:prstClr val="black">
                <a:alpha val="40000"/>
              </a:prstClr>
            </a:outerShdw>
          </a:effectLst>
        </p:grpSpPr>
        <p:cxnSp>
          <p:nvCxnSpPr>
            <p:cNvPr id="49" name="直接连接符 48">
              <a:extLst>
                <a:ext uri="{FF2B5EF4-FFF2-40B4-BE49-F238E27FC236}">
                  <a16:creationId xmlns:a16="http://schemas.microsoft.com/office/drawing/2014/main" id="{6E49F187-07F5-43C0-B664-A0FE5FB02821}"/>
                </a:ext>
              </a:extLst>
            </p:cNvPr>
            <p:cNvCxnSpPr>
              <a:cxnSpLocks/>
              <a:stCxn id="57" idx="5"/>
              <a:endCxn id="84" idx="1"/>
            </p:cNvCxnSpPr>
            <p:nvPr/>
          </p:nvCxnSpPr>
          <p:spPr>
            <a:xfrm>
              <a:off x="3726167" y="3968298"/>
              <a:ext cx="657743" cy="90476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1A365E7-B3A9-4BCA-8BB7-191440680070}"/>
                </a:ext>
              </a:extLst>
            </p:cNvPr>
            <p:cNvCxnSpPr>
              <a:cxnSpLocks/>
              <a:stCxn id="76" idx="3"/>
              <a:endCxn id="57" idx="7"/>
            </p:cNvCxnSpPr>
            <p:nvPr/>
          </p:nvCxnSpPr>
          <p:spPr>
            <a:xfrm flipH="1">
              <a:off x="3726167" y="2495691"/>
              <a:ext cx="665336" cy="95103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D1BE7AF-4E7E-4D99-8D8B-18F5B2FB34A2}"/>
                </a:ext>
              </a:extLst>
            </p:cNvPr>
            <p:cNvCxnSpPr>
              <a:stCxn id="57" idx="6"/>
              <a:endCxn id="82" idx="2"/>
            </p:cNvCxnSpPr>
            <p:nvPr/>
          </p:nvCxnSpPr>
          <p:spPr>
            <a:xfrm flipV="1">
              <a:off x="3834192" y="3354910"/>
              <a:ext cx="1569369" cy="35260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45BCB34-3A42-48FD-9148-1B994C8305DF}"/>
                </a:ext>
              </a:extLst>
            </p:cNvPr>
            <p:cNvCxnSpPr>
              <a:stCxn id="76" idx="5"/>
              <a:endCxn id="82" idx="1"/>
            </p:cNvCxnSpPr>
            <p:nvPr/>
          </p:nvCxnSpPr>
          <p:spPr>
            <a:xfrm>
              <a:off x="5276581" y="2495691"/>
              <a:ext cx="295620" cy="452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981B443-15C7-4B3E-8E3B-15A2A8CC164C}"/>
                </a:ext>
              </a:extLst>
            </p:cNvPr>
            <p:cNvCxnSpPr>
              <a:stCxn id="76" idx="6"/>
              <a:endCxn id="80" idx="2"/>
            </p:cNvCxnSpPr>
            <p:nvPr/>
          </p:nvCxnSpPr>
          <p:spPr>
            <a:xfrm>
              <a:off x="5459887" y="2053153"/>
              <a:ext cx="1821268" cy="2531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5A44A04-2362-4C71-8DD1-60B4D0059ADB}"/>
                </a:ext>
              </a:extLst>
            </p:cNvPr>
            <p:cNvCxnSpPr>
              <a:endCxn id="82" idx="7"/>
            </p:cNvCxnSpPr>
            <p:nvPr/>
          </p:nvCxnSpPr>
          <p:spPr>
            <a:xfrm flipH="1">
              <a:off x="6386473" y="2678998"/>
              <a:ext cx="955560" cy="26877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îṧ1ïḓé">
              <a:extLst>
                <a:ext uri="{FF2B5EF4-FFF2-40B4-BE49-F238E27FC236}">
                  <a16:creationId xmlns:a16="http://schemas.microsoft.com/office/drawing/2014/main" id="{BAEAFB09-3CDD-4793-B62D-6D57BD786395}"/>
                </a:ext>
              </a:extLst>
            </p:cNvPr>
            <p:cNvSpPr/>
            <p:nvPr/>
          </p:nvSpPr>
          <p:spPr>
            <a:xfrm>
              <a:off x="6785652" y="3647347"/>
              <a:ext cx="724569" cy="7245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íś1iḓê">
              <a:extLst>
                <a:ext uri="{FF2B5EF4-FFF2-40B4-BE49-F238E27FC236}">
                  <a16:creationId xmlns:a16="http://schemas.microsoft.com/office/drawing/2014/main" id="{54EAE79D-57E0-45DD-ACE8-35788630F1D9}"/>
                </a:ext>
              </a:extLst>
            </p:cNvPr>
            <p:cNvSpPr/>
            <p:nvPr/>
          </p:nvSpPr>
          <p:spPr bwMode="auto">
            <a:xfrm>
              <a:off x="6986236" y="3862297"/>
              <a:ext cx="284571" cy="288883"/>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sp>
          <p:nvSpPr>
            <p:cNvPr id="57" name="î$ľiḓê">
              <a:extLst>
                <a:ext uri="{FF2B5EF4-FFF2-40B4-BE49-F238E27FC236}">
                  <a16:creationId xmlns:a16="http://schemas.microsoft.com/office/drawing/2014/main" id="{F463D091-A334-4F77-8DD5-14CEB95A5346}"/>
                </a:ext>
              </a:extLst>
            </p:cNvPr>
            <p:cNvSpPr/>
            <p:nvPr/>
          </p:nvSpPr>
          <p:spPr>
            <a:xfrm>
              <a:off x="3096569" y="3338699"/>
              <a:ext cx="737623" cy="7376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8" name="ï$ḻîďè">
              <a:extLst>
                <a:ext uri="{FF2B5EF4-FFF2-40B4-BE49-F238E27FC236}">
                  <a16:creationId xmlns:a16="http://schemas.microsoft.com/office/drawing/2014/main" id="{D5A8743A-67E6-425C-B3C3-5144BA7C925F}"/>
                </a:ext>
              </a:extLst>
            </p:cNvPr>
            <p:cNvGrpSpPr/>
            <p:nvPr/>
          </p:nvGrpSpPr>
          <p:grpSpPr>
            <a:xfrm>
              <a:off x="4145612" y="4634761"/>
              <a:ext cx="1627197" cy="1627197"/>
              <a:chOff x="2740097" y="3551069"/>
              <a:chExt cx="1198226" cy="1198226"/>
            </a:xfrm>
          </p:grpSpPr>
          <p:sp>
            <p:nvSpPr>
              <p:cNvPr id="84" name="iṡḷíḋè">
                <a:extLst>
                  <a:ext uri="{FF2B5EF4-FFF2-40B4-BE49-F238E27FC236}">
                    <a16:creationId xmlns:a16="http://schemas.microsoft.com/office/drawing/2014/main" id="{CEFCB273-8D0A-4BDB-8A02-D6921ED66AEC}"/>
                  </a:ext>
                </a:extLst>
              </p:cNvPr>
              <p:cNvSpPr/>
              <p:nvPr/>
            </p:nvSpPr>
            <p:spPr>
              <a:xfrm>
                <a:off x="2740097" y="3551069"/>
                <a:ext cx="1198226" cy="119822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îṧ1ídè">
                <a:extLst>
                  <a:ext uri="{FF2B5EF4-FFF2-40B4-BE49-F238E27FC236}">
                    <a16:creationId xmlns:a16="http://schemas.microsoft.com/office/drawing/2014/main" id="{A32A4544-DA61-4C4B-B900-98AB81109831}"/>
                  </a:ext>
                </a:extLst>
              </p:cNvPr>
              <p:cNvSpPr/>
              <p:nvPr/>
            </p:nvSpPr>
            <p:spPr>
              <a:xfrm>
                <a:off x="2859919" y="3670891"/>
                <a:ext cx="958582" cy="9585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59" name="íŝľíde">
              <a:extLst>
                <a:ext uri="{FF2B5EF4-FFF2-40B4-BE49-F238E27FC236}">
                  <a16:creationId xmlns:a16="http://schemas.microsoft.com/office/drawing/2014/main" id="{911D9F4D-2E97-4861-8A61-4A6D8F8CCE39}"/>
                </a:ext>
              </a:extLst>
            </p:cNvPr>
            <p:cNvGrpSpPr/>
            <p:nvPr/>
          </p:nvGrpSpPr>
          <p:grpSpPr>
            <a:xfrm>
              <a:off x="5403559" y="2779131"/>
              <a:ext cx="1151556" cy="1151556"/>
              <a:chOff x="3666417" y="2184630"/>
              <a:chExt cx="847976" cy="847976"/>
            </a:xfrm>
          </p:grpSpPr>
          <p:sp>
            <p:nvSpPr>
              <p:cNvPr id="82" name="îṡḻîḓê">
                <a:extLst>
                  <a:ext uri="{FF2B5EF4-FFF2-40B4-BE49-F238E27FC236}">
                    <a16:creationId xmlns:a16="http://schemas.microsoft.com/office/drawing/2014/main" id="{4070A2F6-F009-4D95-96BD-34675667CA17}"/>
                  </a:ext>
                </a:extLst>
              </p:cNvPr>
              <p:cNvSpPr/>
              <p:nvPr/>
            </p:nvSpPr>
            <p:spPr>
              <a:xfrm>
                <a:off x="3666417" y="2184630"/>
                <a:ext cx="847976" cy="8479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3" name="iṥļïďè">
                <a:extLst>
                  <a:ext uri="{FF2B5EF4-FFF2-40B4-BE49-F238E27FC236}">
                    <a16:creationId xmlns:a16="http://schemas.microsoft.com/office/drawing/2014/main" id="{AEAED316-A73B-463C-9750-C7D496062151}"/>
                  </a:ext>
                </a:extLst>
              </p:cNvPr>
              <p:cNvSpPr/>
              <p:nvPr/>
            </p:nvSpPr>
            <p:spPr>
              <a:xfrm>
                <a:off x="3751215" y="2269428"/>
                <a:ext cx="678381" cy="678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60" name="ïṧḻidè">
              <a:extLst>
                <a:ext uri="{FF2B5EF4-FFF2-40B4-BE49-F238E27FC236}">
                  <a16:creationId xmlns:a16="http://schemas.microsoft.com/office/drawing/2014/main" id="{AE7908BA-57E4-4FDC-BFE3-E7D109F50C41}"/>
                </a:ext>
              </a:extLst>
            </p:cNvPr>
            <p:cNvGrpSpPr/>
            <p:nvPr/>
          </p:nvGrpSpPr>
          <p:grpSpPr>
            <a:xfrm>
              <a:off x="7281155" y="1427307"/>
              <a:ext cx="1757999" cy="1757999"/>
              <a:chOff x="5049030" y="1189182"/>
              <a:chExt cx="1294545" cy="1294545"/>
            </a:xfrm>
          </p:grpSpPr>
          <p:sp>
            <p:nvSpPr>
              <p:cNvPr id="80" name="ïśḻiḓé">
                <a:extLst>
                  <a:ext uri="{FF2B5EF4-FFF2-40B4-BE49-F238E27FC236}">
                    <a16:creationId xmlns:a16="http://schemas.microsoft.com/office/drawing/2014/main" id="{1BE6481D-FE3B-4F53-9CBF-2E416A6CF319}"/>
                  </a:ext>
                </a:extLst>
              </p:cNvPr>
              <p:cNvSpPr/>
              <p:nvPr/>
            </p:nvSpPr>
            <p:spPr>
              <a:xfrm>
                <a:off x="5049030" y="1189182"/>
                <a:ext cx="1294545" cy="129454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1" name="iŝ1ïďè">
                <a:extLst>
                  <a:ext uri="{FF2B5EF4-FFF2-40B4-BE49-F238E27FC236}">
                    <a16:creationId xmlns:a16="http://schemas.microsoft.com/office/drawing/2014/main" id="{DE092B9B-BA94-445F-889F-87EFB30EC64A}"/>
                  </a:ext>
                </a:extLst>
              </p:cNvPr>
              <p:cNvSpPr/>
              <p:nvPr/>
            </p:nvSpPr>
            <p:spPr>
              <a:xfrm>
                <a:off x="5178484" y="1318636"/>
                <a:ext cx="1035636" cy="10356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61" name="işḻíḍé">
              <a:extLst>
                <a:ext uri="{FF2B5EF4-FFF2-40B4-BE49-F238E27FC236}">
                  <a16:creationId xmlns:a16="http://schemas.microsoft.com/office/drawing/2014/main" id="{029E1130-3C1C-489D-8ECD-B5D5173A16B3}"/>
                </a:ext>
              </a:extLst>
            </p:cNvPr>
            <p:cNvGrpSpPr/>
            <p:nvPr/>
          </p:nvGrpSpPr>
          <p:grpSpPr>
            <a:xfrm>
              <a:off x="7736833" y="4738717"/>
              <a:ext cx="1251689" cy="1251689"/>
              <a:chOff x="5384579" y="3627618"/>
              <a:chExt cx="921712" cy="921712"/>
            </a:xfrm>
          </p:grpSpPr>
          <p:sp>
            <p:nvSpPr>
              <p:cNvPr id="78" name="íśľïḋê">
                <a:extLst>
                  <a:ext uri="{FF2B5EF4-FFF2-40B4-BE49-F238E27FC236}">
                    <a16:creationId xmlns:a16="http://schemas.microsoft.com/office/drawing/2014/main" id="{0CFF8A62-890E-4699-B3C1-7479BAF698CF}"/>
                  </a:ext>
                </a:extLst>
              </p:cNvPr>
              <p:cNvSpPr/>
              <p:nvPr/>
            </p:nvSpPr>
            <p:spPr>
              <a:xfrm>
                <a:off x="5384579" y="3627618"/>
                <a:ext cx="921712" cy="92171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íSlîḍè">
                <a:extLst>
                  <a:ext uri="{FF2B5EF4-FFF2-40B4-BE49-F238E27FC236}">
                    <a16:creationId xmlns:a16="http://schemas.microsoft.com/office/drawing/2014/main" id="{5F615C52-E96F-4C11-9B4C-5E28367780F4}"/>
                  </a:ext>
                </a:extLst>
              </p:cNvPr>
              <p:cNvSpPr/>
              <p:nvPr/>
            </p:nvSpPr>
            <p:spPr>
              <a:xfrm>
                <a:off x="5476750" y="3719789"/>
                <a:ext cx="737370" cy="73737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62" name="直接连接符 61">
              <a:extLst>
                <a:ext uri="{FF2B5EF4-FFF2-40B4-BE49-F238E27FC236}">
                  <a16:creationId xmlns:a16="http://schemas.microsoft.com/office/drawing/2014/main" id="{20773CFE-7613-4B54-9756-E80897B638F1}"/>
                </a:ext>
              </a:extLst>
            </p:cNvPr>
            <p:cNvCxnSpPr>
              <a:stCxn id="80" idx="4"/>
              <a:endCxn id="78" idx="0"/>
            </p:cNvCxnSpPr>
            <p:nvPr/>
          </p:nvCxnSpPr>
          <p:spPr>
            <a:xfrm>
              <a:off x="8160153" y="3185305"/>
              <a:ext cx="202523" cy="15534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24E7EF1-A3D7-480D-898B-55A8398BEDCD}"/>
                </a:ext>
              </a:extLst>
            </p:cNvPr>
            <p:cNvCxnSpPr>
              <a:stCxn id="78" idx="2"/>
              <a:endCxn id="84" idx="6"/>
            </p:cNvCxnSpPr>
            <p:nvPr/>
          </p:nvCxnSpPr>
          <p:spPr>
            <a:xfrm flipH="1">
              <a:off x="5772810" y="5364560"/>
              <a:ext cx="1964023" cy="838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A84978A-E209-4934-B006-81A45865BDFD}"/>
                </a:ext>
              </a:extLst>
            </p:cNvPr>
            <p:cNvCxnSpPr>
              <a:endCxn id="55" idx="1"/>
            </p:cNvCxnSpPr>
            <p:nvPr/>
          </p:nvCxnSpPr>
          <p:spPr>
            <a:xfrm>
              <a:off x="6476884" y="3617765"/>
              <a:ext cx="414877" cy="13569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66C85F09-FF0B-4239-88D9-A4207F8DA4B2}"/>
                </a:ext>
              </a:extLst>
            </p:cNvPr>
            <p:cNvCxnSpPr>
              <a:stCxn id="82" idx="4"/>
              <a:endCxn id="84" idx="7"/>
            </p:cNvCxnSpPr>
            <p:nvPr/>
          </p:nvCxnSpPr>
          <p:spPr>
            <a:xfrm flipH="1">
              <a:off x="5534513" y="3930687"/>
              <a:ext cx="444825" cy="9423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FE73A01-5930-40CB-BECB-053F44E0D1DF}"/>
                </a:ext>
              </a:extLst>
            </p:cNvPr>
            <p:cNvCxnSpPr>
              <a:stCxn id="55" idx="7"/>
            </p:cNvCxnSpPr>
            <p:nvPr/>
          </p:nvCxnSpPr>
          <p:spPr>
            <a:xfrm flipV="1">
              <a:off x="7404109" y="3070154"/>
              <a:ext cx="332723" cy="68330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913E265-0FB4-4FA5-8323-1FDED24DF289}"/>
                </a:ext>
              </a:extLst>
            </p:cNvPr>
            <p:cNvCxnSpPr>
              <a:stCxn id="55" idx="5"/>
              <a:endCxn id="78" idx="1"/>
            </p:cNvCxnSpPr>
            <p:nvPr/>
          </p:nvCxnSpPr>
          <p:spPr>
            <a:xfrm>
              <a:off x="7404110" y="4265802"/>
              <a:ext cx="516028" cy="6562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1AE9EFB1-1C57-4A75-9542-B63160719595}"/>
                </a:ext>
              </a:extLst>
            </p:cNvPr>
            <p:cNvCxnSpPr>
              <a:stCxn id="55" idx="3"/>
            </p:cNvCxnSpPr>
            <p:nvPr/>
          </p:nvCxnSpPr>
          <p:spPr>
            <a:xfrm flipH="1">
              <a:off x="5692412" y="4265803"/>
              <a:ext cx="1199349" cy="83617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9" name="îṥļidé">
              <a:extLst>
                <a:ext uri="{FF2B5EF4-FFF2-40B4-BE49-F238E27FC236}">
                  <a16:creationId xmlns:a16="http://schemas.microsoft.com/office/drawing/2014/main" id="{0F0FB09C-B0A4-492D-A93F-949640268355}"/>
                </a:ext>
              </a:extLst>
            </p:cNvPr>
            <p:cNvGrpSpPr/>
            <p:nvPr/>
          </p:nvGrpSpPr>
          <p:grpSpPr>
            <a:xfrm>
              <a:off x="4208197" y="1427309"/>
              <a:ext cx="1251689" cy="1251689"/>
              <a:chOff x="2786183" y="1189182"/>
              <a:chExt cx="921712" cy="921712"/>
            </a:xfrm>
          </p:grpSpPr>
          <p:sp>
            <p:nvSpPr>
              <p:cNvPr id="76" name="ïsļîde">
                <a:extLst>
                  <a:ext uri="{FF2B5EF4-FFF2-40B4-BE49-F238E27FC236}">
                    <a16:creationId xmlns:a16="http://schemas.microsoft.com/office/drawing/2014/main" id="{F10CD165-A1A6-4813-BCD0-AB233790FE0B}"/>
                  </a:ext>
                </a:extLst>
              </p:cNvPr>
              <p:cNvSpPr/>
              <p:nvPr/>
            </p:nvSpPr>
            <p:spPr>
              <a:xfrm>
                <a:off x="2786183" y="1189182"/>
                <a:ext cx="921712" cy="9217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7" name="íśľíḍe">
                <a:extLst>
                  <a:ext uri="{FF2B5EF4-FFF2-40B4-BE49-F238E27FC236}">
                    <a16:creationId xmlns:a16="http://schemas.microsoft.com/office/drawing/2014/main" id="{247E96FE-1EE7-4A41-AAAC-BFAD967D3CEF}"/>
                  </a:ext>
                </a:extLst>
              </p:cNvPr>
              <p:cNvSpPr/>
              <p:nvPr/>
            </p:nvSpPr>
            <p:spPr>
              <a:xfrm>
                <a:off x="2878354" y="1281353"/>
                <a:ext cx="737370" cy="737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0" name="íṥ1îḋè">
              <a:extLst>
                <a:ext uri="{FF2B5EF4-FFF2-40B4-BE49-F238E27FC236}">
                  <a16:creationId xmlns:a16="http://schemas.microsoft.com/office/drawing/2014/main" id="{5497A2BE-32EF-49BC-92D2-13CED6D9676A}"/>
                </a:ext>
              </a:extLst>
            </p:cNvPr>
            <p:cNvSpPr/>
            <p:nvPr/>
          </p:nvSpPr>
          <p:spPr bwMode="auto">
            <a:xfrm>
              <a:off x="4559081" y="1652756"/>
              <a:ext cx="570636" cy="674388"/>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anchor="ctr"/>
            <a:lstStyle/>
            <a:p>
              <a:pPr algn="ctr"/>
              <a:endParaRPr/>
            </a:p>
          </p:txBody>
        </p:sp>
        <p:sp>
          <p:nvSpPr>
            <p:cNvPr id="71" name="íŝľîdè">
              <a:extLst>
                <a:ext uri="{FF2B5EF4-FFF2-40B4-BE49-F238E27FC236}">
                  <a16:creationId xmlns:a16="http://schemas.microsoft.com/office/drawing/2014/main" id="{51663F1A-67D3-45A3-A58E-50A3D400531E}"/>
                </a:ext>
              </a:extLst>
            </p:cNvPr>
            <p:cNvSpPr/>
            <p:nvPr/>
          </p:nvSpPr>
          <p:spPr bwMode="auto">
            <a:xfrm>
              <a:off x="7845844" y="1913938"/>
              <a:ext cx="613297" cy="716372"/>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nchor="ctr"/>
            <a:lstStyle/>
            <a:p>
              <a:pPr algn="ctr"/>
              <a:endParaRPr/>
            </a:p>
          </p:txBody>
        </p:sp>
        <p:sp>
          <p:nvSpPr>
            <p:cNvPr id="72" name="íṡlîḍê">
              <a:extLst>
                <a:ext uri="{FF2B5EF4-FFF2-40B4-BE49-F238E27FC236}">
                  <a16:creationId xmlns:a16="http://schemas.microsoft.com/office/drawing/2014/main" id="{1BE2E985-18B4-47D8-BABB-804786B99FBD}"/>
                </a:ext>
              </a:extLst>
            </p:cNvPr>
            <p:cNvSpPr/>
            <p:nvPr/>
          </p:nvSpPr>
          <p:spPr bwMode="auto">
            <a:xfrm>
              <a:off x="4576380" y="5130016"/>
              <a:ext cx="779405" cy="67088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a:endParaRPr/>
            </a:p>
          </p:txBody>
        </p:sp>
        <p:sp>
          <p:nvSpPr>
            <p:cNvPr id="73" name="iśḷîdé">
              <a:extLst>
                <a:ext uri="{FF2B5EF4-FFF2-40B4-BE49-F238E27FC236}">
                  <a16:creationId xmlns:a16="http://schemas.microsoft.com/office/drawing/2014/main" id="{D28401B3-6CB8-4919-8562-554701608C64}"/>
                </a:ext>
              </a:extLst>
            </p:cNvPr>
            <p:cNvSpPr/>
            <p:nvPr/>
          </p:nvSpPr>
          <p:spPr bwMode="auto">
            <a:xfrm>
              <a:off x="5683340" y="3062471"/>
              <a:ext cx="591992" cy="584876"/>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anchor="ctr"/>
            <a:lstStyle/>
            <a:p>
              <a:pPr algn="ctr"/>
              <a:endParaRPr/>
            </a:p>
          </p:txBody>
        </p:sp>
        <p:sp>
          <p:nvSpPr>
            <p:cNvPr id="74" name="iṥļïḑé">
              <a:extLst>
                <a:ext uri="{FF2B5EF4-FFF2-40B4-BE49-F238E27FC236}">
                  <a16:creationId xmlns:a16="http://schemas.microsoft.com/office/drawing/2014/main" id="{C1614013-45D9-4A13-A73D-26825F034114}"/>
                </a:ext>
              </a:extLst>
            </p:cNvPr>
            <p:cNvSpPr/>
            <p:nvPr/>
          </p:nvSpPr>
          <p:spPr bwMode="auto">
            <a:xfrm>
              <a:off x="8201524" y="5095510"/>
              <a:ext cx="339693" cy="571545"/>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sp>
          <p:nvSpPr>
            <p:cNvPr id="75" name="isḻíḍê">
              <a:extLst>
                <a:ext uri="{FF2B5EF4-FFF2-40B4-BE49-F238E27FC236}">
                  <a16:creationId xmlns:a16="http://schemas.microsoft.com/office/drawing/2014/main" id="{2183DD83-8213-4A99-BE96-EA62F354A209}"/>
                </a:ext>
              </a:extLst>
            </p:cNvPr>
            <p:cNvSpPr/>
            <p:nvPr/>
          </p:nvSpPr>
          <p:spPr bwMode="auto">
            <a:xfrm>
              <a:off x="3295299" y="3563066"/>
              <a:ext cx="284571" cy="288883"/>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124" name="组合 123">
            <a:extLst>
              <a:ext uri="{FF2B5EF4-FFF2-40B4-BE49-F238E27FC236}">
                <a16:creationId xmlns:a16="http://schemas.microsoft.com/office/drawing/2014/main" id="{F1DCA9E8-BD3F-4C4C-8D14-0A4AFE76E939}"/>
              </a:ext>
            </a:extLst>
          </p:cNvPr>
          <p:cNvGrpSpPr/>
          <p:nvPr/>
        </p:nvGrpSpPr>
        <p:grpSpPr>
          <a:xfrm flipH="1">
            <a:off x="8395614" y="1618334"/>
            <a:ext cx="3674083" cy="2989088"/>
            <a:chOff x="3096569" y="1427307"/>
            <a:chExt cx="5942585" cy="4834651"/>
          </a:xfrm>
          <a:effectLst>
            <a:outerShdw blurRad="63500" sx="102000" sy="102000" algn="ctr" rotWithShape="0">
              <a:prstClr val="black">
                <a:alpha val="40000"/>
              </a:prstClr>
            </a:outerShdw>
          </a:effectLst>
        </p:grpSpPr>
        <p:cxnSp>
          <p:nvCxnSpPr>
            <p:cNvPr id="125" name="直接连接符 124">
              <a:extLst>
                <a:ext uri="{FF2B5EF4-FFF2-40B4-BE49-F238E27FC236}">
                  <a16:creationId xmlns:a16="http://schemas.microsoft.com/office/drawing/2014/main" id="{F5692C8D-0BE1-4408-8AE6-26B649D3DFB8}"/>
                </a:ext>
              </a:extLst>
            </p:cNvPr>
            <p:cNvCxnSpPr>
              <a:cxnSpLocks/>
              <a:stCxn id="133" idx="5"/>
              <a:endCxn id="160" idx="1"/>
            </p:cNvCxnSpPr>
            <p:nvPr/>
          </p:nvCxnSpPr>
          <p:spPr>
            <a:xfrm>
              <a:off x="3726167" y="3968298"/>
              <a:ext cx="657743" cy="90476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5FFFEA8-329B-4253-A001-A80CF9B2F0EA}"/>
                </a:ext>
              </a:extLst>
            </p:cNvPr>
            <p:cNvCxnSpPr>
              <a:cxnSpLocks/>
              <a:stCxn id="152" idx="3"/>
              <a:endCxn id="133" idx="7"/>
            </p:cNvCxnSpPr>
            <p:nvPr/>
          </p:nvCxnSpPr>
          <p:spPr>
            <a:xfrm flipH="1">
              <a:off x="3726167" y="2495691"/>
              <a:ext cx="665336" cy="95103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5F2F6CA-943D-4F30-A9DB-B7FCE4E653F9}"/>
                </a:ext>
              </a:extLst>
            </p:cNvPr>
            <p:cNvCxnSpPr>
              <a:stCxn id="133" idx="6"/>
              <a:endCxn id="158" idx="2"/>
            </p:cNvCxnSpPr>
            <p:nvPr/>
          </p:nvCxnSpPr>
          <p:spPr>
            <a:xfrm flipV="1">
              <a:off x="3834192" y="3354910"/>
              <a:ext cx="1569369" cy="35260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68B05EC1-DF79-4F2C-ABD1-6E2B8A3931A2}"/>
                </a:ext>
              </a:extLst>
            </p:cNvPr>
            <p:cNvCxnSpPr>
              <a:stCxn id="152" idx="5"/>
              <a:endCxn id="158" idx="1"/>
            </p:cNvCxnSpPr>
            <p:nvPr/>
          </p:nvCxnSpPr>
          <p:spPr>
            <a:xfrm>
              <a:off x="5276581" y="2495691"/>
              <a:ext cx="295620" cy="452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95DAFCB-2B53-4A13-AAAF-412E08FAAB0C}"/>
                </a:ext>
              </a:extLst>
            </p:cNvPr>
            <p:cNvCxnSpPr>
              <a:stCxn id="152" idx="6"/>
              <a:endCxn id="156" idx="2"/>
            </p:cNvCxnSpPr>
            <p:nvPr/>
          </p:nvCxnSpPr>
          <p:spPr>
            <a:xfrm>
              <a:off x="5459887" y="2053153"/>
              <a:ext cx="1821268" cy="2531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333D55B-CBAF-4ADA-8530-43CB18B65927}"/>
                </a:ext>
              </a:extLst>
            </p:cNvPr>
            <p:cNvCxnSpPr>
              <a:endCxn id="158" idx="7"/>
            </p:cNvCxnSpPr>
            <p:nvPr/>
          </p:nvCxnSpPr>
          <p:spPr>
            <a:xfrm flipH="1">
              <a:off x="6386473" y="2678998"/>
              <a:ext cx="955560" cy="26877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îṧ1ïḓé">
              <a:extLst>
                <a:ext uri="{FF2B5EF4-FFF2-40B4-BE49-F238E27FC236}">
                  <a16:creationId xmlns:a16="http://schemas.microsoft.com/office/drawing/2014/main" id="{F8B6FFE0-A914-42D0-9789-64E16D65A215}"/>
                </a:ext>
              </a:extLst>
            </p:cNvPr>
            <p:cNvSpPr/>
            <p:nvPr/>
          </p:nvSpPr>
          <p:spPr>
            <a:xfrm>
              <a:off x="6785652" y="3647347"/>
              <a:ext cx="724569" cy="7245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2" name="íś1iḓê">
              <a:extLst>
                <a:ext uri="{FF2B5EF4-FFF2-40B4-BE49-F238E27FC236}">
                  <a16:creationId xmlns:a16="http://schemas.microsoft.com/office/drawing/2014/main" id="{B8F0B176-8D60-4640-B7FE-F02D2CBF8674}"/>
                </a:ext>
              </a:extLst>
            </p:cNvPr>
            <p:cNvSpPr/>
            <p:nvPr/>
          </p:nvSpPr>
          <p:spPr bwMode="auto">
            <a:xfrm>
              <a:off x="6986236" y="3862297"/>
              <a:ext cx="284571" cy="288883"/>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sp>
          <p:nvSpPr>
            <p:cNvPr id="133" name="î$ľiḓê">
              <a:extLst>
                <a:ext uri="{FF2B5EF4-FFF2-40B4-BE49-F238E27FC236}">
                  <a16:creationId xmlns:a16="http://schemas.microsoft.com/office/drawing/2014/main" id="{5390C526-86A6-4800-B9A6-D356D7135180}"/>
                </a:ext>
              </a:extLst>
            </p:cNvPr>
            <p:cNvSpPr/>
            <p:nvPr/>
          </p:nvSpPr>
          <p:spPr>
            <a:xfrm>
              <a:off x="3096569" y="3338699"/>
              <a:ext cx="737623" cy="7376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34" name="ï$ḻîďè">
              <a:extLst>
                <a:ext uri="{FF2B5EF4-FFF2-40B4-BE49-F238E27FC236}">
                  <a16:creationId xmlns:a16="http://schemas.microsoft.com/office/drawing/2014/main" id="{AA428AB5-1045-4D09-8755-C1C2A4F5368A}"/>
                </a:ext>
              </a:extLst>
            </p:cNvPr>
            <p:cNvGrpSpPr/>
            <p:nvPr/>
          </p:nvGrpSpPr>
          <p:grpSpPr>
            <a:xfrm>
              <a:off x="4145612" y="4634761"/>
              <a:ext cx="1627197" cy="1627197"/>
              <a:chOff x="2740097" y="3551069"/>
              <a:chExt cx="1198226" cy="1198226"/>
            </a:xfrm>
          </p:grpSpPr>
          <p:sp>
            <p:nvSpPr>
              <p:cNvPr id="160" name="iṡḷíḋè">
                <a:extLst>
                  <a:ext uri="{FF2B5EF4-FFF2-40B4-BE49-F238E27FC236}">
                    <a16:creationId xmlns:a16="http://schemas.microsoft.com/office/drawing/2014/main" id="{7F1C79E9-02E8-4167-B3EF-4E25F199C523}"/>
                  </a:ext>
                </a:extLst>
              </p:cNvPr>
              <p:cNvSpPr/>
              <p:nvPr/>
            </p:nvSpPr>
            <p:spPr>
              <a:xfrm>
                <a:off x="2740097" y="3551069"/>
                <a:ext cx="1198226" cy="119822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1" name="îṧ1ídè">
                <a:extLst>
                  <a:ext uri="{FF2B5EF4-FFF2-40B4-BE49-F238E27FC236}">
                    <a16:creationId xmlns:a16="http://schemas.microsoft.com/office/drawing/2014/main" id="{F43AF322-B5E2-4E2B-918B-B160C4B38198}"/>
                  </a:ext>
                </a:extLst>
              </p:cNvPr>
              <p:cNvSpPr/>
              <p:nvPr/>
            </p:nvSpPr>
            <p:spPr>
              <a:xfrm>
                <a:off x="2859919" y="3670891"/>
                <a:ext cx="958582" cy="9585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35" name="íŝľíde">
              <a:extLst>
                <a:ext uri="{FF2B5EF4-FFF2-40B4-BE49-F238E27FC236}">
                  <a16:creationId xmlns:a16="http://schemas.microsoft.com/office/drawing/2014/main" id="{7AEC5A5F-6ED1-4613-A781-DC141948D3E5}"/>
                </a:ext>
              </a:extLst>
            </p:cNvPr>
            <p:cNvGrpSpPr/>
            <p:nvPr/>
          </p:nvGrpSpPr>
          <p:grpSpPr>
            <a:xfrm>
              <a:off x="5403559" y="2779131"/>
              <a:ext cx="1151556" cy="1151556"/>
              <a:chOff x="3666417" y="2184630"/>
              <a:chExt cx="847976" cy="847976"/>
            </a:xfrm>
          </p:grpSpPr>
          <p:sp>
            <p:nvSpPr>
              <p:cNvPr id="158" name="îṡḻîḓê">
                <a:extLst>
                  <a:ext uri="{FF2B5EF4-FFF2-40B4-BE49-F238E27FC236}">
                    <a16:creationId xmlns:a16="http://schemas.microsoft.com/office/drawing/2014/main" id="{5EBA72FF-71D4-4D3E-841B-AB9F69EA9688}"/>
                  </a:ext>
                </a:extLst>
              </p:cNvPr>
              <p:cNvSpPr/>
              <p:nvPr/>
            </p:nvSpPr>
            <p:spPr>
              <a:xfrm>
                <a:off x="3666417" y="2184630"/>
                <a:ext cx="847976" cy="8479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9" name="iṥļïďè">
                <a:extLst>
                  <a:ext uri="{FF2B5EF4-FFF2-40B4-BE49-F238E27FC236}">
                    <a16:creationId xmlns:a16="http://schemas.microsoft.com/office/drawing/2014/main" id="{A7F78FC7-84D8-4D6B-A6DF-411E57CA34A4}"/>
                  </a:ext>
                </a:extLst>
              </p:cNvPr>
              <p:cNvSpPr/>
              <p:nvPr/>
            </p:nvSpPr>
            <p:spPr>
              <a:xfrm>
                <a:off x="3751215" y="2269428"/>
                <a:ext cx="678381" cy="678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36" name="ïṧḻidè">
              <a:extLst>
                <a:ext uri="{FF2B5EF4-FFF2-40B4-BE49-F238E27FC236}">
                  <a16:creationId xmlns:a16="http://schemas.microsoft.com/office/drawing/2014/main" id="{BC04308E-CA32-4110-8FFB-69B2B521F74D}"/>
                </a:ext>
              </a:extLst>
            </p:cNvPr>
            <p:cNvGrpSpPr/>
            <p:nvPr/>
          </p:nvGrpSpPr>
          <p:grpSpPr>
            <a:xfrm>
              <a:off x="7281155" y="1427307"/>
              <a:ext cx="1757999" cy="1757999"/>
              <a:chOff x="5049030" y="1189182"/>
              <a:chExt cx="1294545" cy="1294545"/>
            </a:xfrm>
          </p:grpSpPr>
          <p:sp>
            <p:nvSpPr>
              <p:cNvPr id="156" name="ïśḻiḓé">
                <a:extLst>
                  <a:ext uri="{FF2B5EF4-FFF2-40B4-BE49-F238E27FC236}">
                    <a16:creationId xmlns:a16="http://schemas.microsoft.com/office/drawing/2014/main" id="{ABE2A3A9-553D-444B-BB04-8384245AD728}"/>
                  </a:ext>
                </a:extLst>
              </p:cNvPr>
              <p:cNvSpPr/>
              <p:nvPr/>
            </p:nvSpPr>
            <p:spPr>
              <a:xfrm>
                <a:off x="5049030" y="1189182"/>
                <a:ext cx="1294545" cy="129454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7" name="iŝ1ïďè">
                <a:extLst>
                  <a:ext uri="{FF2B5EF4-FFF2-40B4-BE49-F238E27FC236}">
                    <a16:creationId xmlns:a16="http://schemas.microsoft.com/office/drawing/2014/main" id="{CC15E45C-FDB3-4568-8F60-7C55B06E89A1}"/>
                  </a:ext>
                </a:extLst>
              </p:cNvPr>
              <p:cNvSpPr/>
              <p:nvPr/>
            </p:nvSpPr>
            <p:spPr>
              <a:xfrm>
                <a:off x="5178484" y="1318636"/>
                <a:ext cx="1035636" cy="10356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37" name="işḻíḍé">
              <a:extLst>
                <a:ext uri="{FF2B5EF4-FFF2-40B4-BE49-F238E27FC236}">
                  <a16:creationId xmlns:a16="http://schemas.microsoft.com/office/drawing/2014/main" id="{7DF79099-D5C9-4762-B74C-E8BB5EDAB948}"/>
                </a:ext>
              </a:extLst>
            </p:cNvPr>
            <p:cNvGrpSpPr/>
            <p:nvPr/>
          </p:nvGrpSpPr>
          <p:grpSpPr>
            <a:xfrm>
              <a:off x="7736833" y="4738717"/>
              <a:ext cx="1251689" cy="1251689"/>
              <a:chOff x="5384579" y="3627618"/>
              <a:chExt cx="921712" cy="921712"/>
            </a:xfrm>
          </p:grpSpPr>
          <p:sp>
            <p:nvSpPr>
              <p:cNvPr id="154" name="íśľïḋê">
                <a:extLst>
                  <a:ext uri="{FF2B5EF4-FFF2-40B4-BE49-F238E27FC236}">
                    <a16:creationId xmlns:a16="http://schemas.microsoft.com/office/drawing/2014/main" id="{A7411D66-16A4-417D-9321-C1069649480B}"/>
                  </a:ext>
                </a:extLst>
              </p:cNvPr>
              <p:cNvSpPr/>
              <p:nvPr/>
            </p:nvSpPr>
            <p:spPr>
              <a:xfrm>
                <a:off x="5384579" y="3627618"/>
                <a:ext cx="921712" cy="92171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5" name="íSlîḍè">
                <a:extLst>
                  <a:ext uri="{FF2B5EF4-FFF2-40B4-BE49-F238E27FC236}">
                    <a16:creationId xmlns:a16="http://schemas.microsoft.com/office/drawing/2014/main" id="{DEEDCA85-88A2-482E-9EDE-B84BCA04F5A9}"/>
                  </a:ext>
                </a:extLst>
              </p:cNvPr>
              <p:cNvSpPr/>
              <p:nvPr/>
            </p:nvSpPr>
            <p:spPr>
              <a:xfrm>
                <a:off x="5476750" y="3719789"/>
                <a:ext cx="737370" cy="73737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138" name="直接连接符 137">
              <a:extLst>
                <a:ext uri="{FF2B5EF4-FFF2-40B4-BE49-F238E27FC236}">
                  <a16:creationId xmlns:a16="http://schemas.microsoft.com/office/drawing/2014/main" id="{B645E5D6-CD58-40D8-B52C-3029F57A9ADF}"/>
                </a:ext>
              </a:extLst>
            </p:cNvPr>
            <p:cNvCxnSpPr>
              <a:stCxn id="156" idx="4"/>
              <a:endCxn id="154" idx="0"/>
            </p:cNvCxnSpPr>
            <p:nvPr/>
          </p:nvCxnSpPr>
          <p:spPr>
            <a:xfrm>
              <a:off x="8160153" y="3185305"/>
              <a:ext cx="202523" cy="15534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7C0C06D3-AC3C-4016-877F-C9BB237342FD}"/>
                </a:ext>
              </a:extLst>
            </p:cNvPr>
            <p:cNvCxnSpPr>
              <a:stCxn id="154" idx="2"/>
              <a:endCxn id="160" idx="6"/>
            </p:cNvCxnSpPr>
            <p:nvPr/>
          </p:nvCxnSpPr>
          <p:spPr>
            <a:xfrm flipH="1">
              <a:off x="5772810" y="5364560"/>
              <a:ext cx="1964023" cy="838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45D4D6D-3897-4592-9EA3-39FF6BD78495}"/>
                </a:ext>
              </a:extLst>
            </p:cNvPr>
            <p:cNvCxnSpPr>
              <a:endCxn id="131" idx="1"/>
            </p:cNvCxnSpPr>
            <p:nvPr/>
          </p:nvCxnSpPr>
          <p:spPr>
            <a:xfrm>
              <a:off x="6476884" y="3617765"/>
              <a:ext cx="414877" cy="13569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9C1DEFD8-7F55-4134-846C-B4B7B21C06D0}"/>
                </a:ext>
              </a:extLst>
            </p:cNvPr>
            <p:cNvCxnSpPr>
              <a:stCxn id="158" idx="4"/>
              <a:endCxn id="160" idx="7"/>
            </p:cNvCxnSpPr>
            <p:nvPr/>
          </p:nvCxnSpPr>
          <p:spPr>
            <a:xfrm flipH="1">
              <a:off x="5534513" y="3930687"/>
              <a:ext cx="444825" cy="9423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50BDE915-6DBD-4355-9986-E7101CFEB8D2}"/>
                </a:ext>
              </a:extLst>
            </p:cNvPr>
            <p:cNvCxnSpPr>
              <a:stCxn id="131" idx="7"/>
            </p:cNvCxnSpPr>
            <p:nvPr/>
          </p:nvCxnSpPr>
          <p:spPr>
            <a:xfrm flipV="1">
              <a:off x="7404109" y="3070154"/>
              <a:ext cx="332723" cy="68330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5833E3B3-68B5-4FAA-A83A-DF0E573677C4}"/>
                </a:ext>
              </a:extLst>
            </p:cNvPr>
            <p:cNvCxnSpPr>
              <a:stCxn id="131" idx="5"/>
              <a:endCxn id="154" idx="1"/>
            </p:cNvCxnSpPr>
            <p:nvPr/>
          </p:nvCxnSpPr>
          <p:spPr>
            <a:xfrm>
              <a:off x="7404110" y="4265802"/>
              <a:ext cx="516028" cy="6562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A6C1CFF9-4A1A-42FC-AF68-CDC58651A44D}"/>
                </a:ext>
              </a:extLst>
            </p:cNvPr>
            <p:cNvCxnSpPr>
              <a:stCxn id="131" idx="3"/>
            </p:cNvCxnSpPr>
            <p:nvPr/>
          </p:nvCxnSpPr>
          <p:spPr>
            <a:xfrm flipH="1">
              <a:off x="5692412" y="4265803"/>
              <a:ext cx="1199349" cy="83617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45" name="îṥļidé">
              <a:extLst>
                <a:ext uri="{FF2B5EF4-FFF2-40B4-BE49-F238E27FC236}">
                  <a16:creationId xmlns:a16="http://schemas.microsoft.com/office/drawing/2014/main" id="{355C0758-C64F-46BA-8566-C166F80C6E4D}"/>
                </a:ext>
              </a:extLst>
            </p:cNvPr>
            <p:cNvGrpSpPr/>
            <p:nvPr/>
          </p:nvGrpSpPr>
          <p:grpSpPr>
            <a:xfrm>
              <a:off x="4208197" y="1427309"/>
              <a:ext cx="1251689" cy="1251689"/>
              <a:chOff x="2786183" y="1189182"/>
              <a:chExt cx="921712" cy="921712"/>
            </a:xfrm>
          </p:grpSpPr>
          <p:sp>
            <p:nvSpPr>
              <p:cNvPr id="152" name="ïsļîde">
                <a:extLst>
                  <a:ext uri="{FF2B5EF4-FFF2-40B4-BE49-F238E27FC236}">
                    <a16:creationId xmlns:a16="http://schemas.microsoft.com/office/drawing/2014/main" id="{8F6179A0-9550-4925-9D2F-235407A3DC6C}"/>
                  </a:ext>
                </a:extLst>
              </p:cNvPr>
              <p:cNvSpPr/>
              <p:nvPr/>
            </p:nvSpPr>
            <p:spPr>
              <a:xfrm>
                <a:off x="2786183" y="1189182"/>
                <a:ext cx="921712" cy="9217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3" name="íśľíḍe">
                <a:extLst>
                  <a:ext uri="{FF2B5EF4-FFF2-40B4-BE49-F238E27FC236}">
                    <a16:creationId xmlns:a16="http://schemas.microsoft.com/office/drawing/2014/main" id="{8AFB585A-C475-4454-8710-8B23D849E753}"/>
                  </a:ext>
                </a:extLst>
              </p:cNvPr>
              <p:cNvSpPr/>
              <p:nvPr/>
            </p:nvSpPr>
            <p:spPr>
              <a:xfrm>
                <a:off x="2878354" y="1281353"/>
                <a:ext cx="737370" cy="737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46" name="íṥ1îḋè">
              <a:extLst>
                <a:ext uri="{FF2B5EF4-FFF2-40B4-BE49-F238E27FC236}">
                  <a16:creationId xmlns:a16="http://schemas.microsoft.com/office/drawing/2014/main" id="{FE98BE9E-0079-4E56-A7D6-46C7FA6E4BF1}"/>
                </a:ext>
              </a:extLst>
            </p:cNvPr>
            <p:cNvSpPr/>
            <p:nvPr/>
          </p:nvSpPr>
          <p:spPr bwMode="auto">
            <a:xfrm>
              <a:off x="4559081" y="1652756"/>
              <a:ext cx="570636" cy="674388"/>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anchor="ctr"/>
            <a:lstStyle/>
            <a:p>
              <a:pPr algn="ctr"/>
              <a:endParaRPr/>
            </a:p>
          </p:txBody>
        </p:sp>
        <p:sp>
          <p:nvSpPr>
            <p:cNvPr id="147" name="íŝľîdè">
              <a:extLst>
                <a:ext uri="{FF2B5EF4-FFF2-40B4-BE49-F238E27FC236}">
                  <a16:creationId xmlns:a16="http://schemas.microsoft.com/office/drawing/2014/main" id="{262356B8-42E8-4CF2-883E-E50CBE41EE96}"/>
                </a:ext>
              </a:extLst>
            </p:cNvPr>
            <p:cNvSpPr/>
            <p:nvPr/>
          </p:nvSpPr>
          <p:spPr bwMode="auto">
            <a:xfrm>
              <a:off x="7845844" y="1913938"/>
              <a:ext cx="613297" cy="716372"/>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nchor="ctr"/>
            <a:lstStyle/>
            <a:p>
              <a:pPr algn="ctr"/>
              <a:endParaRPr/>
            </a:p>
          </p:txBody>
        </p:sp>
        <p:sp>
          <p:nvSpPr>
            <p:cNvPr id="148" name="íṡlîḍê">
              <a:extLst>
                <a:ext uri="{FF2B5EF4-FFF2-40B4-BE49-F238E27FC236}">
                  <a16:creationId xmlns:a16="http://schemas.microsoft.com/office/drawing/2014/main" id="{D211B6B2-2A98-4729-A082-5679D5766978}"/>
                </a:ext>
              </a:extLst>
            </p:cNvPr>
            <p:cNvSpPr/>
            <p:nvPr/>
          </p:nvSpPr>
          <p:spPr bwMode="auto">
            <a:xfrm>
              <a:off x="4576380" y="5130016"/>
              <a:ext cx="779405" cy="67088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a:endParaRPr/>
            </a:p>
          </p:txBody>
        </p:sp>
        <p:sp>
          <p:nvSpPr>
            <p:cNvPr id="149" name="iśḷîdé">
              <a:extLst>
                <a:ext uri="{FF2B5EF4-FFF2-40B4-BE49-F238E27FC236}">
                  <a16:creationId xmlns:a16="http://schemas.microsoft.com/office/drawing/2014/main" id="{90DC00FD-7974-41AF-B726-1A1FD041BA5E}"/>
                </a:ext>
              </a:extLst>
            </p:cNvPr>
            <p:cNvSpPr/>
            <p:nvPr/>
          </p:nvSpPr>
          <p:spPr bwMode="auto">
            <a:xfrm>
              <a:off x="5683340" y="3062471"/>
              <a:ext cx="591992" cy="584876"/>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anchor="ctr"/>
            <a:lstStyle/>
            <a:p>
              <a:pPr algn="ctr"/>
              <a:endParaRPr/>
            </a:p>
          </p:txBody>
        </p:sp>
        <p:sp>
          <p:nvSpPr>
            <p:cNvPr id="150" name="iṥļïḑé">
              <a:extLst>
                <a:ext uri="{FF2B5EF4-FFF2-40B4-BE49-F238E27FC236}">
                  <a16:creationId xmlns:a16="http://schemas.microsoft.com/office/drawing/2014/main" id="{FAE9B36C-08EC-4804-8F0D-F0267A3DB93D}"/>
                </a:ext>
              </a:extLst>
            </p:cNvPr>
            <p:cNvSpPr/>
            <p:nvPr/>
          </p:nvSpPr>
          <p:spPr bwMode="auto">
            <a:xfrm>
              <a:off x="8201524" y="5095510"/>
              <a:ext cx="339693" cy="571545"/>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sp>
          <p:nvSpPr>
            <p:cNvPr id="151" name="isḻíḍê">
              <a:extLst>
                <a:ext uri="{FF2B5EF4-FFF2-40B4-BE49-F238E27FC236}">
                  <a16:creationId xmlns:a16="http://schemas.microsoft.com/office/drawing/2014/main" id="{9EDAC9D0-5574-462D-9930-A23EE9854F5F}"/>
                </a:ext>
              </a:extLst>
            </p:cNvPr>
            <p:cNvSpPr/>
            <p:nvPr/>
          </p:nvSpPr>
          <p:spPr bwMode="auto">
            <a:xfrm>
              <a:off x="3295299" y="3563066"/>
              <a:ext cx="284571" cy="288883"/>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5" name="组合 4">
            <a:extLst>
              <a:ext uri="{FF2B5EF4-FFF2-40B4-BE49-F238E27FC236}">
                <a16:creationId xmlns:a16="http://schemas.microsoft.com/office/drawing/2014/main" id="{C868A4A0-11C4-4A07-8482-4EFCEBF3AB08}"/>
              </a:ext>
            </a:extLst>
          </p:cNvPr>
          <p:cNvGrpSpPr/>
          <p:nvPr/>
        </p:nvGrpSpPr>
        <p:grpSpPr>
          <a:xfrm>
            <a:off x="322867" y="5009830"/>
            <a:ext cx="4428820" cy="1666049"/>
            <a:chOff x="499393" y="5058039"/>
            <a:chExt cx="4428820" cy="1666049"/>
          </a:xfrm>
        </p:grpSpPr>
        <p:sp>
          <p:nvSpPr>
            <p:cNvPr id="162" name="文本框 161">
              <a:extLst>
                <a:ext uri="{FF2B5EF4-FFF2-40B4-BE49-F238E27FC236}">
                  <a16:creationId xmlns:a16="http://schemas.microsoft.com/office/drawing/2014/main" id="{220E346B-A7D9-4B24-8612-EA87A4D3D1F4}"/>
                </a:ext>
              </a:extLst>
            </p:cNvPr>
            <p:cNvSpPr txBox="1"/>
            <p:nvPr/>
          </p:nvSpPr>
          <p:spPr>
            <a:xfrm>
              <a:off x="1559977" y="5058039"/>
              <a:ext cx="2298083" cy="461665"/>
            </a:xfrm>
            <a:prstGeom prst="rect">
              <a:avLst/>
            </a:prstGeom>
            <a:noFill/>
          </p:spPr>
          <p:txBody>
            <a:bodyPr wrap="square" rtlCol="0">
              <a:spAutoFit/>
            </a:bodyPr>
            <a:lstStyle/>
            <a:p>
              <a:pPr algn="ctr"/>
              <a:r>
                <a:rPr lang="en-US" altLang="zh-CN" sz="2400" b="1" spc="600" dirty="0">
                  <a:solidFill>
                    <a:schemeClr val="bg1">
                      <a:lumMod val="95000"/>
                    </a:schemeClr>
                  </a:solidFill>
                  <a:latin typeface="微软雅黑" panose="020B0503020204020204" pitchFamily="34" charset="-122"/>
                  <a:ea typeface="微软雅黑" panose="020B0503020204020204" pitchFamily="34" charset="-122"/>
                </a:rPr>
                <a:t>Logistics</a:t>
              </a:r>
              <a:endParaRPr lang="zh-CN" altLang="en-US" sz="2400" b="1" spc="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3" name="íšlíḓê">
              <a:extLst>
                <a:ext uri="{FF2B5EF4-FFF2-40B4-BE49-F238E27FC236}">
                  <a16:creationId xmlns:a16="http://schemas.microsoft.com/office/drawing/2014/main" id="{347CB6A1-B5CE-471A-B198-39DEBEDCFA1A}"/>
                </a:ext>
              </a:extLst>
            </p:cNvPr>
            <p:cNvSpPr txBox="1"/>
            <p:nvPr/>
          </p:nvSpPr>
          <p:spPr>
            <a:xfrm>
              <a:off x="499393" y="5392202"/>
              <a:ext cx="4428820" cy="1331886"/>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70000"/>
                </a:lnSpc>
                <a:spcBef>
                  <a:spcPct val="0"/>
                </a:spcBef>
              </a:pPr>
              <a:r>
                <a:rPr lang="en-US" altLang="zh-CN" sz="1100" dirty="0">
                  <a:solidFill>
                    <a:schemeClr val="bg1"/>
                  </a:solidFill>
                </a:rPr>
                <a:t>Logistics is the main artery in the process of rescue.</a:t>
              </a:r>
              <a:r>
                <a:rPr lang="zh-CN" altLang="en-US" sz="1100" dirty="0">
                  <a:solidFill>
                    <a:schemeClr val="bg1"/>
                  </a:solidFill>
                </a:rPr>
                <a:t> </a:t>
              </a:r>
              <a:r>
                <a:rPr lang="en-US" altLang="zh-CN" sz="1100" dirty="0">
                  <a:solidFill>
                    <a:schemeClr val="bg1"/>
                  </a:solidFill>
                </a:rPr>
                <a:t>Only when the main ”artery” is  unimpeded can materials and personnel be delivered to disaster sites with high</a:t>
              </a:r>
              <a:r>
                <a:rPr lang="zh-CN" altLang="en-US" sz="1100" dirty="0">
                  <a:solidFill>
                    <a:schemeClr val="bg1"/>
                  </a:solidFill>
                </a:rPr>
                <a:t> </a:t>
              </a:r>
              <a:r>
                <a:rPr lang="en-US" altLang="zh-CN" sz="1100" dirty="0">
                  <a:solidFill>
                    <a:schemeClr val="bg1"/>
                  </a:solidFill>
                </a:rPr>
                <a:t>efficiency.</a:t>
              </a:r>
              <a:endParaRPr lang="zh-CN" altLang="en-US" sz="1100" dirty="0">
                <a:solidFill>
                  <a:schemeClr val="bg1"/>
                </a:solidFill>
              </a:endParaRPr>
            </a:p>
          </p:txBody>
        </p:sp>
        <p:cxnSp>
          <p:nvCxnSpPr>
            <p:cNvPr id="4" name="直接连接符 3">
              <a:extLst>
                <a:ext uri="{FF2B5EF4-FFF2-40B4-BE49-F238E27FC236}">
                  <a16:creationId xmlns:a16="http://schemas.microsoft.com/office/drawing/2014/main" id="{B074FB28-3A88-48F2-9435-2ECD1521DDCB}"/>
                </a:ext>
              </a:extLst>
            </p:cNvPr>
            <p:cNvCxnSpPr/>
            <p:nvPr/>
          </p:nvCxnSpPr>
          <p:spPr>
            <a:xfrm>
              <a:off x="1419573" y="5588733"/>
              <a:ext cx="2331479"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4" name="组合 163">
            <a:extLst>
              <a:ext uri="{FF2B5EF4-FFF2-40B4-BE49-F238E27FC236}">
                <a16:creationId xmlns:a16="http://schemas.microsoft.com/office/drawing/2014/main" id="{BBD9BEF8-A36D-4A72-83EF-4DC0C1CA70B9}"/>
              </a:ext>
            </a:extLst>
          </p:cNvPr>
          <p:cNvGrpSpPr/>
          <p:nvPr/>
        </p:nvGrpSpPr>
        <p:grpSpPr>
          <a:xfrm>
            <a:off x="7303600" y="5067855"/>
            <a:ext cx="4643230" cy="1467688"/>
            <a:chOff x="162548" y="5058039"/>
            <a:chExt cx="4643230" cy="1467688"/>
          </a:xfrm>
        </p:grpSpPr>
        <p:sp>
          <p:nvSpPr>
            <p:cNvPr id="165" name="文本框 164">
              <a:extLst>
                <a:ext uri="{FF2B5EF4-FFF2-40B4-BE49-F238E27FC236}">
                  <a16:creationId xmlns:a16="http://schemas.microsoft.com/office/drawing/2014/main" id="{742428F5-94FC-4D2C-978D-135525702A1F}"/>
                </a:ext>
              </a:extLst>
            </p:cNvPr>
            <p:cNvSpPr txBox="1"/>
            <p:nvPr/>
          </p:nvSpPr>
          <p:spPr>
            <a:xfrm>
              <a:off x="1559977" y="5058039"/>
              <a:ext cx="2298083" cy="461665"/>
            </a:xfrm>
            <a:prstGeom prst="rect">
              <a:avLst/>
            </a:prstGeom>
            <a:noFill/>
          </p:spPr>
          <p:txBody>
            <a:bodyPr wrap="square" rtlCol="0">
              <a:spAutoFit/>
            </a:bodyPr>
            <a:lstStyle/>
            <a:p>
              <a:pPr algn="ctr"/>
              <a:r>
                <a:rPr lang="en-US" altLang="zh-CN" sz="2400" b="1" spc="600" dirty="0">
                  <a:solidFill>
                    <a:schemeClr val="bg1">
                      <a:lumMod val="95000"/>
                    </a:schemeClr>
                  </a:solidFill>
                  <a:latin typeface="微软雅黑" panose="020B0503020204020204" pitchFamily="34" charset="-122"/>
                  <a:ea typeface="微软雅黑" panose="020B0503020204020204" pitchFamily="34" charset="-122"/>
                </a:rPr>
                <a:t>Finance</a:t>
              </a:r>
            </a:p>
          </p:txBody>
        </p:sp>
        <p:sp>
          <p:nvSpPr>
            <p:cNvPr id="166" name="íšlíḓê">
              <a:extLst>
                <a:ext uri="{FF2B5EF4-FFF2-40B4-BE49-F238E27FC236}">
                  <a16:creationId xmlns:a16="http://schemas.microsoft.com/office/drawing/2014/main" id="{BD7911CB-389D-47A9-B3F3-DFB83A9BE99E}"/>
                </a:ext>
              </a:extLst>
            </p:cNvPr>
            <p:cNvSpPr txBox="1"/>
            <p:nvPr/>
          </p:nvSpPr>
          <p:spPr>
            <a:xfrm>
              <a:off x="162548" y="5289915"/>
              <a:ext cx="4643230" cy="1235812"/>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70000"/>
                </a:lnSpc>
                <a:spcBef>
                  <a:spcPct val="0"/>
                </a:spcBef>
              </a:pPr>
              <a:r>
                <a:rPr lang="en-US" altLang="zh-CN" sz="1100" dirty="0">
                  <a:solidFill>
                    <a:schemeClr val="bg1"/>
                  </a:solidFill>
                </a:rPr>
                <a:t>Financial services are “blood cells” in the process of rescue. Only when the capital chain is guaranteed can the material supply chain be uncracked,.</a:t>
              </a:r>
            </a:p>
          </p:txBody>
        </p:sp>
        <p:cxnSp>
          <p:nvCxnSpPr>
            <p:cNvPr id="167" name="直接连接符 166">
              <a:extLst>
                <a:ext uri="{FF2B5EF4-FFF2-40B4-BE49-F238E27FC236}">
                  <a16:creationId xmlns:a16="http://schemas.microsoft.com/office/drawing/2014/main" id="{6789A30B-E9D9-4842-8E9E-05E98AD5D667}"/>
                </a:ext>
              </a:extLst>
            </p:cNvPr>
            <p:cNvCxnSpPr/>
            <p:nvPr/>
          </p:nvCxnSpPr>
          <p:spPr>
            <a:xfrm>
              <a:off x="1419573" y="5588733"/>
              <a:ext cx="2331479" cy="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id="{1E20A051-0F2C-412F-845C-0086E1B348BD}"/>
              </a:ext>
            </a:extLst>
          </p:cNvPr>
          <p:cNvSpPr/>
          <p:nvPr/>
        </p:nvSpPr>
        <p:spPr>
          <a:xfrm>
            <a:off x="4556542" y="1863983"/>
            <a:ext cx="3095130" cy="2978188"/>
          </a:xfrm>
          <a:prstGeom prst="rect">
            <a:avLst/>
          </a:prstGeom>
        </p:spPr>
        <p:txBody>
          <a:bodyPr wrap="square">
            <a:spAutoFit/>
          </a:bodyPr>
          <a:lstStyle/>
          <a:p>
            <a:pPr algn="ctr">
              <a:lnSpc>
                <a:spcPct val="170000"/>
              </a:lnSpc>
              <a:spcBef>
                <a:spcPct val="0"/>
              </a:spcBef>
            </a:pPr>
            <a:r>
              <a:rPr lang="en-US" altLang="zh-CN" sz="1400" b="1" dirty="0">
                <a:solidFill>
                  <a:schemeClr val="bg1"/>
                </a:solidFill>
              </a:rPr>
              <a:t>After the tripartite matching, a rescue contract plan</a:t>
            </a:r>
            <a:r>
              <a:rPr lang="zh-CN" altLang="en-US" sz="1400" b="1" dirty="0">
                <a:solidFill>
                  <a:schemeClr val="bg1"/>
                </a:solidFill>
              </a:rPr>
              <a:t> </a:t>
            </a:r>
            <a:r>
              <a:rPr lang="en-US" altLang="zh-CN" sz="1400" b="1" dirty="0">
                <a:solidFill>
                  <a:schemeClr val="bg1"/>
                </a:solidFill>
              </a:rPr>
              <a:t>will be formed</a:t>
            </a:r>
            <a:r>
              <a:rPr lang="zh-CN" altLang="en-US" sz="1400" b="1" dirty="0">
                <a:solidFill>
                  <a:schemeClr val="bg1"/>
                </a:solidFill>
              </a:rPr>
              <a:t> </a:t>
            </a:r>
            <a:r>
              <a:rPr lang="en-US" altLang="zh-CN" sz="1400" b="1" dirty="0">
                <a:solidFill>
                  <a:schemeClr val="bg1"/>
                </a:solidFill>
              </a:rPr>
              <a:t>based</a:t>
            </a:r>
            <a:r>
              <a:rPr lang="zh-CN" altLang="en-US" sz="1400" b="1" dirty="0">
                <a:solidFill>
                  <a:schemeClr val="bg1"/>
                </a:solidFill>
              </a:rPr>
              <a:t> </a:t>
            </a:r>
            <a:r>
              <a:rPr lang="en-US" altLang="zh-CN" sz="1400" b="1" dirty="0">
                <a:solidFill>
                  <a:schemeClr val="bg1"/>
                </a:solidFill>
              </a:rPr>
              <a:t>on</a:t>
            </a:r>
            <a:r>
              <a:rPr lang="zh-CN" altLang="en-US" sz="1400" b="1" dirty="0">
                <a:solidFill>
                  <a:schemeClr val="bg1"/>
                </a:solidFill>
              </a:rPr>
              <a:t> </a:t>
            </a:r>
            <a:r>
              <a:rPr lang="en-US" altLang="zh-CN" sz="1400" b="1" dirty="0">
                <a:solidFill>
                  <a:schemeClr val="bg1"/>
                </a:solidFill>
              </a:rPr>
              <a:t>materials, personnel and funds . According to the plan, it</a:t>
            </a:r>
            <a:r>
              <a:rPr lang="zh-CN" altLang="en-US" sz="1400" b="1" dirty="0">
                <a:solidFill>
                  <a:schemeClr val="bg1"/>
                </a:solidFill>
              </a:rPr>
              <a:t> </a:t>
            </a:r>
            <a:r>
              <a:rPr lang="en-US" altLang="zh-CN" sz="1400" b="1" dirty="0">
                <a:solidFill>
                  <a:schemeClr val="bg1"/>
                </a:solidFill>
              </a:rPr>
              <a:t>will</a:t>
            </a:r>
            <a:r>
              <a:rPr lang="zh-CN" altLang="en-US" sz="1400" b="1" dirty="0">
                <a:solidFill>
                  <a:schemeClr val="bg1"/>
                </a:solidFill>
              </a:rPr>
              <a:t> </a:t>
            </a:r>
            <a:r>
              <a:rPr lang="en-US" altLang="zh-CN" sz="1400" b="1" dirty="0">
                <a:solidFill>
                  <a:schemeClr val="bg1"/>
                </a:solidFill>
              </a:rPr>
              <a:t>be</a:t>
            </a:r>
            <a:r>
              <a:rPr lang="zh-CN" altLang="en-US" sz="1400" b="1" dirty="0">
                <a:solidFill>
                  <a:schemeClr val="bg1"/>
                </a:solidFill>
              </a:rPr>
              <a:t> </a:t>
            </a:r>
            <a:r>
              <a:rPr lang="en-US" altLang="zh-CN" sz="1400" b="1" dirty="0">
                <a:solidFill>
                  <a:schemeClr val="bg1"/>
                </a:solidFill>
              </a:rPr>
              <a:t>broadcasted</a:t>
            </a:r>
            <a:r>
              <a:rPr lang="zh-CN" altLang="en-US" sz="1400" b="1" dirty="0">
                <a:solidFill>
                  <a:schemeClr val="bg1"/>
                </a:solidFill>
              </a:rPr>
              <a:t> </a:t>
            </a:r>
            <a:r>
              <a:rPr lang="en-US" altLang="zh-CN" sz="1400" b="1" dirty="0">
                <a:solidFill>
                  <a:schemeClr val="bg1"/>
                </a:solidFill>
              </a:rPr>
              <a:t>to</a:t>
            </a:r>
            <a:r>
              <a:rPr lang="zh-CN" altLang="en-US" sz="1400" b="1" dirty="0">
                <a:solidFill>
                  <a:schemeClr val="bg1"/>
                </a:solidFill>
              </a:rPr>
              <a:t> </a:t>
            </a:r>
            <a:r>
              <a:rPr lang="en-US" altLang="zh-CN" sz="1400" b="1" dirty="0">
                <a:solidFill>
                  <a:schemeClr val="bg1"/>
                </a:solidFill>
              </a:rPr>
              <a:t>the</a:t>
            </a:r>
            <a:r>
              <a:rPr lang="zh-CN" altLang="en-US" sz="1400" b="1" dirty="0">
                <a:solidFill>
                  <a:schemeClr val="bg1"/>
                </a:solidFill>
              </a:rPr>
              <a:t> </a:t>
            </a:r>
            <a:r>
              <a:rPr lang="en-US" altLang="zh-CN" sz="1400" b="1" dirty="0">
                <a:solidFill>
                  <a:schemeClr val="bg1"/>
                </a:solidFill>
              </a:rPr>
              <a:t>second</a:t>
            </a:r>
            <a:r>
              <a:rPr lang="zh-CN" altLang="en-US" sz="1400" b="1" dirty="0">
                <a:solidFill>
                  <a:schemeClr val="bg1"/>
                </a:solidFill>
              </a:rPr>
              <a:t> </a:t>
            </a:r>
            <a:r>
              <a:rPr lang="en-US" altLang="zh-CN" sz="1400" b="1" dirty="0">
                <a:solidFill>
                  <a:schemeClr val="bg1"/>
                </a:solidFill>
              </a:rPr>
              <a:t>chain</a:t>
            </a:r>
            <a:r>
              <a:rPr lang="zh-CN" altLang="en-US" sz="1400" b="1" dirty="0">
                <a:solidFill>
                  <a:schemeClr val="bg1"/>
                </a:solidFill>
              </a:rPr>
              <a:t>  </a:t>
            </a:r>
            <a:r>
              <a:rPr lang="en-US" altLang="zh-CN" sz="1400" b="1" dirty="0">
                <a:solidFill>
                  <a:schemeClr val="bg1"/>
                </a:solidFill>
              </a:rPr>
              <a:t>to</a:t>
            </a:r>
            <a:r>
              <a:rPr lang="zh-CN" altLang="en-US" sz="1400" b="1" dirty="0">
                <a:solidFill>
                  <a:schemeClr val="bg1"/>
                </a:solidFill>
              </a:rPr>
              <a:t> </a:t>
            </a:r>
            <a:endParaRPr lang="en-US" altLang="zh-CN" sz="1400" b="1" dirty="0">
              <a:solidFill>
                <a:schemeClr val="bg1"/>
              </a:solidFill>
            </a:endParaRPr>
          </a:p>
          <a:p>
            <a:pPr algn="ctr">
              <a:lnSpc>
                <a:spcPct val="170000"/>
              </a:lnSpc>
              <a:spcBef>
                <a:spcPct val="0"/>
              </a:spcBef>
            </a:pPr>
            <a:r>
              <a:rPr lang="zh-CN" altLang="en-US" sz="1400" b="1" dirty="0">
                <a:solidFill>
                  <a:schemeClr val="bg1"/>
                </a:solidFill>
              </a:rPr>
              <a:t> </a:t>
            </a:r>
            <a:r>
              <a:rPr lang="en-US" altLang="zh-CN" sz="1400" b="1" dirty="0">
                <a:solidFill>
                  <a:schemeClr val="bg1"/>
                </a:solidFill>
              </a:rPr>
              <a:t>match</a:t>
            </a:r>
            <a:r>
              <a:rPr lang="zh-CN" altLang="en-US" sz="1400" b="1" dirty="0">
                <a:solidFill>
                  <a:schemeClr val="bg1"/>
                </a:solidFill>
              </a:rPr>
              <a:t> </a:t>
            </a:r>
            <a:r>
              <a:rPr lang="en-US" altLang="zh-CN" sz="1400" b="1" dirty="0">
                <a:solidFill>
                  <a:schemeClr val="bg1"/>
                </a:solidFill>
              </a:rPr>
              <a:t>logistics and finance</a:t>
            </a:r>
            <a:r>
              <a:rPr lang="zh-CN" altLang="en-US" sz="1400" b="1" dirty="0">
                <a:solidFill>
                  <a:schemeClr val="bg1"/>
                </a:solidFill>
              </a:rPr>
              <a:t> </a:t>
            </a:r>
            <a:r>
              <a:rPr lang="en-US" altLang="zh-CN" sz="1400" b="1" dirty="0">
                <a:solidFill>
                  <a:schemeClr val="bg1"/>
                </a:solidFill>
              </a:rPr>
              <a:t>in</a:t>
            </a:r>
            <a:r>
              <a:rPr lang="zh-CN" altLang="en-US" sz="1400" b="1" dirty="0">
                <a:solidFill>
                  <a:schemeClr val="bg1"/>
                </a:solidFill>
              </a:rPr>
              <a:t> </a:t>
            </a:r>
            <a:r>
              <a:rPr lang="en-US" altLang="zh-CN" sz="1400" b="1" dirty="0">
                <a:solidFill>
                  <a:schemeClr val="bg1"/>
                </a:solidFill>
              </a:rPr>
              <a:t>the</a:t>
            </a:r>
            <a:r>
              <a:rPr lang="zh-CN" altLang="en-US" sz="1400" b="1" dirty="0">
                <a:solidFill>
                  <a:schemeClr val="bg1"/>
                </a:solidFill>
              </a:rPr>
              <a:t> </a:t>
            </a:r>
            <a:r>
              <a:rPr lang="en-US" altLang="zh-CN" sz="1400" b="1" dirty="0">
                <a:solidFill>
                  <a:schemeClr val="bg1"/>
                </a:solidFill>
              </a:rPr>
              <a:t>matching</a:t>
            </a:r>
            <a:r>
              <a:rPr lang="zh-CN" altLang="en-US" sz="1400" b="1" dirty="0">
                <a:solidFill>
                  <a:schemeClr val="bg1"/>
                </a:solidFill>
              </a:rPr>
              <a:t> </a:t>
            </a:r>
            <a:r>
              <a:rPr lang="en-US" altLang="zh-CN" sz="1400" b="1" dirty="0">
                <a:solidFill>
                  <a:schemeClr val="bg1"/>
                </a:solidFill>
              </a:rPr>
              <a:t>system</a:t>
            </a:r>
          </a:p>
          <a:p>
            <a:pPr algn="ctr">
              <a:lnSpc>
                <a:spcPct val="170000"/>
              </a:lnSpc>
              <a:spcBef>
                <a:spcPct val="0"/>
              </a:spcBef>
            </a:pPr>
            <a:endParaRPr lang="en-US" altLang="zh-CN" sz="1400" b="1" dirty="0">
              <a:solidFill>
                <a:schemeClr val="bg1"/>
              </a:solidFill>
            </a:endParaRPr>
          </a:p>
        </p:txBody>
      </p:sp>
      <p:sp>
        <p:nvSpPr>
          <p:cNvPr id="168" name="半闭框 167">
            <a:extLst>
              <a:ext uri="{FF2B5EF4-FFF2-40B4-BE49-F238E27FC236}">
                <a16:creationId xmlns:a16="http://schemas.microsoft.com/office/drawing/2014/main" id="{24A5D8FA-FB5D-4105-BE05-CFDBD092FCF4}"/>
              </a:ext>
            </a:extLst>
          </p:cNvPr>
          <p:cNvSpPr/>
          <p:nvPr/>
        </p:nvSpPr>
        <p:spPr>
          <a:xfrm>
            <a:off x="4488615" y="1862372"/>
            <a:ext cx="354118" cy="622117"/>
          </a:xfrm>
          <a:prstGeom prst="halfFram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9" name="半闭框 168">
            <a:extLst>
              <a:ext uri="{FF2B5EF4-FFF2-40B4-BE49-F238E27FC236}">
                <a16:creationId xmlns:a16="http://schemas.microsoft.com/office/drawing/2014/main" id="{5EB051B2-96CC-4FB1-B9E3-E70C08494447}"/>
              </a:ext>
            </a:extLst>
          </p:cNvPr>
          <p:cNvSpPr/>
          <p:nvPr/>
        </p:nvSpPr>
        <p:spPr>
          <a:xfrm rot="10800000">
            <a:off x="7137527" y="3842296"/>
            <a:ext cx="354118" cy="622117"/>
          </a:xfrm>
          <a:prstGeom prst="halfFram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659233317"/>
      </p:ext>
    </p:extLst>
  </p:cSld>
  <p:clrMapOvr>
    <a:masterClrMapping/>
  </p:clrMapOvr>
</p:sld>
</file>

<file path=ppt/slides/slide3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586829" y="147598"/>
            <a:ext cx="5894386"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Improve accessing mechanism</a:t>
            </a:r>
          </a:p>
        </p:txBody>
      </p:sp>
      <p:grpSp>
        <p:nvGrpSpPr>
          <p:cNvPr id="4" name="a2153390-af9a-400b-a6c5-ae9bad5578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CE993B5-FD4D-4D2C-89EC-E30A4115FF02}"/>
              </a:ext>
            </a:extLst>
          </p:cNvPr>
          <p:cNvGrpSpPr>
            <a:grpSpLocks noChangeAspect="1"/>
          </p:cNvGrpSpPr>
          <p:nvPr>
            <p:custDataLst>
              <p:tags r:id="rId1"/>
            </p:custDataLst>
          </p:nvPr>
        </p:nvGrpSpPr>
        <p:grpSpPr>
          <a:xfrm>
            <a:off x="7271816" y="1577891"/>
            <a:ext cx="4158183" cy="4820785"/>
            <a:chOff x="3998913" y="996950"/>
            <a:chExt cx="4194175" cy="4862513"/>
          </a:xfrm>
        </p:grpSpPr>
        <p:sp>
          <p:nvSpPr>
            <p:cNvPr id="5" name="ïṣļíḑe">
              <a:extLst>
                <a:ext uri="{FF2B5EF4-FFF2-40B4-BE49-F238E27FC236}">
                  <a16:creationId xmlns:a16="http://schemas.microsoft.com/office/drawing/2014/main" id="{DB539CEC-1121-419C-B089-54B99AC3B1E4}"/>
                </a:ext>
              </a:extLst>
            </p:cNvPr>
            <p:cNvSpPr/>
            <p:nvPr/>
          </p:nvSpPr>
          <p:spPr bwMode="auto">
            <a:xfrm>
              <a:off x="5564188" y="2435225"/>
              <a:ext cx="1876425" cy="2908300"/>
            </a:xfrm>
            <a:custGeom>
              <a:avLst/>
              <a:gdLst>
                <a:gd name="T0" fmla="*/ 1294 w 1371"/>
                <a:gd name="T1" fmla="*/ 1420 h 2127"/>
                <a:gd name="T2" fmla="*/ 1365 w 1371"/>
                <a:gd name="T3" fmla="*/ 686 h 2127"/>
                <a:gd name="T4" fmla="*/ 776 w 1371"/>
                <a:gd name="T5" fmla="*/ 297 h 2127"/>
                <a:gd name="T6" fmla="*/ 419 w 1371"/>
                <a:gd name="T7" fmla="*/ 54 h 2127"/>
                <a:gd name="T8" fmla="*/ 7 w 1371"/>
                <a:gd name="T9" fmla="*/ 127 h 2127"/>
                <a:gd name="T10" fmla="*/ 0 w 1371"/>
                <a:gd name="T11" fmla="*/ 495 h 2127"/>
                <a:gd name="T12" fmla="*/ 126 w 1371"/>
                <a:gd name="T13" fmla="*/ 637 h 2127"/>
                <a:gd name="T14" fmla="*/ 265 w 1371"/>
                <a:gd name="T15" fmla="*/ 1023 h 2127"/>
                <a:gd name="T16" fmla="*/ 312 w 1371"/>
                <a:gd name="T17" fmla="*/ 1159 h 2127"/>
                <a:gd name="T18" fmla="*/ 643 w 1371"/>
                <a:gd name="T19" fmla="*/ 1485 h 2127"/>
                <a:gd name="T20" fmla="*/ 816 w 1371"/>
                <a:gd name="T21" fmla="*/ 2127 h 2127"/>
                <a:gd name="T22" fmla="*/ 1359 w 1371"/>
                <a:gd name="T23" fmla="*/ 2068 h 2127"/>
                <a:gd name="T24" fmla="*/ 1294 w 1371"/>
                <a:gd name="T25" fmla="*/ 1420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1" h="2127">
                  <a:moveTo>
                    <a:pt x="1294" y="1420"/>
                  </a:moveTo>
                  <a:cubicBezTo>
                    <a:pt x="1294" y="1420"/>
                    <a:pt x="1365" y="687"/>
                    <a:pt x="1365" y="686"/>
                  </a:cubicBezTo>
                  <a:cubicBezTo>
                    <a:pt x="1371" y="629"/>
                    <a:pt x="834" y="336"/>
                    <a:pt x="776" y="297"/>
                  </a:cubicBezTo>
                  <a:cubicBezTo>
                    <a:pt x="664" y="223"/>
                    <a:pt x="540" y="110"/>
                    <a:pt x="419" y="54"/>
                  </a:cubicBezTo>
                  <a:cubicBezTo>
                    <a:pt x="357" y="26"/>
                    <a:pt x="10" y="0"/>
                    <a:pt x="7" y="127"/>
                  </a:cubicBezTo>
                  <a:cubicBezTo>
                    <a:pt x="7" y="127"/>
                    <a:pt x="0" y="495"/>
                    <a:pt x="0" y="495"/>
                  </a:cubicBezTo>
                  <a:cubicBezTo>
                    <a:pt x="126" y="637"/>
                    <a:pt x="126" y="637"/>
                    <a:pt x="126" y="637"/>
                  </a:cubicBezTo>
                  <a:cubicBezTo>
                    <a:pt x="265" y="1023"/>
                    <a:pt x="265" y="1023"/>
                    <a:pt x="265" y="1023"/>
                  </a:cubicBezTo>
                  <a:cubicBezTo>
                    <a:pt x="312" y="1159"/>
                    <a:pt x="312" y="1159"/>
                    <a:pt x="312" y="1159"/>
                  </a:cubicBezTo>
                  <a:cubicBezTo>
                    <a:pt x="643" y="1485"/>
                    <a:pt x="643" y="1485"/>
                    <a:pt x="643" y="1485"/>
                  </a:cubicBezTo>
                  <a:cubicBezTo>
                    <a:pt x="816" y="2127"/>
                    <a:pt x="816" y="2127"/>
                    <a:pt x="816" y="2127"/>
                  </a:cubicBezTo>
                  <a:cubicBezTo>
                    <a:pt x="1359" y="2068"/>
                    <a:pt x="1359" y="2068"/>
                    <a:pt x="1359" y="2068"/>
                  </a:cubicBezTo>
                  <a:lnTo>
                    <a:pt x="1294" y="1420"/>
                  </a:lnTo>
                  <a:close/>
                </a:path>
              </a:pathLst>
            </a:custGeom>
            <a:solidFill>
              <a:srgbClr val="EDD0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ṡļîḑè">
              <a:extLst>
                <a:ext uri="{FF2B5EF4-FFF2-40B4-BE49-F238E27FC236}">
                  <a16:creationId xmlns:a16="http://schemas.microsoft.com/office/drawing/2014/main" id="{85F730F9-D123-4536-87F0-8BC57C9B9C61}"/>
                </a:ext>
              </a:extLst>
            </p:cNvPr>
            <p:cNvSpPr/>
            <p:nvPr/>
          </p:nvSpPr>
          <p:spPr bwMode="auto">
            <a:xfrm>
              <a:off x="6380163" y="4192588"/>
              <a:ext cx="1331913" cy="1077913"/>
            </a:xfrm>
            <a:custGeom>
              <a:avLst/>
              <a:gdLst>
                <a:gd name="T0" fmla="*/ 41 w 839"/>
                <a:gd name="T1" fmla="*/ 627 h 679"/>
                <a:gd name="T2" fmla="*/ 0 w 839"/>
                <a:gd name="T3" fmla="*/ 264 h 679"/>
                <a:gd name="T4" fmla="*/ 714 w 839"/>
                <a:gd name="T5" fmla="*/ 0 h 679"/>
                <a:gd name="T6" fmla="*/ 839 w 839"/>
                <a:gd name="T7" fmla="*/ 442 h 679"/>
                <a:gd name="T8" fmla="*/ 43 w 839"/>
                <a:gd name="T9" fmla="*/ 679 h 679"/>
                <a:gd name="T10" fmla="*/ 41 w 839"/>
                <a:gd name="T11" fmla="*/ 627 h 679"/>
              </a:gdLst>
              <a:ahLst/>
              <a:cxnLst>
                <a:cxn ang="0">
                  <a:pos x="T0" y="T1"/>
                </a:cxn>
                <a:cxn ang="0">
                  <a:pos x="T2" y="T3"/>
                </a:cxn>
                <a:cxn ang="0">
                  <a:pos x="T4" y="T5"/>
                </a:cxn>
                <a:cxn ang="0">
                  <a:pos x="T6" y="T7"/>
                </a:cxn>
                <a:cxn ang="0">
                  <a:pos x="T8" y="T9"/>
                </a:cxn>
                <a:cxn ang="0">
                  <a:pos x="T10" y="T11"/>
                </a:cxn>
              </a:cxnLst>
              <a:rect l="0" t="0" r="r" b="b"/>
              <a:pathLst>
                <a:path w="839" h="679">
                  <a:moveTo>
                    <a:pt x="41" y="627"/>
                  </a:moveTo>
                  <a:lnTo>
                    <a:pt x="0" y="264"/>
                  </a:lnTo>
                  <a:lnTo>
                    <a:pt x="714" y="0"/>
                  </a:lnTo>
                  <a:lnTo>
                    <a:pt x="839" y="442"/>
                  </a:lnTo>
                  <a:lnTo>
                    <a:pt x="43" y="679"/>
                  </a:lnTo>
                  <a:lnTo>
                    <a:pt x="41"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íŝlîḑe">
              <a:extLst>
                <a:ext uri="{FF2B5EF4-FFF2-40B4-BE49-F238E27FC236}">
                  <a16:creationId xmlns:a16="http://schemas.microsoft.com/office/drawing/2014/main" id="{B70EDE30-F1ED-4C69-B792-DB9E58CAE64B}"/>
                </a:ext>
              </a:extLst>
            </p:cNvPr>
            <p:cNvSpPr/>
            <p:nvPr/>
          </p:nvSpPr>
          <p:spPr bwMode="auto">
            <a:xfrm>
              <a:off x="6319838" y="4532313"/>
              <a:ext cx="1873250" cy="1327150"/>
            </a:xfrm>
            <a:custGeom>
              <a:avLst/>
              <a:gdLst>
                <a:gd name="T0" fmla="*/ 1048 w 1368"/>
                <a:gd name="T1" fmla="*/ 0 h 971"/>
                <a:gd name="T2" fmla="*/ 19 w 1368"/>
                <a:gd name="T3" fmla="*/ 533 h 971"/>
                <a:gd name="T4" fmla="*/ 0 w 1368"/>
                <a:gd name="T5" fmla="*/ 971 h 971"/>
                <a:gd name="T6" fmla="*/ 1368 w 1368"/>
                <a:gd name="T7" fmla="*/ 971 h 971"/>
                <a:gd name="T8" fmla="*/ 1048 w 1368"/>
                <a:gd name="T9" fmla="*/ 0 h 971"/>
              </a:gdLst>
              <a:ahLst/>
              <a:cxnLst>
                <a:cxn ang="0">
                  <a:pos x="T0" y="T1"/>
                </a:cxn>
                <a:cxn ang="0">
                  <a:pos x="T2" y="T3"/>
                </a:cxn>
                <a:cxn ang="0">
                  <a:pos x="T4" y="T5"/>
                </a:cxn>
                <a:cxn ang="0">
                  <a:pos x="T6" y="T7"/>
                </a:cxn>
                <a:cxn ang="0">
                  <a:pos x="T8" y="T9"/>
                </a:cxn>
              </a:cxnLst>
              <a:rect l="0" t="0" r="r" b="b"/>
              <a:pathLst>
                <a:path w="1368" h="971">
                  <a:moveTo>
                    <a:pt x="1048" y="0"/>
                  </a:moveTo>
                  <a:cubicBezTo>
                    <a:pt x="1048" y="0"/>
                    <a:pt x="195" y="487"/>
                    <a:pt x="19" y="533"/>
                  </a:cubicBezTo>
                  <a:cubicBezTo>
                    <a:pt x="0" y="971"/>
                    <a:pt x="0" y="971"/>
                    <a:pt x="0" y="971"/>
                  </a:cubicBezTo>
                  <a:cubicBezTo>
                    <a:pt x="1368" y="971"/>
                    <a:pt x="1368" y="971"/>
                    <a:pt x="1368" y="971"/>
                  </a:cubicBezTo>
                  <a:lnTo>
                    <a:pt x="1048" y="0"/>
                  </a:lnTo>
                  <a:close/>
                </a:path>
              </a:pathLst>
            </a:custGeom>
            <a:solidFill>
              <a:srgbClr val="2E4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sļîďé">
              <a:extLst>
                <a:ext uri="{FF2B5EF4-FFF2-40B4-BE49-F238E27FC236}">
                  <a16:creationId xmlns:a16="http://schemas.microsoft.com/office/drawing/2014/main" id="{5A48F4FA-2534-431D-A97F-E2F09E7A4A48}"/>
                </a:ext>
              </a:extLst>
            </p:cNvPr>
            <p:cNvSpPr/>
            <p:nvPr/>
          </p:nvSpPr>
          <p:spPr bwMode="auto">
            <a:xfrm>
              <a:off x="6486525" y="4757738"/>
              <a:ext cx="142875" cy="144463"/>
            </a:xfrm>
            <a:custGeom>
              <a:avLst/>
              <a:gdLst>
                <a:gd name="T0" fmla="*/ 98 w 105"/>
                <a:gd name="T1" fmla="*/ 65 h 105"/>
                <a:gd name="T2" fmla="*/ 40 w 105"/>
                <a:gd name="T3" fmla="*/ 98 h 105"/>
                <a:gd name="T4" fmla="*/ 7 w 105"/>
                <a:gd name="T5" fmla="*/ 41 h 105"/>
                <a:gd name="T6" fmla="*/ 64 w 105"/>
                <a:gd name="T7" fmla="*/ 7 h 105"/>
                <a:gd name="T8" fmla="*/ 98 w 105"/>
                <a:gd name="T9" fmla="*/ 65 h 105"/>
              </a:gdLst>
              <a:ahLst/>
              <a:cxnLst>
                <a:cxn ang="0">
                  <a:pos x="T0" y="T1"/>
                </a:cxn>
                <a:cxn ang="0">
                  <a:pos x="T2" y="T3"/>
                </a:cxn>
                <a:cxn ang="0">
                  <a:pos x="T4" y="T5"/>
                </a:cxn>
                <a:cxn ang="0">
                  <a:pos x="T6" y="T7"/>
                </a:cxn>
                <a:cxn ang="0">
                  <a:pos x="T8" y="T9"/>
                </a:cxn>
              </a:cxnLst>
              <a:rect l="0" t="0" r="r" b="b"/>
              <a:pathLst>
                <a:path w="105" h="105">
                  <a:moveTo>
                    <a:pt x="98" y="65"/>
                  </a:moveTo>
                  <a:cubicBezTo>
                    <a:pt x="91" y="90"/>
                    <a:pt x="65" y="105"/>
                    <a:pt x="40" y="98"/>
                  </a:cubicBezTo>
                  <a:cubicBezTo>
                    <a:pt x="15" y="92"/>
                    <a:pt x="0" y="66"/>
                    <a:pt x="7" y="41"/>
                  </a:cubicBezTo>
                  <a:cubicBezTo>
                    <a:pt x="13" y="15"/>
                    <a:pt x="39" y="0"/>
                    <a:pt x="64" y="7"/>
                  </a:cubicBezTo>
                  <a:cubicBezTo>
                    <a:pt x="90" y="14"/>
                    <a:pt x="105" y="40"/>
                    <a:pt x="98" y="65"/>
                  </a:cubicBezTo>
                  <a:close/>
                </a:path>
              </a:pathLst>
            </a:custGeom>
            <a:solidFill>
              <a:srgbClr val="59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ŝ1idé">
              <a:extLst>
                <a:ext uri="{FF2B5EF4-FFF2-40B4-BE49-F238E27FC236}">
                  <a16:creationId xmlns:a16="http://schemas.microsoft.com/office/drawing/2014/main" id="{32066B78-F438-41CB-B8DB-705AC50D1CD1}"/>
                </a:ext>
              </a:extLst>
            </p:cNvPr>
            <p:cNvSpPr/>
            <p:nvPr/>
          </p:nvSpPr>
          <p:spPr bwMode="auto">
            <a:xfrm>
              <a:off x="3998913" y="1827213"/>
              <a:ext cx="4022725" cy="1901825"/>
            </a:xfrm>
            <a:custGeom>
              <a:avLst/>
              <a:gdLst>
                <a:gd name="T0" fmla="*/ 29 w 2534"/>
                <a:gd name="T1" fmla="*/ 0 h 1198"/>
                <a:gd name="T2" fmla="*/ 0 w 2534"/>
                <a:gd name="T3" fmla="*/ 246 h 1198"/>
                <a:gd name="T4" fmla="*/ 410 w 2534"/>
                <a:gd name="T5" fmla="*/ 1198 h 1198"/>
                <a:gd name="T6" fmla="*/ 2490 w 2534"/>
                <a:gd name="T7" fmla="*/ 622 h 1198"/>
                <a:gd name="T8" fmla="*/ 2534 w 2534"/>
                <a:gd name="T9" fmla="*/ 429 h 1198"/>
                <a:gd name="T10" fmla="*/ 29 w 2534"/>
                <a:gd name="T11" fmla="*/ 0 h 1198"/>
              </a:gdLst>
              <a:ahLst/>
              <a:cxnLst>
                <a:cxn ang="0">
                  <a:pos x="T0" y="T1"/>
                </a:cxn>
                <a:cxn ang="0">
                  <a:pos x="T2" y="T3"/>
                </a:cxn>
                <a:cxn ang="0">
                  <a:pos x="T4" y="T5"/>
                </a:cxn>
                <a:cxn ang="0">
                  <a:pos x="T6" y="T7"/>
                </a:cxn>
                <a:cxn ang="0">
                  <a:pos x="T8" y="T9"/>
                </a:cxn>
                <a:cxn ang="0">
                  <a:pos x="T10" y="T11"/>
                </a:cxn>
              </a:cxnLst>
              <a:rect l="0" t="0" r="r" b="b"/>
              <a:pathLst>
                <a:path w="2534" h="1198">
                  <a:moveTo>
                    <a:pt x="29" y="0"/>
                  </a:moveTo>
                  <a:lnTo>
                    <a:pt x="0" y="246"/>
                  </a:lnTo>
                  <a:lnTo>
                    <a:pt x="410" y="1198"/>
                  </a:lnTo>
                  <a:lnTo>
                    <a:pt x="2490" y="622"/>
                  </a:lnTo>
                  <a:lnTo>
                    <a:pt x="2534" y="429"/>
                  </a:lnTo>
                  <a:lnTo>
                    <a:pt x="29" y="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ŝḷíḍè">
              <a:extLst>
                <a:ext uri="{FF2B5EF4-FFF2-40B4-BE49-F238E27FC236}">
                  <a16:creationId xmlns:a16="http://schemas.microsoft.com/office/drawing/2014/main" id="{41C3A800-82E1-4444-AA97-BDAB48D6D177}"/>
                </a:ext>
              </a:extLst>
            </p:cNvPr>
            <p:cNvSpPr/>
            <p:nvPr/>
          </p:nvSpPr>
          <p:spPr bwMode="auto">
            <a:xfrm>
              <a:off x="4044950" y="996950"/>
              <a:ext cx="3976688" cy="2441575"/>
            </a:xfrm>
            <a:custGeom>
              <a:avLst/>
              <a:gdLst>
                <a:gd name="T0" fmla="*/ 2505 w 2505"/>
                <a:gd name="T1" fmla="*/ 952 h 1538"/>
                <a:gd name="T2" fmla="*/ 442 w 2505"/>
                <a:gd name="T3" fmla="*/ 1538 h 1538"/>
                <a:gd name="T4" fmla="*/ 0 w 2505"/>
                <a:gd name="T5" fmla="*/ 523 h 1538"/>
                <a:gd name="T6" fmla="*/ 2073 w 2505"/>
                <a:gd name="T7" fmla="*/ 0 h 1538"/>
                <a:gd name="T8" fmla="*/ 2505 w 2505"/>
                <a:gd name="T9" fmla="*/ 952 h 1538"/>
              </a:gdLst>
              <a:ahLst/>
              <a:cxnLst>
                <a:cxn ang="0">
                  <a:pos x="T0" y="T1"/>
                </a:cxn>
                <a:cxn ang="0">
                  <a:pos x="T2" y="T3"/>
                </a:cxn>
                <a:cxn ang="0">
                  <a:pos x="T4" y="T5"/>
                </a:cxn>
                <a:cxn ang="0">
                  <a:pos x="T6" y="T7"/>
                </a:cxn>
                <a:cxn ang="0">
                  <a:pos x="T8" y="T9"/>
                </a:cxn>
              </a:cxnLst>
              <a:rect l="0" t="0" r="r" b="b"/>
              <a:pathLst>
                <a:path w="2505" h="1538">
                  <a:moveTo>
                    <a:pt x="2505" y="952"/>
                  </a:moveTo>
                  <a:lnTo>
                    <a:pt x="442" y="1538"/>
                  </a:lnTo>
                  <a:lnTo>
                    <a:pt x="0" y="523"/>
                  </a:lnTo>
                  <a:lnTo>
                    <a:pt x="2073" y="0"/>
                  </a:lnTo>
                  <a:lnTo>
                    <a:pt x="2505" y="952"/>
                  </a:lnTo>
                  <a:close/>
                </a:path>
              </a:pathLst>
            </a:custGeom>
            <a:solidFill>
              <a:srgbClr val="CDDB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ḻîḓè">
              <a:extLst>
                <a:ext uri="{FF2B5EF4-FFF2-40B4-BE49-F238E27FC236}">
                  <a16:creationId xmlns:a16="http://schemas.microsoft.com/office/drawing/2014/main" id="{3AFF8930-7229-4EA0-BE35-512D97075CE5}"/>
                </a:ext>
              </a:extLst>
            </p:cNvPr>
            <p:cNvSpPr/>
            <p:nvPr/>
          </p:nvSpPr>
          <p:spPr bwMode="auto">
            <a:xfrm>
              <a:off x="4143375" y="1071563"/>
              <a:ext cx="3778250" cy="2289175"/>
            </a:xfrm>
            <a:custGeom>
              <a:avLst/>
              <a:gdLst>
                <a:gd name="T0" fmla="*/ 2380 w 2380"/>
                <a:gd name="T1" fmla="*/ 882 h 1442"/>
                <a:gd name="T2" fmla="*/ 403 w 2380"/>
                <a:gd name="T3" fmla="*/ 1442 h 1442"/>
                <a:gd name="T4" fmla="*/ 0 w 2380"/>
                <a:gd name="T5" fmla="*/ 502 h 1442"/>
                <a:gd name="T6" fmla="*/ 8 w 2380"/>
                <a:gd name="T7" fmla="*/ 501 h 1442"/>
                <a:gd name="T8" fmla="*/ 1986 w 2380"/>
                <a:gd name="T9" fmla="*/ 0 h 1442"/>
                <a:gd name="T10" fmla="*/ 2380 w 2380"/>
                <a:gd name="T11" fmla="*/ 882 h 1442"/>
                <a:gd name="T12" fmla="*/ 412 w 2380"/>
                <a:gd name="T13" fmla="*/ 1423 h 1442"/>
                <a:gd name="T14" fmla="*/ 2360 w 2380"/>
                <a:gd name="T15" fmla="*/ 873 h 1442"/>
                <a:gd name="T16" fmla="*/ 1979 w 2380"/>
                <a:gd name="T17" fmla="*/ 18 h 1442"/>
                <a:gd name="T18" fmla="*/ 22 w 2380"/>
                <a:gd name="T19" fmla="*/ 513 h 1442"/>
                <a:gd name="T20" fmla="*/ 412 w 2380"/>
                <a:gd name="T21" fmla="*/ 142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0" h="1442">
                  <a:moveTo>
                    <a:pt x="2380" y="882"/>
                  </a:moveTo>
                  <a:lnTo>
                    <a:pt x="403" y="1442"/>
                  </a:lnTo>
                  <a:lnTo>
                    <a:pt x="0" y="502"/>
                  </a:lnTo>
                  <a:lnTo>
                    <a:pt x="8" y="501"/>
                  </a:lnTo>
                  <a:lnTo>
                    <a:pt x="1986" y="0"/>
                  </a:lnTo>
                  <a:lnTo>
                    <a:pt x="2380" y="882"/>
                  </a:lnTo>
                  <a:close/>
                  <a:moveTo>
                    <a:pt x="412" y="1423"/>
                  </a:moveTo>
                  <a:lnTo>
                    <a:pt x="2360" y="873"/>
                  </a:lnTo>
                  <a:lnTo>
                    <a:pt x="1979" y="18"/>
                  </a:lnTo>
                  <a:lnTo>
                    <a:pt x="22" y="513"/>
                  </a:lnTo>
                  <a:lnTo>
                    <a:pt x="412" y="1423"/>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šliďé">
              <a:extLst>
                <a:ext uri="{FF2B5EF4-FFF2-40B4-BE49-F238E27FC236}">
                  <a16:creationId xmlns:a16="http://schemas.microsoft.com/office/drawing/2014/main" id="{56D3721B-777B-471E-A1E9-B7F3312E2EE5}"/>
                </a:ext>
              </a:extLst>
            </p:cNvPr>
            <p:cNvSpPr/>
            <p:nvPr/>
          </p:nvSpPr>
          <p:spPr bwMode="auto">
            <a:xfrm>
              <a:off x="6872288" y="1085850"/>
              <a:ext cx="1033463" cy="1465263"/>
            </a:xfrm>
            <a:custGeom>
              <a:avLst/>
              <a:gdLst>
                <a:gd name="T0" fmla="*/ 0 w 755"/>
                <a:gd name="T1" fmla="*/ 76 h 1072"/>
                <a:gd name="T2" fmla="*/ 411 w 755"/>
                <a:gd name="T3" fmla="*/ 353 h 1072"/>
                <a:gd name="T4" fmla="*/ 639 w 755"/>
                <a:gd name="T5" fmla="*/ 870 h 1072"/>
                <a:gd name="T6" fmla="*/ 593 w 755"/>
                <a:gd name="T7" fmla="*/ 1025 h 1072"/>
                <a:gd name="T8" fmla="*/ 506 w 755"/>
                <a:gd name="T9" fmla="*/ 1072 h 1072"/>
                <a:gd name="T10" fmla="*/ 755 w 755"/>
                <a:gd name="T11" fmla="*/ 1008 h 1072"/>
                <a:gd name="T12" fmla="*/ 306 w 755"/>
                <a:gd name="T13" fmla="*/ 0 h 1072"/>
                <a:gd name="T14" fmla="*/ 0 w 755"/>
                <a:gd name="T15" fmla="*/ 76 h 10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5" h="1072">
                  <a:moveTo>
                    <a:pt x="0" y="76"/>
                  </a:moveTo>
                  <a:cubicBezTo>
                    <a:pt x="0" y="76"/>
                    <a:pt x="267" y="64"/>
                    <a:pt x="411" y="353"/>
                  </a:cubicBezTo>
                  <a:cubicBezTo>
                    <a:pt x="639" y="870"/>
                    <a:pt x="639" y="870"/>
                    <a:pt x="639" y="870"/>
                  </a:cubicBezTo>
                  <a:cubicBezTo>
                    <a:pt x="639" y="870"/>
                    <a:pt x="680" y="961"/>
                    <a:pt x="593" y="1025"/>
                  </a:cubicBezTo>
                  <a:cubicBezTo>
                    <a:pt x="506" y="1072"/>
                    <a:pt x="506" y="1072"/>
                    <a:pt x="506" y="1072"/>
                  </a:cubicBezTo>
                  <a:cubicBezTo>
                    <a:pt x="755" y="1008"/>
                    <a:pt x="755" y="1008"/>
                    <a:pt x="755" y="1008"/>
                  </a:cubicBezTo>
                  <a:cubicBezTo>
                    <a:pt x="306" y="0"/>
                    <a:pt x="306" y="0"/>
                    <a:pt x="306" y="0"/>
                  </a:cubicBezTo>
                  <a:lnTo>
                    <a:pt x="0" y="76"/>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ṧḻïḋè">
              <a:extLst>
                <a:ext uri="{FF2B5EF4-FFF2-40B4-BE49-F238E27FC236}">
                  <a16:creationId xmlns:a16="http://schemas.microsoft.com/office/drawing/2014/main" id="{281728C4-5C59-487F-903F-5A018CB55577}"/>
                </a:ext>
              </a:extLst>
            </p:cNvPr>
            <p:cNvSpPr/>
            <p:nvPr/>
          </p:nvSpPr>
          <p:spPr bwMode="auto">
            <a:xfrm>
              <a:off x="4154488" y="1766888"/>
              <a:ext cx="1017588" cy="1579563"/>
            </a:xfrm>
            <a:custGeom>
              <a:avLst/>
              <a:gdLst>
                <a:gd name="T0" fmla="*/ 335 w 743"/>
                <a:gd name="T1" fmla="*/ 0 h 1155"/>
                <a:gd name="T2" fmla="*/ 212 w 743"/>
                <a:gd name="T3" fmla="*/ 435 h 1155"/>
                <a:gd name="T4" fmla="*/ 457 w 743"/>
                <a:gd name="T5" fmla="*/ 979 h 1155"/>
                <a:gd name="T6" fmla="*/ 629 w 743"/>
                <a:gd name="T7" fmla="*/ 1081 h 1155"/>
                <a:gd name="T8" fmla="*/ 743 w 743"/>
                <a:gd name="T9" fmla="*/ 1072 h 1155"/>
                <a:gd name="T10" fmla="*/ 473 w 743"/>
                <a:gd name="T11" fmla="*/ 1155 h 1155"/>
                <a:gd name="T12" fmla="*/ 0 w 743"/>
                <a:gd name="T13" fmla="*/ 87 h 1155"/>
                <a:gd name="T14" fmla="*/ 335 w 743"/>
                <a:gd name="T15" fmla="*/ 0 h 1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155">
                  <a:moveTo>
                    <a:pt x="335" y="0"/>
                  </a:moveTo>
                  <a:cubicBezTo>
                    <a:pt x="335" y="0"/>
                    <a:pt x="91" y="122"/>
                    <a:pt x="212" y="435"/>
                  </a:cubicBezTo>
                  <a:cubicBezTo>
                    <a:pt x="457" y="979"/>
                    <a:pt x="457" y="979"/>
                    <a:pt x="457" y="979"/>
                  </a:cubicBezTo>
                  <a:cubicBezTo>
                    <a:pt x="457" y="979"/>
                    <a:pt x="498" y="1075"/>
                    <a:pt x="629" y="1081"/>
                  </a:cubicBezTo>
                  <a:cubicBezTo>
                    <a:pt x="743" y="1072"/>
                    <a:pt x="743" y="1072"/>
                    <a:pt x="743" y="1072"/>
                  </a:cubicBezTo>
                  <a:cubicBezTo>
                    <a:pt x="473" y="1155"/>
                    <a:pt x="473" y="1155"/>
                    <a:pt x="473" y="1155"/>
                  </a:cubicBezTo>
                  <a:cubicBezTo>
                    <a:pt x="0" y="87"/>
                    <a:pt x="0" y="87"/>
                    <a:pt x="0" y="87"/>
                  </a:cubicBezTo>
                  <a:lnTo>
                    <a:pt x="335" y="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ṡļïďê">
              <a:extLst>
                <a:ext uri="{FF2B5EF4-FFF2-40B4-BE49-F238E27FC236}">
                  <a16:creationId xmlns:a16="http://schemas.microsoft.com/office/drawing/2014/main" id="{83C598E5-37DA-4E0B-B785-5CC17D97F45D}"/>
                </a:ext>
              </a:extLst>
            </p:cNvPr>
            <p:cNvSpPr/>
            <p:nvPr/>
          </p:nvSpPr>
          <p:spPr bwMode="auto">
            <a:xfrm>
              <a:off x="4921250" y="2198688"/>
              <a:ext cx="400050" cy="373063"/>
            </a:xfrm>
            <a:custGeom>
              <a:avLst/>
              <a:gdLst>
                <a:gd name="T0" fmla="*/ 263 w 292"/>
                <a:gd name="T1" fmla="*/ 105 h 273"/>
                <a:gd name="T2" fmla="*/ 198 w 292"/>
                <a:gd name="T3" fmla="*/ 255 h 273"/>
                <a:gd name="T4" fmla="*/ 29 w 292"/>
                <a:gd name="T5" fmla="*/ 168 h 273"/>
                <a:gd name="T6" fmla="*/ 94 w 292"/>
                <a:gd name="T7" fmla="*/ 17 h 273"/>
                <a:gd name="T8" fmla="*/ 263 w 292"/>
                <a:gd name="T9" fmla="*/ 105 h 273"/>
              </a:gdLst>
              <a:ahLst/>
              <a:cxnLst>
                <a:cxn ang="0">
                  <a:pos x="T0" y="T1"/>
                </a:cxn>
                <a:cxn ang="0">
                  <a:pos x="T2" y="T3"/>
                </a:cxn>
                <a:cxn ang="0">
                  <a:pos x="T4" y="T5"/>
                </a:cxn>
                <a:cxn ang="0">
                  <a:pos x="T6" y="T7"/>
                </a:cxn>
                <a:cxn ang="0">
                  <a:pos x="T8" y="T9"/>
                </a:cxn>
              </a:cxnLst>
              <a:rect l="0" t="0" r="r" b="b"/>
              <a:pathLst>
                <a:path w="292" h="273">
                  <a:moveTo>
                    <a:pt x="263" y="105"/>
                  </a:moveTo>
                  <a:cubicBezTo>
                    <a:pt x="292" y="170"/>
                    <a:pt x="263" y="238"/>
                    <a:pt x="198" y="255"/>
                  </a:cubicBezTo>
                  <a:cubicBezTo>
                    <a:pt x="134" y="273"/>
                    <a:pt x="57" y="233"/>
                    <a:pt x="29" y="168"/>
                  </a:cubicBezTo>
                  <a:cubicBezTo>
                    <a:pt x="0" y="102"/>
                    <a:pt x="29" y="35"/>
                    <a:pt x="94" y="17"/>
                  </a:cubicBezTo>
                  <a:cubicBezTo>
                    <a:pt x="159" y="0"/>
                    <a:pt x="235" y="39"/>
                    <a:pt x="263" y="105"/>
                  </a:cubicBez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ľïḍê">
              <a:extLst>
                <a:ext uri="{FF2B5EF4-FFF2-40B4-BE49-F238E27FC236}">
                  <a16:creationId xmlns:a16="http://schemas.microsoft.com/office/drawing/2014/main" id="{6F2685FD-FB71-4EBB-9A62-6140418F89BB}"/>
                </a:ext>
              </a:extLst>
            </p:cNvPr>
            <p:cNvSpPr/>
            <p:nvPr/>
          </p:nvSpPr>
          <p:spPr bwMode="auto">
            <a:xfrm>
              <a:off x="4984750" y="2752725"/>
              <a:ext cx="101600" cy="139700"/>
            </a:xfrm>
            <a:custGeom>
              <a:avLst/>
              <a:gdLst>
                <a:gd name="T0" fmla="*/ 64 w 64"/>
                <a:gd name="T1" fmla="*/ 80 h 88"/>
                <a:gd name="T2" fmla="*/ 35 w 64"/>
                <a:gd name="T3" fmla="*/ 88 h 88"/>
                <a:gd name="T4" fmla="*/ 0 w 64"/>
                <a:gd name="T5" fmla="*/ 8 h 88"/>
                <a:gd name="T6" fmla="*/ 29 w 64"/>
                <a:gd name="T7" fmla="*/ 0 h 88"/>
                <a:gd name="T8" fmla="*/ 64 w 64"/>
                <a:gd name="T9" fmla="*/ 80 h 88"/>
              </a:gdLst>
              <a:ahLst/>
              <a:cxnLst>
                <a:cxn ang="0">
                  <a:pos x="T0" y="T1"/>
                </a:cxn>
                <a:cxn ang="0">
                  <a:pos x="T2" y="T3"/>
                </a:cxn>
                <a:cxn ang="0">
                  <a:pos x="T4" y="T5"/>
                </a:cxn>
                <a:cxn ang="0">
                  <a:pos x="T6" y="T7"/>
                </a:cxn>
                <a:cxn ang="0">
                  <a:pos x="T8" y="T9"/>
                </a:cxn>
              </a:cxnLst>
              <a:rect l="0" t="0" r="r" b="b"/>
              <a:pathLst>
                <a:path w="64" h="88">
                  <a:moveTo>
                    <a:pt x="64" y="80"/>
                  </a:moveTo>
                  <a:lnTo>
                    <a:pt x="35" y="88"/>
                  </a:lnTo>
                  <a:lnTo>
                    <a:pt x="0" y="8"/>
                  </a:lnTo>
                  <a:lnTo>
                    <a:pt x="29" y="0"/>
                  </a:lnTo>
                  <a:lnTo>
                    <a:pt x="64" y="8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ľïḓè">
              <a:extLst>
                <a:ext uri="{FF2B5EF4-FFF2-40B4-BE49-F238E27FC236}">
                  <a16:creationId xmlns:a16="http://schemas.microsoft.com/office/drawing/2014/main" id="{8297E137-07D6-42A8-89EF-4156A1C9707F}"/>
                </a:ext>
              </a:extLst>
            </p:cNvPr>
            <p:cNvSpPr/>
            <p:nvPr/>
          </p:nvSpPr>
          <p:spPr bwMode="auto">
            <a:xfrm>
              <a:off x="5059363" y="2732088"/>
              <a:ext cx="103188" cy="139700"/>
            </a:xfrm>
            <a:custGeom>
              <a:avLst/>
              <a:gdLst>
                <a:gd name="T0" fmla="*/ 65 w 65"/>
                <a:gd name="T1" fmla="*/ 80 h 88"/>
                <a:gd name="T2" fmla="*/ 36 w 65"/>
                <a:gd name="T3" fmla="*/ 88 h 88"/>
                <a:gd name="T4" fmla="*/ 0 w 65"/>
                <a:gd name="T5" fmla="*/ 8 h 88"/>
                <a:gd name="T6" fmla="*/ 30 w 65"/>
                <a:gd name="T7" fmla="*/ 0 h 88"/>
                <a:gd name="T8" fmla="*/ 65 w 65"/>
                <a:gd name="T9" fmla="*/ 80 h 88"/>
              </a:gdLst>
              <a:ahLst/>
              <a:cxnLst>
                <a:cxn ang="0">
                  <a:pos x="T0" y="T1"/>
                </a:cxn>
                <a:cxn ang="0">
                  <a:pos x="T2" y="T3"/>
                </a:cxn>
                <a:cxn ang="0">
                  <a:pos x="T4" y="T5"/>
                </a:cxn>
                <a:cxn ang="0">
                  <a:pos x="T6" y="T7"/>
                </a:cxn>
                <a:cxn ang="0">
                  <a:pos x="T8" y="T9"/>
                </a:cxn>
              </a:cxnLst>
              <a:rect l="0" t="0" r="r" b="b"/>
              <a:pathLst>
                <a:path w="65" h="88">
                  <a:moveTo>
                    <a:pt x="65" y="80"/>
                  </a:moveTo>
                  <a:lnTo>
                    <a:pt x="36" y="88"/>
                  </a:lnTo>
                  <a:lnTo>
                    <a:pt x="0" y="8"/>
                  </a:lnTo>
                  <a:lnTo>
                    <a:pt x="30" y="0"/>
                  </a:lnTo>
                  <a:lnTo>
                    <a:pt x="65" y="8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şľiḑe">
              <a:extLst>
                <a:ext uri="{FF2B5EF4-FFF2-40B4-BE49-F238E27FC236}">
                  <a16:creationId xmlns:a16="http://schemas.microsoft.com/office/drawing/2014/main" id="{3AA7710C-E295-4B4D-BE80-B40DB9D6EA35}"/>
                </a:ext>
              </a:extLst>
            </p:cNvPr>
            <p:cNvSpPr/>
            <p:nvPr/>
          </p:nvSpPr>
          <p:spPr bwMode="auto">
            <a:xfrm>
              <a:off x="5137150" y="2711450"/>
              <a:ext cx="100013" cy="139700"/>
            </a:xfrm>
            <a:custGeom>
              <a:avLst/>
              <a:gdLst>
                <a:gd name="T0" fmla="*/ 63 w 63"/>
                <a:gd name="T1" fmla="*/ 79 h 88"/>
                <a:gd name="T2" fmla="*/ 34 w 63"/>
                <a:gd name="T3" fmla="*/ 88 h 88"/>
                <a:gd name="T4" fmla="*/ 0 w 63"/>
                <a:gd name="T5" fmla="*/ 8 h 88"/>
                <a:gd name="T6" fmla="*/ 28 w 63"/>
                <a:gd name="T7" fmla="*/ 0 h 88"/>
                <a:gd name="T8" fmla="*/ 63 w 63"/>
                <a:gd name="T9" fmla="*/ 79 h 88"/>
              </a:gdLst>
              <a:ahLst/>
              <a:cxnLst>
                <a:cxn ang="0">
                  <a:pos x="T0" y="T1"/>
                </a:cxn>
                <a:cxn ang="0">
                  <a:pos x="T2" y="T3"/>
                </a:cxn>
                <a:cxn ang="0">
                  <a:pos x="T4" y="T5"/>
                </a:cxn>
                <a:cxn ang="0">
                  <a:pos x="T6" y="T7"/>
                </a:cxn>
                <a:cxn ang="0">
                  <a:pos x="T8" y="T9"/>
                </a:cxn>
              </a:cxnLst>
              <a:rect l="0" t="0" r="r" b="b"/>
              <a:pathLst>
                <a:path w="63" h="88">
                  <a:moveTo>
                    <a:pt x="63" y="79"/>
                  </a:moveTo>
                  <a:lnTo>
                    <a:pt x="34" y="88"/>
                  </a:lnTo>
                  <a:lnTo>
                    <a:pt x="0" y="8"/>
                  </a:lnTo>
                  <a:lnTo>
                    <a:pt x="28" y="0"/>
                  </a:lnTo>
                  <a:lnTo>
                    <a:pt x="63" y="79"/>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ḷíḍè">
              <a:extLst>
                <a:ext uri="{FF2B5EF4-FFF2-40B4-BE49-F238E27FC236}">
                  <a16:creationId xmlns:a16="http://schemas.microsoft.com/office/drawing/2014/main" id="{3B240EB8-6660-4EFE-8AF9-B07A64081CA7}"/>
                </a:ext>
              </a:extLst>
            </p:cNvPr>
            <p:cNvSpPr/>
            <p:nvPr/>
          </p:nvSpPr>
          <p:spPr bwMode="auto">
            <a:xfrm>
              <a:off x="5211763" y="2690813"/>
              <a:ext cx="101600" cy="139700"/>
            </a:xfrm>
            <a:custGeom>
              <a:avLst/>
              <a:gdLst>
                <a:gd name="T0" fmla="*/ 64 w 64"/>
                <a:gd name="T1" fmla="*/ 79 h 88"/>
                <a:gd name="T2" fmla="*/ 34 w 64"/>
                <a:gd name="T3" fmla="*/ 88 h 88"/>
                <a:gd name="T4" fmla="*/ 0 w 64"/>
                <a:gd name="T5" fmla="*/ 8 h 88"/>
                <a:gd name="T6" fmla="*/ 28 w 64"/>
                <a:gd name="T7" fmla="*/ 0 h 88"/>
                <a:gd name="T8" fmla="*/ 64 w 64"/>
                <a:gd name="T9" fmla="*/ 79 h 88"/>
              </a:gdLst>
              <a:ahLst/>
              <a:cxnLst>
                <a:cxn ang="0">
                  <a:pos x="T0" y="T1"/>
                </a:cxn>
                <a:cxn ang="0">
                  <a:pos x="T2" y="T3"/>
                </a:cxn>
                <a:cxn ang="0">
                  <a:pos x="T4" y="T5"/>
                </a:cxn>
                <a:cxn ang="0">
                  <a:pos x="T6" y="T7"/>
                </a:cxn>
                <a:cxn ang="0">
                  <a:pos x="T8" y="T9"/>
                </a:cxn>
              </a:cxnLst>
              <a:rect l="0" t="0" r="r" b="b"/>
              <a:pathLst>
                <a:path w="64" h="88">
                  <a:moveTo>
                    <a:pt x="64" y="79"/>
                  </a:moveTo>
                  <a:lnTo>
                    <a:pt x="34" y="88"/>
                  </a:lnTo>
                  <a:lnTo>
                    <a:pt x="0" y="8"/>
                  </a:lnTo>
                  <a:lnTo>
                    <a:pt x="28" y="0"/>
                  </a:lnTo>
                  <a:lnTo>
                    <a:pt x="64" y="79"/>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ṡļíďê">
              <a:extLst>
                <a:ext uri="{FF2B5EF4-FFF2-40B4-BE49-F238E27FC236}">
                  <a16:creationId xmlns:a16="http://schemas.microsoft.com/office/drawing/2014/main" id="{F21B8E71-F043-4410-89BC-A14665FCD1E7}"/>
                </a:ext>
              </a:extLst>
            </p:cNvPr>
            <p:cNvSpPr/>
            <p:nvPr/>
          </p:nvSpPr>
          <p:spPr bwMode="auto">
            <a:xfrm>
              <a:off x="5286375" y="2670175"/>
              <a:ext cx="101600" cy="138113"/>
            </a:xfrm>
            <a:custGeom>
              <a:avLst/>
              <a:gdLst>
                <a:gd name="T0" fmla="*/ 64 w 64"/>
                <a:gd name="T1" fmla="*/ 79 h 87"/>
                <a:gd name="T2" fmla="*/ 35 w 64"/>
                <a:gd name="T3" fmla="*/ 87 h 87"/>
                <a:gd name="T4" fmla="*/ 0 w 64"/>
                <a:gd name="T5" fmla="*/ 8 h 87"/>
                <a:gd name="T6" fmla="*/ 29 w 64"/>
                <a:gd name="T7" fmla="*/ 0 h 87"/>
                <a:gd name="T8" fmla="*/ 64 w 64"/>
                <a:gd name="T9" fmla="*/ 79 h 87"/>
              </a:gdLst>
              <a:ahLst/>
              <a:cxnLst>
                <a:cxn ang="0">
                  <a:pos x="T0" y="T1"/>
                </a:cxn>
                <a:cxn ang="0">
                  <a:pos x="T2" y="T3"/>
                </a:cxn>
                <a:cxn ang="0">
                  <a:pos x="T4" y="T5"/>
                </a:cxn>
                <a:cxn ang="0">
                  <a:pos x="T6" y="T7"/>
                </a:cxn>
                <a:cxn ang="0">
                  <a:pos x="T8" y="T9"/>
                </a:cxn>
              </a:cxnLst>
              <a:rect l="0" t="0" r="r" b="b"/>
              <a:pathLst>
                <a:path w="64" h="87">
                  <a:moveTo>
                    <a:pt x="64" y="79"/>
                  </a:moveTo>
                  <a:lnTo>
                    <a:pt x="35" y="87"/>
                  </a:lnTo>
                  <a:lnTo>
                    <a:pt x="0" y="8"/>
                  </a:lnTo>
                  <a:lnTo>
                    <a:pt x="29" y="0"/>
                  </a:lnTo>
                  <a:lnTo>
                    <a:pt x="64" y="79"/>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Sľiḓê">
              <a:extLst>
                <a:ext uri="{FF2B5EF4-FFF2-40B4-BE49-F238E27FC236}">
                  <a16:creationId xmlns:a16="http://schemas.microsoft.com/office/drawing/2014/main" id="{70179898-ADC8-4DDB-A26E-5D3909B1C0D1}"/>
                </a:ext>
              </a:extLst>
            </p:cNvPr>
            <p:cNvSpPr/>
            <p:nvPr/>
          </p:nvSpPr>
          <p:spPr bwMode="auto">
            <a:xfrm>
              <a:off x="5360988" y="2649538"/>
              <a:ext cx="101600" cy="138113"/>
            </a:xfrm>
            <a:custGeom>
              <a:avLst/>
              <a:gdLst>
                <a:gd name="T0" fmla="*/ 64 w 64"/>
                <a:gd name="T1" fmla="*/ 79 h 87"/>
                <a:gd name="T2" fmla="*/ 35 w 64"/>
                <a:gd name="T3" fmla="*/ 87 h 87"/>
                <a:gd name="T4" fmla="*/ 0 w 64"/>
                <a:gd name="T5" fmla="*/ 8 h 87"/>
                <a:gd name="T6" fmla="*/ 29 w 64"/>
                <a:gd name="T7" fmla="*/ 0 h 87"/>
                <a:gd name="T8" fmla="*/ 64 w 64"/>
                <a:gd name="T9" fmla="*/ 79 h 87"/>
              </a:gdLst>
              <a:ahLst/>
              <a:cxnLst>
                <a:cxn ang="0">
                  <a:pos x="T0" y="T1"/>
                </a:cxn>
                <a:cxn ang="0">
                  <a:pos x="T2" y="T3"/>
                </a:cxn>
                <a:cxn ang="0">
                  <a:pos x="T4" y="T5"/>
                </a:cxn>
                <a:cxn ang="0">
                  <a:pos x="T6" y="T7"/>
                </a:cxn>
                <a:cxn ang="0">
                  <a:pos x="T8" y="T9"/>
                </a:cxn>
              </a:cxnLst>
              <a:rect l="0" t="0" r="r" b="b"/>
              <a:pathLst>
                <a:path w="64" h="87">
                  <a:moveTo>
                    <a:pt x="64" y="79"/>
                  </a:moveTo>
                  <a:lnTo>
                    <a:pt x="35" y="87"/>
                  </a:lnTo>
                  <a:lnTo>
                    <a:pt x="0" y="8"/>
                  </a:lnTo>
                  <a:lnTo>
                    <a:pt x="29" y="0"/>
                  </a:lnTo>
                  <a:lnTo>
                    <a:pt x="64" y="79"/>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šľíḑê">
              <a:extLst>
                <a:ext uri="{FF2B5EF4-FFF2-40B4-BE49-F238E27FC236}">
                  <a16:creationId xmlns:a16="http://schemas.microsoft.com/office/drawing/2014/main" id="{37EAD1B5-68AA-4D75-9CB6-CC28036A30B9}"/>
                </a:ext>
              </a:extLst>
            </p:cNvPr>
            <p:cNvSpPr/>
            <p:nvPr/>
          </p:nvSpPr>
          <p:spPr bwMode="auto">
            <a:xfrm>
              <a:off x="5435600" y="2628900"/>
              <a:ext cx="101600" cy="138113"/>
            </a:xfrm>
            <a:custGeom>
              <a:avLst/>
              <a:gdLst>
                <a:gd name="T0" fmla="*/ 64 w 64"/>
                <a:gd name="T1" fmla="*/ 80 h 87"/>
                <a:gd name="T2" fmla="*/ 35 w 64"/>
                <a:gd name="T3" fmla="*/ 87 h 87"/>
                <a:gd name="T4" fmla="*/ 0 w 64"/>
                <a:gd name="T5" fmla="*/ 8 h 87"/>
                <a:gd name="T6" fmla="*/ 29 w 64"/>
                <a:gd name="T7" fmla="*/ 0 h 87"/>
                <a:gd name="T8" fmla="*/ 64 w 64"/>
                <a:gd name="T9" fmla="*/ 80 h 87"/>
              </a:gdLst>
              <a:ahLst/>
              <a:cxnLst>
                <a:cxn ang="0">
                  <a:pos x="T0" y="T1"/>
                </a:cxn>
                <a:cxn ang="0">
                  <a:pos x="T2" y="T3"/>
                </a:cxn>
                <a:cxn ang="0">
                  <a:pos x="T4" y="T5"/>
                </a:cxn>
                <a:cxn ang="0">
                  <a:pos x="T6" y="T7"/>
                </a:cxn>
                <a:cxn ang="0">
                  <a:pos x="T8" y="T9"/>
                </a:cxn>
              </a:cxnLst>
              <a:rect l="0" t="0" r="r" b="b"/>
              <a:pathLst>
                <a:path w="64" h="87">
                  <a:moveTo>
                    <a:pt x="64" y="80"/>
                  </a:moveTo>
                  <a:lnTo>
                    <a:pt x="35" y="87"/>
                  </a:lnTo>
                  <a:lnTo>
                    <a:pt x="0" y="8"/>
                  </a:lnTo>
                  <a:lnTo>
                    <a:pt x="29" y="0"/>
                  </a:lnTo>
                  <a:lnTo>
                    <a:pt x="64" y="8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ş1îḑe">
              <a:extLst>
                <a:ext uri="{FF2B5EF4-FFF2-40B4-BE49-F238E27FC236}">
                  <a16:creationId xmlns:a16="http://schemas.microsoft.com/office/drawing/2014/main" id="{1081F282-E0FA-4E47-B2EC-62F285A9D91D}"/>
                </a:ext>
              </a:extLst>
            </p:cNvPr>
            <p:cNvSpPr/>
            <p:nvPr/>
          </p:nvSpPr>
          <p:spPr bwMode="auto">
            <a:xfrm>
              <a:off x="5510213" y="2608263"/>
              <a:ext cx="101600" cy="138113"/>
            </a:xfrm>
            <a:custGeom>
              <a:avLst/>
              <a:gdLst>
                <a:gd name="T0" fmla="*/ 64 w 64"/>
                <a:gd name="T1" fmla="*/ 80 h 87"/>
                <a:gd name="T2" fmla="*/ 35 w 64"/>
                <a:gd name="T3" fmla="*/ 87 h 87"/>
                <a:gd name="T4" fmla="*/ 0 w 64"/>
                <a:gd name="T5" fmla="*/ 8 h 87"/>
                <a:gd name="T6" fmla="*/ 29 w 64"/>
                <a:gd name="T7" fmla="*/ 0 h 87"/>
                <a:gd name="T8" fmla="*/ 64 w 64"/>
                <a:gd name="T9" fmla="*/ 80 h 87"/>
              </a:gdLst>
              <a:ahLst/>
              <a:cxnLst>
                <a:cxn ang="0">
                  <a:pos x="T0" y="T1"/>
                </a:cxn>
                <a:cxn ang="0">
                  <a:pos x="T2" y="T3"/>
                </a:cxn>
                <a:cxn ang="0">
                  <a:pos x="T4" y="T5"/>
                </a:cxn>
                <a:cxn ang="0">
                  <a:pos x="T6" y="T7"/>
                </a:cxn>
                <a:cxn ang="0">
                  <a:pos x="T8" y="T9"/>
                </a:cxn>
              </a:cxnLst>
              <a:rect l="0" t="0" r="r" b="b"/>
              <a:pathLst>
                <a:path w="64" h="87">
                  <a:moveTo>
                    <a:pt x="64" y="80"/>
                  </a:moveTo>
                  <a:lnTo>
                    <a:pt x="35" y="87"/>
                  </a:lnTo>
                  <a:lnTo>
                    <a:pt x="0" y="8"/>
                  </a:lnTo>
                  <a:lnTo>
                    <a:pt x="29" y="0"/>
                  </a:lnTo>
                  <a:lnTo>
                    <a:pt x="64" y="80"/>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ḷíḍé">
              <a:extLst>
                <a:ext uri="{FF2B5EF4-FFF2-40B4-BE49-F238E27FC236}">
                  <a16:creationId xmlns:a16="http://schemas.microsoft.com/office/drawing/2014/main" id="{56698D87-4F77-41CC-8B2C-F6C65975E70B}"/>
                </a:ext>
              </a:extLst>
            </p:cNvPr>
            <p:cNvSpPr/>
            <p:nvPr/>
          </p:nvSpPr>
          <p:spPr bwMode="auto">
            <a:xfrm>
              <a:off x="6659563" y="1671638"/>
              <a:ext cx="60325" cy="49213"/>
            </a:xfrm>
            <a:custGeom>
              <a:avLst/>
              <a:gdLst>
                <a:gd name="T0" fmla="*/ 38 w 38"/>
                <a:gd name="T1" fmla="*/ 24 h 31"/>
                <a:gd name="T2" fmla="*/ 11 w 38"/>
                <a:gd name="T3" fmla="*/ 31 h 31"/>
                <a:gd name="T4" fmla="*/ 0 w 38"/>
                <a:gd name="T5" fmla="*/ 6 h 31"/>
                <a:gd name="T6" fmla="*/ 28 w 38"/>
                <a:gd name="T7" fmla="*/ 0 h 31"/>
                <a:gd name="T8" fmla="*/ 38 w 38"/>
                <a:gd name="T9" fmla="*/ 24 h 31"/>
              </a:gdLst>
              <a:ahLst/>
              <a:cxnLst>
                <a:cxn ang="0">
                  <a:pos x="T0" y="T1"/>
                </a:cxn>
                <a:cxn ang="0">
                  <a:pos x="T2" y="T3"/>
                </a:cxn>
                <a:cxn ang="0">
                  <a:pos x="T4" y="T5"/>
                </a:cxn>
                <a:cxn ang="0">
                  <a:pos x="T6" y="T7"/>
                </a:cxn>
                <a:cxn ang="0">
                  <a:pos x="T8" y="T9"/>
                </a:cxn>
              </a:cxnLst>
              <a:rect l="0" t="0" r="r" b="b"/>
              <a:pathLst>
                <a:path w="38" h="31">
                  <a:moveTo>
                    <a:pt x="38" y="24"/>
                  </a:moveTo>
                  <a:lnTo>
                    <a:pt x="11" y="31"/>
                  </a:lnTo>
                  <a:lnTo>
                    <a:pt x="0" y="6"/>
                  </a:lnTo>
                  <a:lnTo>
                    <a:pt x="28" y="0"/>
                  </a:lnTo>
                  <a:lnTo>
                    <a:pt x="38"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ŝļiḍe">
              <a:extLst>
                <a:ext uri="{FF2B5EF4-FFF2-40B4-BE49-F238E27FC236}">
                  <a16:creationId xmlns:a16="http://schemas.microsoft.com/office/drawing/2014/main" id="{ECE35040-1733-4CA6-96BA-C0C2D2B4B1DB}"/>
                </a:ext>
              </a:extLst>
            </p:cNvPr>
            <p:cNvSpPr/>
            <p:nvPr/>
          </p:nvSpPr>
          <p:spPr bwMode="auto">
            <a:xfrm>
              <a:off x="6729413" y="1652588"/>
              <a:ext cx="61913" cy="49213"/>
            </a:xfrm>
            <a:custGeom>
              <a:avLst/>
              <a:gdLst>
                <a:gd name="T0" fmla="*/ 39 w 39"/>
                <a:gd name="T1" fmla="*/ 24 h 31"/>
                <a:gd name="T2" fmla="*/ 12 w 39"/>
                <a:gd name="T3" fmla="*/ 31 h 31"/>
                <a:gd name="T4" fmla="*/ 0 w 39"/>
                <a:gd name="T5" fmla="*/ 7 h 31"/>
                <a:gd name="T6" fmla="*/ 28 w 39"/>
                <a:gd name="T7" fmla="*/ 0 h 31"/>
                <a:gd name="T8" fmla="*/ 39 w 39"/>
                <a:gd name="T9" fmla="*/ 24 h 31"/>
              </a:gdLst>
              <a:ahLst/>
              <a:cxnLst>
                <a:cxn ang="0">
                  <a:pos x="T0" y="T1"/>
                </a:cxn>
                <a:cxn ang="0">
                  <a:pos x="T2" y="T3"/>
                </a:cxn>
                <a:cxn ang="0">
                  <a:pos x="T4" y="T5"/>
                </a:cxn>
                <a:cxn ang="0">
                  <a:pos x="T6" y="T7"/>
                </a:cxn>
                <a:cxn ang="0">
                  <a:pos x="T8" y="T9"/>
                </a:cxn>
              </a:cxnLst>
              <a:rect l="0" t="0" r="r" b="b"/>
              <a:pathLst>
                <a:path w="39" h="31">
                  <a:moveTo>
                    <a:pt x="39" y="24"/>
                  </a:moveTo>
                  <a:lnTo>
                    <a:pt x="12" y="31"/>
                  </a:lnTo>
                  <a:lnTo>
                    <a:pt x="0" y="7"/>
                  </a:lnTo>
                  <a:lnTo>
                    <a:pt x="28" y="0"/>
                  </a:lnTo>
                  <a:lnTo>
                    <a:pt x="39"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ślídé">
              <a:extLst>
                <a:ext uri="{FF2B5EF4-FFF2-40B4-BE49-F238E27FC236}">
                  <a16:creationId xmlns:a16="http://schemas.microsoft.com/office/drawing/2014/main" id="{A6B5FA53-CD40-4AF3-8C85-8584FCFF43F5}"/>
                </a:ext>
              </a:extLst>
            </p:cNvPr>
            <p:cNvSpPr/>
            <p:nvPr/>
          </p:nvSpPr>
          <p:spPr bwMode="auto">
            <a:xfrm>
              <a:off x="6800850" y="1633538"/>
              <a:ext cx="60325" cy="49213"/>
            </a:xfrm>
            <a:custGeom>
              <a:avLst/>
              <a:gdLst>
                <a:gd name="T0" fmla="*/ 38 w 38"/>
                <a:gd name="T1" fmla="*/ 24 h 31"/>
                <a:gd name="T2" fmla="*/ 11 w 38"/>
                <a:gd name="T3" fmla="*/ 31 h 31"/>
                <a:gd name="T4" fmla="*/ 0 w 38"/>
                <a:gd name="T5" fmla="*/ 7 h 31"/>
                <a:gd name="T6" fmla="*/ 28 w 38"/>
                <a:gd name="T7" fmla="*/ 0 h 31"/>
                <a:gd name="T8" fmla="*/ 38 w 38"/>
                <a:gd name="T9" fmla="*/ 24 h 31"/>
              </a:gdLst>
              <a:ahLst/>
              <a:cxnLst>
                <a:cxn ang="0">
                  <a:pos x="T0" y="T1"/>
                </a:cxn>
                <a:cxn ang="0">
                  <a:pos x="T2" y="T3"/>
                </a:cxn>
                <a:cxn ang="0">
                  <a:pos x="T4" y="T5"/>
                </a:cxn>
                <a:cxn ang="0">
                  <a:pos x="T6" y="T7"/>
                </a:cxn>
                <a:cxn ang="0">
                  <a:pos x="T8" y="T9"/>
                </a:cxn>
              </a:cxnLst>
              <a:rect l="0" t="0" r="r" b="b"/>
              <a:pathLst>
                <a:path w="38" h="31">
                  <a:moveTo>
                    <a:pt x="38" y="24"/>
                  </a:moveTo>
                  <a:lnTo>
                    <a:pt x="11" y="31"/>
                  </a:lnTo>
                  <a:lnTo>
                    <a:pt x="0" y="7"/>
                  </a:lnTo>
                  <a:lnTo>
                    <a:pt x="28" y="0"/>
                  </a:lnTo>
                  <a:lnTo>
                    <a:pt x="38"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lîḋé">
              <a:extLst>
                <a:ext uri="{FF2B5EF4-FFF2-40B4-BE49-F238E27FC236}">
                  <a16:creationId xmlns:a16="http://schemas.microsoft.com/office/drawing/2014/main" id="{C326899C-12C8-4158-A3D5-5F3265745D11}"/>
                </a:ext>
              </a:extLst>
            </p:cNvPr>
            <p:cNvSpPr/>
            <p:nvPr/>
          </p:nvSpPr>
          <p:spPr bwMode="auto">
            <a:xfrm>
              <a:off x="6870700" y="1614488"/>
              <a:ext cx="61913" cy="49213"/>
            </a:xfrm>
            <a:custGeom>
              <a:avLst/>
              <a:gdLst>
                <a:gd name="T0" fmla="*/ 39 w 39"/>
                <a:gd name="T1" fmla="*/ 24 h 31"/>
                <a:gd name="T2" fmla="*/ 11 w 39"/>
                <a:gd name="T3" fmla="*/ 31 h 31"/>
                <a:gd name="T4" fmla="*/ 0 w 39"/>
                <a:gd name="T5" fmla="*/ 8 h 31"/>
                <a:gd name="T6" fmla="*/ 28 w 39"/>
                <a:gd name="T7" fmla="*/ 0 h 31"/>
                <a:gd name="T8" fmla="*/ 39 w 39"/>
                <a:gd name="T9" fmla="*/ 24 h 31"/>
              </a:gdLst>
              <a:ahLst/>
              <a:cxnLst>
                <a:cxn ang="0">
                  <a:pos x="T0" y="T1"/>
                </a:cxn>
                <a:cxn ang="0">
                  <a:pos x="T2" y="T3"/>
                </a:cxn>
                <a:cxn ang="0">
                  <a:pos x="T4" y="T5"/>
                </a:cxn>
                <a:cxn ang="0">
                  <a:pos x="T6" y="T7"/>
                </a:cxn>
                <a:cxn ang="0">
                  <a:pos x="T8" y="T9"/>
                </a:cxn>
              </a:cxnLst>
              <a:rect l="0" t="0" r="r" b="b"/>
              <a:pathLst>
                <a:path w="39" h="31">
                  <a:moveTo>
                    <a:pt x="39" y="24"/>
                  </a:moveTo>
                  <a:lnTo>
                    <a:pt x="11" y="31"/>
                  </a:lnTo>
                  <a:lnTo>
                    <a:pt x="0" y="8"/>
                  </a:lnTo>
                  <a:lnTo>
                    <a:pt x="28" y="0"/>
                  </a:lnTo>
                  <a:lnTo>
                    <a:pt x="39"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ḷïďè">
              <a:extLst>
                <a:ext uri="{FF2B5EF4-FFF2-40B4-BE49-F238E27FC236}">
                  <a16:creationId xmlns:a16="http://schemas.microsoft.com/office/drawing/2014/main" id="{A15AD46A-7EFD-41E2-80E0-1EFE438EA89A}"/>
                </a:ext>
              </a:extLst>
            </p:cNvPr>
            <p:cNvSpPr/>
            <p:nvPr/>
          </p:nvSpPr>
          <p:spPr bwMode="auto">
            <a:xfrm>
              <a:off x="6942138" y="1597025"/>
              <a:ext cx="60325" cy="49213"/>
            </a:xfrm>
            <a:custGeom>
              <a:avLst/>
              <a:gdLst>
                <a:gd name="T0" fmla="*/ 38 w 38"/>
                <a:gd name="T1" fmla="*/ 24 h 31"/>
                <a:gd name="T2" fmla="*/ 10 w 38"/>
                <a:gd name="T3" fmla="*/ 31 h 31"/>
                <a:gd name="T4" fmla="*/ 0 w 38"/>
                <a:gd name="T5" fmla="*/ 7 h 31"/>
                <a:gd name="T6" fmla="*/ 27 w 38"/>
                <a:gd name="T7" fmla="*/ 0 h 31"/>
                <a:gd name="T8" fmla="*/ 38 w 38"/>
                <a:gd name="T9" fmla="*/ 24 h 31"/>
              </a:gdLst>
              <a:ahLst/>
              <a:cxnLst>
                <a:cxn ang="0">
                  <a:pos x="T0" y="T1"/>
                </a:cxn>
                <a:cxn ang="0">
                  <a:pos x="T2" y="T3"/>
                </a:cxn>
                <a:cxn ang="0">
                  <a:pos x="T4" y="T5"/>
                </a:cxn>
                <a:cxn ang="0">
                  <a:pos x="T6" y="T7"/>
                </a:cxn>
                <a:cxn ang="0">
                  <a:pos x="T8" y="T9"/>
                </a:cxn>
              </a:cxnLst>
              <a:rect l="0" t="0" r="r" b="b"/>
              <a:pathLst>
                <a:path w="38" h="31">
                  <a:moveTo>
                    <a:pt x="38" y="24"/>
                  </a:moveTo>
                  <a:lnTo>
                    <a:pt x="10" y="31"/>
                  </a:lnTo>
                  <a:lnTo>
                    <a:pt x="0" y="7"/>
                  </a:lnTo>
                  <a:lnTo>
                    <a:pt x="27" y="0"/>
                  </a:lnTo>
                  <a:lnTo>
                    <a:pt x="38"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ḷíḍé">
              <a:extLst>
                <a:ext uri="{FF2B5EF4-FFF2-40B4-BE49-F238E27FC236}">
                  <a16:creationId xmlns:a16="http://schemas.microsoft.com/office/drawing/2014/main" id="{4C56111F-1722-42FF-AC03-9C174C1C6931}"/>
                </a:ext>
              </a:extLst>
            </p:cNvPr>
            <p:cNvSpPr/>
            <p:nvPr/>
          </p:nvSpPr>
          <p:spPr bwMode="auto">
            <a:xfrm>
              <a:off x="7011988" y="1579563"/>
              <a:ext cx="60325" cy="47625"/>
            </a:xfrm>
            <a:custGeom>
              <a:avLst/>
              <a:gdLst>
                <a:gd name="T0" fmla="*/ 38 w 38"/>
                <a:gd name="T1" fmla="*/ 23 h 30"/>
                <a:gd name="T2" fmla="*/ 10 w 38"/>
                <a:gd name="T3" fmla="*/ 30 h 30"/>
                <a:gd name="T4" fmla="*/ 0 w 38"/>
                <a:gd name="T5" fmla="*/ 7 h 30"/>
                <a:gd name="T6" fmla="*/ 27 w 38"/>
                <a:gd name="T7" fmla="*/ 0 h 30"/>
                <a:gd name="T8" fmla="*/ 38 w 38"/>
                <a:gd name="T9" fmla="*/ 23 h 30"/>
              </a:gdLst>
              <a:ahLst/>
              <a:cxnLst>
                <a:cxn ang="0">
                  <a:pos x="T0" y="T1"/>
                </a:cxn>
                <a:cxn ang="0">
                  <a:pos x="T2" y="T3"/>
                </a:cxn>
                <a:cxn ang="0">
                  <a:pos x="T4" y="T5"/>
                </a:cxn>
                <a:cxn ang="0">
                  <a:pos x="T6" y="T7"/>
                </a:cxn>
                <a:cxn ang="0">
                  <a:pos x="T8" y="T9"/>
                </a:cxn>
              </a:cxnLst>
              <a:rect l="0" t="0" r="r" b="b"/>
              <a:pathLst>
                <a:path w="38" h="30">
                  <a:moveTo>
                    <a:pt x="38" y="23"/>
                  </a:moveTo>
                  <a:lnTo>
                    <a:pt x="10" y="30"/>
                  </a:lnTo>
                  <a:lnTo>
                    <a:pt x="0" y="7"/>
                  </a:lnTo>
                  <a:lnTo>
                    <a:pt x="27" y="0"/>
                  </a:lnTo>
                  <a:lnTo>
                    <a:pt x="38" y="23"/>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ļïďê">
              <a:extLst>
                <a:ext uri="{FF2B5EF4-FFF2-40B4-BE49-F238E27FC236}">
                  <a16:creationId xmlns:a16="http://schemas.microsoft.com/office/drawing/2014/main" id="{C5AC6894-038B-4B6B-94BC-A09057016589}"/>
                </a:ext>
              </a:extLst>
            </p:cNvPr>
            <p:cNvSpPr/>
            <p:nvPr/>
          </p:nvSpPr>
          <p:spPr bwMode="auto">
            <a:xfrm>
              <a:off x="7081838" y="1560513"/>
              <a:ext cx="60325" cy="49213"/>
            </a:xfrm>
            <a:custGeom>
              <a:avLst/>
              <a:gdLst>
                <a:gd name="T0" fmla="*/ 38 w 38"/>
                <a:gd name="T1" fmla="*/ 24 h 31"/>
                <a:gd name="T2" fmla="*/ 10 w 38"/>
                <a:gd name="T3" fmla="*/ 31 h 31"/>
                <a:gd name="T4" fmla="*/ 0 w 38"/>
                <a:gd name="T5" fmla="*/ 7 h 31"/>
                <a:gd name="T6" fmla="*/ 27 w 38"/>
                <a:gd name="T7" fmla="*/ 0 h 31"/>
                <a:gd name="T8" fmla="*/ 38 w 38"/>
                <a:gd name="T9" fmla="*/ 24 h 31"/>
              </a:gdLst>
              <a:ahLst/>
              <a:cxnLst>
                <a:cxn ang="0">
                  <a:pos x="T0" y="T1"/>
                </a:cxn>
                <a:cxn ang="0">
                  <a:pos x="T2" y="T3"/>
                </a:cxn>
                <a:cxn ang="0">
                  <a:pos x="T4" y="T5"/>
                </a:cxn>
                <a:cxn ang="0">
                  <a:pos x="T6" y="T7"/>
                </a:cxn>
                <a:cxn ang="0">
                  <a:pos x="T8" y="T9"/>
                </a:cxn>
              </a:cxnLst>
              <a:rect l="0" t="0" r="r" b="b"/>
              <a:pathLst>
                <a:path w="38" h="31">
                  <a:moveTo>
                    <a:pt x="38" y="24"/>
                  </a:moveTo>
                  <a:lnTo>
                    <a:pt x="10" y="31"/>
                  </a:lnTo>
                  <a:lnTo>
                    <a:pt x="0" y="7"/>
                  </a:lnTo>
                  <a:lnTo>
                    <a:pt x="27" y="0"/>
                  </a:lnTo>
                  <a:lnTo>
                    <a:pt x="38" y="24"/>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šļídè">
              <a:extLst>
                <a:ext uri="{FF2B5EF4-FFF2-40B4-BE49-F238E27FC236}">
                  <a16:creationId xmlns:a16="http://schemas.microsoft.com/office/drawing/2014/main" id="{B3B6FEB9-516E-4E5B-8316-E4E63CD80B58}"/>
                </a:ext>
              </a:extLst>
            </p:cNvPr>
            <p:cNvSpPr/>
            <p:nvPr/>
          </p:nvSpPr>
          <p:spPr bwMode="auto">
            <a:xfrm>
              <a:off x="7151688" y="1543050"/>
              <a:ext cx="60325" cy="49213"/>
            </a:xfrm>
            <a:custGeom>
              <a:avLst/>
              <a:gdLst>
                <a:gd name="T0" fmla="*/ 38 w 38"/>
                <a:gd name="T1" fmla="*/ 23 h 31"/>
                <a:gd name="T2" fmla="*/ 10 w 38"/>
                <a:gd name="T3" fmla="*/ 31 h 31"/>
                <a:gd name="T4" fmla="*/ 0 w 38"/>
                <a:gd name="T5" fmla="*/ 7 h 31"/>
                <a:gd name="T6" fmla="*/ 27 w 38"/>
                <a:gd name="T7" fmla="*/ 0 h 31"/>
                <a:gd name="T8" fmla="*/ 38 w 38"/>
                <a:gd name="T9" fmla="*/ 23 h 31"/>
              </a:gdLst>
              <a:ahLst/>
              <a:cxnLst>
                <a:cxn ang="0">
                  <a:pos x="T0" y="T1"/>
                </a:cxn>
                <a:cxn ang="0">
                  <a:pos x="T2" y="T3"/>
                </a:cxn>
                <a:cxn ang="0">
                  <a:pos x="T4" y="T5"/>
                </a:cxn>
                <a:cxn ang="0">
                  <a:pos x="T6" y="T7"/>
                </a:cxn>
                <a:cxn ang="0">
                  <a:pos x="T8" y="T9"/>
                </a:cxn>
              </a:cxnLst>
              <a:rect l="0" t="0" r="r" b="b"/>
              <a:pathLst>
                <a:path w="38" h="31">
                  <a:moveTo>
                    <a:pt x="38" y="23"/>
                  </a:moveTo>
                  <a:lnTo>
                    <a:pt x="10" y="31"/>
                  </a:lnTo>
                  <a:lnTo>
                    <a:pt x="0" y="7"/>
                  </a:lnTo>
                  <a:lnTo>
                    <a:pt x="27" y="0"/>
                  </a:lnTo>
                  <a:lnTo>
                    <a:pt x="38" y="23"/>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şḻíḑè">
              <a:extLst>
                <a:ext uri="{FF2B5EF4-FFF2-40B4-BE49-F238E27FC236}">
                  <a16:creationId xmlns:a16="http://schemas.microsoft.com/office/drawing/2014/main" id="{A6E3C272-5DFF-4721-B9E5-5042F99284FA}"/>
                </a:ext>
              </a:extLst>
            </p:cNvPr>
            <p:cNvSpPr/>
            <p:nvPr/>
          </p:nvSpPr>
          <p:spPr bwMode="auto">
            <a:xfrm>
              <a:off x="5842000" y="2655888"/>
              <a:ext cx="1073150" cy="369888"/>
            </a:xfrm>
            <a:custGeom>
              <a:avLst/>
              <a:gdLst>
                <a:gd name="T0" fmla="*/ 676 w 676"/>
                <a:gd name="T1" fmla="*/ 48 h 233"/>
                <a:gd name="T2" fmla="*/ 21 w 676"/>
                <a:gd name="T3" fmla="*/ 233 h 233"/>
                <a:gd name="T4" fmla="*/ 0 w 676"/>
                <a:gd name="T5" fmla="*/ 183 h 233"/>
                <a:gd name="T6" fmla="*/ 653 w 676"/>
                <a:gd name="T7" fmla="*/ 0 h 233"/>
                <a:gd name="T8" fmla="*/ 676 w 676"/>
                <a:gd name="T9" fmla="*/ 48 h 233"/>
              </a:gdLst>
              <a:ahLst/>
              <a:cxnLst>
                <a:cxn ang="0">
                  <a:pos x="T0" y="T1"/>
                </a:cxn>
                <a:cxn ang="0">
                  <a:pos x="T2" y="T3"/>
                </a:cxn>
                <a:cxn ang="0">
                  <a:pos x="T4" y="T5"/>
                </a:cxn>
                <a:cxn ang="0">
                  <a:pos x="T6" y="T7"/>
                </a:cxn>
                <a:cxn ang="0">
                  <a:pos x="T8" y="T9"/>
                </a:cxn>
              </a:cxnLst>
              <a:rect l="0" t="0" r="r" b="b"/>
              <a:pathLst>
                <a:path w="676" h="233">
                  <a:moveTo>
                    <a:pt x="676" y="48"/>
                  </a:moveTo>
                  <a:lnTo>
                    <a:pt x="21" y="233"/>
                  </a:lnTo>
                  <a:lnTo>
                    <a:pt x="0" y="183"/>
                  </a:lnTo>
                  <a:lnTo>
                    <a:pt x="653" y="0"/>
                  </a:lnTo>
                  <a:lnTo>
                    <a:pt x="676" y="48"/>
                  </a:ln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ṡ1iḓè">
              <a:extLst>
                <a:ext uri="{FF2B5EF4-FFF2-40B4-BE49-F238E27FC236}">
                  <a16:creationId xmlns:a16="http://schemas.microsoft.com/office/drawing/2014/main" id="{EC9A2DE2-F7C8-4D08-885C-3511F56A23A9}"/>
                </a:ext>
              </a:extLst>
            </p:cNvPr>
            <p:cNvSpPr/>
            <p:nvPr/>
          </p:nvSpPr>
          <p:spPr bwMode="auto">
            <a:xfrm>
              <a:off x="5446713" y="1428750"/>
              <a:ext cx="1270000" cy="1509713"/>
            </a:xfrm>
            <a:custGeom>
              <a:avLst/>
              <a:gdLst>
                <a:gd name="T0" fmla="*/ 700 w 927"/>
                <a:gd name="T1" fmla="*/ 1075 h 1104"/>
                <a:gd name="T2" fmla="*/ 369 w 927"/>
                <a:gd name="T3" fmla="*/ 991 h 1104"/>
                <a:gd name="T4" fmla="*/ 97 w 927"/>
                <a:gd name="T5" fmla="*/ 647 h 1104"/>
                <a:gd name="T6" fmla="*/ 40 w 927"/>
                <a:gd name="T7" fmla="*/ 248 h 1104"/>
                <a:gd name="T8" fmla="*/ 234 w 927"/>
                <a:gd name="T9" fmla="*/ 25 h 1104"/>
                <a:gd name="T10" fmla="*/ 562 w 927"/>
                <a:gd name="T11" fmla="*/ 113 h 1104"/>
                <a:gd name="T12" fmla="*/ 829 w 927"/>
                <a:gd name="T13" fmla="*/ 451 h 1104"/>
                <a:gd name="T14" fmla="*/ 889 w 927"/>
                <a:gd name="T15" fmla="*/ 846 h 1104"/>
                <a:gd name="T16" fmla="*/ 700 w 927"/>
                <a:gd name="T17" fmla="*/ 1075 h 1104"/>
                <a:gd name="T18" fmla="*/ 245 w 927"/>
                <a:gd name="T19" fmla="*/ 49 h 1104"/>
                <a:gd name="T20" fmla="*/ 123 w 927"/>
                <a:gd name="T21" fmla="*/ 641 h 1104"/>
                <a:gd name="T22" fmla="*/ 690 w 927"/>
                <a:gd name="T23" fmla="*/ 1051 h 1104"/>
                <a:gd name="T24" fmla="*/ 804 w 927"/>
                <a:gd name="T25" fmla="*/ 457 h 1104"/>
                <a:gd name="T26" fmla="*/ 245 w 927"/>
                <a:gd name="T27" fmla="*/ 49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7" h="1104">
                  <a:moveTo>
                    <a:pt x="700" y="1075"/>
                  </a:moveTo>
                  <a:cubicBezTo>
                    <a:pt x="602" y="1103"/>
                    <a:pt x="484" y="1073"/>
                    <a:pt x="369" y="991"/>
                  </a:cubicBezTo>
                  <a:cubicBezTo>
                    <a:pt x="256" y="911"/>
                    <a:pt x="159" y="788"/>
                    <a:pt x="97" y="647"/>
                  </a:cubicBezTo>
                  <a:cubicBezTo>
                    <a:pt x="35" y="507"/>
                    <a:pt x="15" y="365"/>
                    <a:pt x="40" y="248"/>
                  </a:cubicBezTo>
                  <a:cubicBezTo>
                    <a:pt x="66" y="129"/>
                    <a:pt x="135" y="51"/>
                    <a:pt x="234" y="25"/>
                  </a:cubicBezTo>
                  <a:cubicBezTo>
                    <a:pt x="333" y="0"/>
                    <a:pt x="449" y="32"/>
                    <a:pt x="562" y="113"/>
                  </a:cubicBezTo>
                  <a:cubicBezTo>
                    <a:pt x="673" y="193"/>
                    <a:pt x="767" y="313"/>
                    <a:pt x="829" y="451"/>
                  </a:cubicBezTo>
                  <a:cubicBezTo>
                    <a:pt x="891" y="589"/>
                    <a:pt x="912" y="729"/>
                    <a:pt x="889" y="846"/>
                  </a:cubicBezTo>
                  <a:cubicBezTo>
                    <a:pt x="866" y="966"/>
                    <a:pt x="799" y="1047"/>
                    <a:pt x="700" y="1075"/>
                  </a:cubicBezTo>
                  <a:close/>
                  <a:moveTo>
                    <a:pt x="245" y="49"/>
                  </a:moveTo>
                  <a:cubicBezTo>
                    <a:pt x="55" y="98"/>
                    <a:pt x="0" y="362"/>
                    <a:pt x="123" y="641"/>
                  </a:cubicBezTo>
                  <a:cubicBezTo>
                    <a:pt x="246" y="920"/>
                    <a:pt x="501" y="1104"/>
                    <a:pt x="690" y="1051"/>
                  </a:cubicBezTo>
                  <a:cubicBezTo>
                    <a:pt x="876" y="998"/>
                    <a:pt x="927" y="732"/>
                    <a:pt x="804" y="457"/>
                  </a:cubicBezTo>
                  <a:cubicBezTo>
                    <a:pt x="682" y="184"/>
                    <a:pt x="432" y="2"/>
                    <a:pt x="245" y="49"/>
                  </a:cubicBezTo>
                  <a:close/>
                </a:path>
              </a:pathLst>
            </a:custGeom>
            <a:solidFill>
              <a:srgbClr val="6A8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ḷiďe">
              <a:extLst>
                <a:ext uri="{FF2B5EF4-FFF2-40B4-BE49-F238E27FC236}">
                  <a16:creationId xmlns:a16="http://schemas.microsoft.com/office/drawing/2014/main" id="{76C15862-91CE-418A-8ED5-ACFF1DD57521}"/>
                </a:ext>
              </a:extLst>
            </p:cNvPr>
            <p:cNvSpPr/>
            <p:nvPr/>
          </p:nvSpPr>
          <p:spPr bwMode="auto">
            <a:xfrm>
              <a:off x="5424488" y="1416050"/>
              <a:ext cx="1312863" cy="1544638"/>
            </a:xfrm>
            <a:custGeom>
              <a:avLst/>
              <a:gdLst>
                <a:gd name="T0" fmla="*/ 833 w 959"/>
                <a:gd name="T1" fmla="*/ 466 h 1130"/>
                <a:gd name="T2" fmla="*/ 711 w 959"/>
                <a:gd name="T3" fmla="*/ 1075 h 1130"/>
                <a:gd name="T4" fmla="*/ 126 w 959"/>
                <a:gd name="T5" fmla="*/ 656 h 1130"/>
                <a:gd name="T6" fmla="*/ 256 w 959"/>
                <a:gd name="T7" fmla="*/ 49 h 1130"/>
                <a:gd name="T8" fmla="*/ 833 w 959"/>
                <a:gd name="T9" fmla="*/ 466 h 1130"/>
              </a:gdLst>
              <a:ahLst/>
              <a:cxnLst>
                <a:cxn ang="0">
                  <a:pos x="T0" y="T1"/>
                </a:cxn>
                <a:cxn ang="0">
                  <a:pos x="T2" y="T3"/>
                </a:cxn>
                <a:cxn ang="0">
                  <a:pos x="T4" y="T5"/>
                </a:cxn>
                <a:cxn ang="0">
                  <a:pos x="T6" y="T7"/>
                </a:cxn>
                <a:cxn ang="0">
                  <a:pos x="T8" y="T9"/>
                </a:cxn>
              </a:cxnLst>
              <a:rect l="0" t="0" r="r" b="b"/>
              <a:pathLst>
                <a:path w="959" h="1130">
                  <a:moveTo>
                    <a:pt x="833" y="466"/>
                  </a:moveTo>
                  <a:cubicBezTo>
                    <a:pt x="959" y="747"/>
                    <a:pt x="905" y="1020"/>
                    <a:pt x="711" y="1075"/>
                  </a:cubicBezTo>
                  <a:cubicBezTo>
                    <a:pt x="516" y="1130"/>
                    <a:pt x="252" y="942"/>
                    <a:pt x="126" y="656"/>
                  </a:cubicBezTo>
                  <a:cubicBezTo>
                    <a:pt x="0" y="370"/>
                    <a:pt x="59" y="99"/>
                    <a:pt x="256" y="49"/>
                  </a:cubicBezTo>
                  <a:cubicBezTo>
                    <a:pt x="450" y="0"/>
                    <a:pt x="708" y="186"/>
                    <a:pt x="833" y="466"/>
                  </a:cubicBezTo>
                  <a:close/>
                </a:path>
              </a:pathLst>
            </a:custGeom>
            <a:solidFill>
              <a:srgbClr val="B9C1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şḻîḋê">
              <a:extLst>
                <a:ext uri="{FF2B5EF4-FFF2-40B4-BE49-F238E27FC236}">
                  <a16:creationId xmlns:a16="http://schemas.microsoft.com/office/drawing/2014/main" id="{61EC5EA1-190A-49F8-8D7C-C1116A17DFB4}"/>
                </a:ext>
              </a:extLst>
            </p:cNvPr>
            <p:cNvSpPr/>
            <p:nvPr/>
          </p:nvSpPr>
          <p:spPr bwMode="auto">
            <a:xfrm>
              <a:off x="4019550" y="2044700"/>
              <a:ext cx="3963988" cy="1517650"/>
            </a:xfrm>
            <a:custGeom>
              <a:avLst/>
              <a:gdLst>
                <a:gd name="T0" fmla="*/ 433 w 2497"/>
                <a:gd name="T1" fmla="*/ 956 h 956"/>
                <a:gd name="T2" fmla="*/ 432 w 2497"/>
                <a:gd name="T3" fmla="*/ 955 h 956"/>
                <a:gd name="T4" fmla="*/ 0 w 2497"/>
                <a:gd name="T5" fmla="*/ 1 h 956"/>
                <a:gd name="T6" fmla="*/ 3 w 2497"/>
                <a:gd name="T7" fmla="*/ 0 h 956"/>
                <a:gd name="T8" fmla="*/ 435 w 2497"/>
                <a:gd name="T9" fmla="*/ 951 h 956"/>
                <a:gd name="T10" fmla="*/ 2496 w 2497"/>
                <a:gd name="T11" fmla="*/ 390 h 956"/>
                <a:gd name="T12" fmla="*/ 2497 w 2497"/>
                <a:gd name="T13" fmla="*/ 393 h 956"/>
                <a:gd name="T14" fmla="*/ 433 w 2497"/>
                <a:gd name="T15" fmla="*/ 956 h 9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7" h="956">
                  <a:moveTo>
                    <a:pt x="433" y="956"/>
                  </a:moveTo>
                  <a:lnTo>
                    <a:pt x="432" y="955"/>
                  </a:lnTo>
                  <a:lnTo>
                    <a:pt x="0" y="1"/>
                  </a:lnTo>
                  <a:lnTo>
                    <a:pt x="3" y="0"/>
                  </a:lnTo>
                  <a:lnTo>
                    <a:pt x="435" y="951"/>
                  </a:lnTo>
                  <a:lnTo>
                    <a:pt x="2496" y="390"/>
                  </a:lnTo>
                  <a:lnTo>
                    <a:pt x="2497" y="393"/>
                  </a:lnTo>
                  <a:lnTo>
                    <a:pt x="433" y="956"/>
                  </a:lnTo>
                  <a:close/>
                </a:path>
              </a:pathLst>
            </a:custGeom>
            <a:solidFill>
              <a:srgbClr val="CDDB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líḍè">
              <a:extLst>
                <a:ext uri="{FF2B5EF4-FFF2-40B4-BE49-F238E27FC236}">
                  <a16:creationId xmlns:a16="http://schemas.microsoft.com/office/drawing/2014/main" id="{9D27ECD8-1344-41AD-8D12-093560E4F0ED}"/>
                </a:ext>
              </a:extLst>
            </p:cNvPr>
            <p:cNvSpPr/>
            <p:nvPr/>
          </p:nvSpPr>
          <p:spPr bwMode="auto">
            <a:xfrm>
              <a:off x="4008438" y="2105025"/>
              <a:ext cx="3962400" cy="1514475"/>
            </a:xfrm>
            <a:custGeom>
              <a:avLst/>
              <a:gdLst>
                <a:gd name="T0" fmla="*/ 432 w 2496"/>
                <a:gd name="T1" fmla="*/ 954 h 954"/>
                <a:gd name="T2" fmla="*/ 432 w 2496"/>
                <a:gd name="T3" fmla="*/ 953 h 954"/>
                <a:gd name="T4" fmla="*/ 0 w 2496"/>
                <a:gd name="T5" fmla="*/ 0 h 954"/>
                <a:gd name="T6" fmla="*/ 1 w 2496"/>
                <a:gd name="T7" fmla="*/ 0 h 954"/>
                <a:gd name="T8" fmla="*/ 433 w 2496"/>
                <a:gd name="T9" fmla="*/ 952 h 954"/>
                <a:gd name="T10" fmla="*/ 2495 w 2496"/>
                <a:gd name="T11" fmla="*/ 391 h 954"/>
                <a:gd name="T12" fmla="*/ 2496 w 2496"/>
                <a:gd name="T13" fmla="*/ 391 h 954"/>
                <a:gd name="T14" fmla="*/ 432 w 2496"/>
                <a:gd name="T15" fmla="*/ 954 h 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6" h="954">
                  <a:moveTo>
                    <a:pt x="432" y="954"/>
                  </a:moveTo>
                  <a:lnTo>
                    <a:pt x="432" y="953"/>
                  </a:lnTo>
                  <a:lnTo>
                    <a:pt x="0" y="0"/>
                  </a:lnTo>
                  <a:lnTo>
                    <a:pt x="1" y="0"/>
                  </a:lnTo>
                  <a:lnTo>
                    <a:pt x="433" y="952"/>
                  </a:lnTo>
                  <a:lnTo>
                    <a:pt x="2495" y="391"/>
                  </a:lnTo>
                  <a:lnTo>
                    <a:pt x="2496" y="391"/>
                  </a:lnTo>
                  <a:lnTo>
                    <a:pt x="432" y="954"/>
                  </a:lnTo>
                  <a:close/>
                </a:path>
              </a:pathLst>
            </a:custGeom>
            <a:solidFill>
              <a:srgbClr val="CDDB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ṩḻíḋe">
              <a:extLst>
                <a:ext uri="{FF2B5EF4-FFF2-40B4-BE49-F238E27FC236}">
                  <a16:creationId xmlns:a16="http://schemas.microsoft.com/office/drawing/2014/main" id="{893B50BD-5C4F-41BA-97BD-AC1304024B9F}"/>
                </a:ext>
              </a:extLst>
            </p:cNvPr>
            <p:cNvSpPr/>
            <p:nvPr/>
          </p:nvSpPr>
          <p:spPr bwMode="auto">
            <a:xfrm>
              <a:off x="5529263" y="1370013"/>
              <a:ext cx="1071563" cy="1943100"/>
            </a:xfrm>
            <a:custGeom>
              <a:avLst/>
              <a:gdLst>
                <a:gd name="T0" fmla="*/ 0 w 675"/>
                <a:gd name="T1" fmla="*/ 52 h 1224"/>
                <a:gd name="T2" fmla="*/ 457 w 675"/>
                <a:gd name="T3" fmla="*/ 1036 h 1224"/>
                <a:gd name="T4" fmla="*/ 401 w 675"/>
                <a:gd name="T5" fmla="*/ 1224 h 1224"/>
                <a:gd name="T6" fmla="*/ 631 w 675"/>
                <a:gd name="T7" fmla="*/ 1159 h 1224"/>
                <a:gd name="T8" fmla="*/ 675 w 675"/>
                <a:gd name="T9" fmla="*/ 974 h 1224"/>
                <a:gd name="T10" fmla="*/ 208 w 675"/>
                <a:gd name="T11" fmla="*/ 0 h 1224"/>
                <a:gd name="T12" fmla="*/ 0 w 675"/>
                <a:gd name="T13" fmla="*/ 52 h 1224"/>
              </a:gdLst>
              <a:ahLst/>
              <a:cxnLst>
                <a:cxn ang="0">
                  <a:pos x="T0" y="T1"/>
                </a:cxn>
                <a:cxn ang="0">
                  <a:pos x="T2" y="T3"/>
                </a:cxn>
                <a:cxn ang="0">
                  <a:pos x="T4" y="T5"/>
                </a:cxn>
                <a:cxn ang="0">
                  <a:pos x="T6" y="T7"/>
                </a:cxn>
                <a:cxn ang="0">
                  <a:pos x="T8" y="T9"/>
                </a:cxn>
                <a:cxn ang="0">
                  <a:pos x="T10" y="T11"/>
                </a:cxn>
                <a:cxn ang="0">
                  <a:pos x="T12" y="T13"/>
                </a:cxn>
              </a:cxnLst>
              <a:rect l="0" t="0" r="r" b="b"/>
              <a:pathLst>
                <a:path w="675" h="1224">
                  <a:moveTo>
                    <a:pt x="0" y="52"/>
                  </a:moveTo>
                  <a:lnTo>
                    <a:pt x="457" y="1036"/>
                  </a:lnTo>
                  <a:lnTo>
                    <a:pt x="401" y="1224"/>
                  </a:lnTo>
                  <a:lnTo>
                    <a:pt x="631" y="1159"/>
                  </a:lnTo>
                  <a:lnTo>
                    <a:pt x="675" y="974"/>
                  </a:lnTo>
                  <a:lnTo>
                    <a:pt x="208" y="0"/>
                  </a:lnTo>
                  <a:lnTo>
                    <a:pt x="0" y="52"/>
                  </a:lnTo>
                  <a:close/>
                </a:path>
              </a:pathLst>
            </a:custGeom>
            <a:solidFill>
              <a:srgbClr val="EEE3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šļíḍê">
              <a:extLst>
                <a:ext uri="{FF2B5EF4-FFF2-40B4-BE49-F238E27FC236}">
                  <a16:creationId xmlns:a16="http://schemas.microsoft.com/office/drawing/2014/main" id="{0127F4A5-CAB1-487C-87DA-910C572CA604}"/>
                </a:ext>
              </a:extLst>
            </p:cNvPr>
            <p:cNvSpPr/>
            <p:nvPr/>
          </p:nvSpPr>
          <p:spPr bwMode="auto">
            <a:xfrm>
              <a:off x="6862763" y="2351088"/>
              <a:ext cx="596900" cy="1557338"/>
            </a:xfrm>
            <a:custGeom>
              <a:avLst/>
              <a:gdLst>
                <a:gd name="T0" fmla="*/ 329 w 436"/>
                <a:gd name="T1" fmla="*/ 1122 h 1139"/>
                <a:gd name="T2" fmla="*/ 427 w 436"/>
                <a:gd name="T3" fmla="*/ 834 h 1139"/>
                <a:gd name="T4" fmla="*/ 434 w 436"/>
                <a:gd name="T5" fmla="*/ 563 h 1139"/>
                <a:gd name="T6" fmla="*/ 425 w 436"/>
                <a:gd name="T7" fmla="*/ 449 h 1139"/>
                <a:gd name="T8" fmla="*/ 386 w 436"/>
                <a:gd name="T9" fmla="*/ 370 h 1139"/>
                <a:gd name="T10" fmla="*/ 260 w 436"/>
                <a:gd name="T11" fmla="*/ 163 h 1139"/>
                <a:gd name="T12" fmla="*/ 80 w 436"/>
                <a:gd name="T13" fmla="*/ 28 h 1139"/>
                <a:gd name="T14" fmla="*/ 70 w 436"/>
                <a:gd name="T15" fmla="*/ 221 h 1139"/>
                <a:gd name="T16" fmla="*/ 158 w 436"/>
                <a:gd name="T17" fmla="*/ 364 h 1139"/>
                <a:gd name="T18" fmla="*/ 125 w 436"/>
                <a:gd name="T19" fmla="*/ 568 h 1139"/>
                <a:gd name="T20" fmla="*/ 215 w 436"/>
                <a:gd name="T21" fmla="*/ 1063 h 1139"/>
                <a:gd name="T22" fmla="*/ 329 w 436"/>
                <a:gd name="T23" fmla="*/ 1122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39">
                  <a:moveTo>
                    <a:pt x="329" y="1122"/>
                  </a:moveTo>
                  <a:cubicBezTo>
                    <a:pt x="395" y="1084"/>
                    <a:pt x="425" y="910"/>
                    <a:pt x="427" y="834"/>
                  </a:cubicBezTo>
                  <a:cubicBezTo>
                    <a:pt x="429" y="744"/>
                    <a:pt x="432" y="653"/>
                    <a:pt x="434" y="563"/>
                  </a:cubicBezTo>
                  <a:cubicBezTo>
                    <a:pt x="435" y="525"/>
                    <a:pt x="436" y="486"/>
                    <a:pt x="425" y="449"/>
                  </a:cubicBezTo>
                  <a:cubicBezTo>
                    <a:pt x="416" y="421"/>
                    <a:pt x="401" y="395"/>
                    <a:pt x="386" y="370"/>
                  </a:cubicBezTo>
                  <a:cubicBezTo>
                    <a:pt x="344" y="301"/>
                    <a:pt x="302" y="232"/>
                    <a:pt x="260" y="163"/>
                  </a:cubicBezTo>
                  <a:cubicBezTo>
                    <a:pt x="228" y="110"/>
                    <a:pt x="157" y="0"/>
                    <a:pt x="80" y="28"/>
                  </a:cubicBezTo>
                  <a:cubicBezTo>
                    <a:pt x="0" y="57"/>
                    <a:pt x="35" y="170"/>
                    <a:pt x="70" y="221"/>
                  </a:cubicBezTo>
                  <a:cubicBezTo>
                    <a:pt x="102" y="267"/>
                    <a:pt x="144" y="309"/>
                    <a:pt x="158" y="364"/>
                  </a:cubicBezTo>
                  <a:cubicBezTo>
                    <a:pt x="174" y="432"/>
                    <a:pt x="144" y="501"/>
                    <a:pt x="125" y="568"/>
                  </a:cubicBezTo>
                  <a:cubicBezTo>
                    <a:pt x="79" y="735"/>
                    <a:pt x="113" y="922"/>
                    <a:pt x="215" y="1063"/>
                  </a:cubicBezTo>
                  <a:cubicBezTo>
                    <a:pt x="261" y="1127"/>
                    <a:pt x="299" y="1139"/>
                    <a:pt x="329" y="1122"/>
                  </a:cubicBezTo>
                  <a:close/>
                </a:path>
              </a:pathLst>
            </a:custGeom>
            <a:solidFill>
              <a:srgbClr val="EDD0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8" name="íšlíḓê">
            <a:extLst>
              <a:ext uri="{FF2B5EF4-FFF2-40B4-BE49-F238E27FC236}">
                <a16:creationId xmlns:a16="http://schemas.microsoft.com/office/drawing/2014/main" id="{7F8D0B2F-8777-48C5-9942-782B57263140}"/>
              </a:ext>
            </a:extLst>
          </p:cNvPr>
          <p:cNvSpPr txBox="1"/>
          <p:nvPr/>
        </p:nvSpPr>
        <p:spPr>
          <a:xfrm>
            <a:off x="483551" y="2106314"/>
            <a:ext cx="6453816" cy="4029923"/>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solidFill>
                  <a:schemeClr val="bg1"/>
                </a:solidFill>
              </a:rPr>
              <a:t>By</a:t>
            </a:r>
            <a:r>
              <a:rPr lang="zh-CN" altLang="en-US" b="1" dirty="0">
                <a:solidFill>
                  <a:schemeClr val="bg1"/>
                </a:solidFill>
              </a:rPr>
              <a:t> </a:t>
            </a:r>
            <a:r>
              <a:rPr lang="en-US" altLang="zh-CN" b="1" dirty="0">
                <a:solidFill>
                  <a:schemeClr val="bg1"/>
                </a:solidFill>
              </a:rPr>
              <a:t>introducing</a:t>
            </a:r>
            <a:r>
              <a:rPr lang="zh-CN" altLang="en-US" b="1" dirty="0">
                <a:solidFill>
                  <a:schemeClr val="bg1"/>
                </a:solidFill>
              </a:rPr>
              <a:t> </a:t>
            </a:r>
            <a:r>
              <a:rPr lang="en-US" altLang="zh-CN" b="1" dirty="0">
                <a:solidFill>
                  <a:schemeClr val="bg1"/>
                </a:solidFill>
              </a:rPr>
              <a:t>the</a:t>
            </a:r>
            <a:r>
              <a:rPr lang="zh-CN" altLang="en-US" b="1" dirty="0">
                <a:solidFill>
                  <a:schemeClr val="bg1"/>
                </a:solidFill>
              </a:rPr>
              <a:t>  </a:t>
            </a:r>
            <a:r>
              <a:rPr lang="en-US" altLang="zh-CN" b="1" dirty="0">
                <a:solidFill>
                  <a:schemeClr val="bg1"/>
                </a:solidFill>
              </a:rPr>
              <a:t>penalty</a:t>
            </a:r>
            <a:r>
              <a:rPr lang="zh-CN" altLang="en-US" b="1" dirty="0">
                <a:solidFill>
                  <a:schemeClr val="bg1"/>
                </a:solidFill>
              </a:rPr>
              <a:t> </a:t>
            </a:r>
            <a:r>
              <a:rPr lang="en-US" altLang="zh-CN" b="1" dirty="0">
                <a:solidFill>
                  <a:schemeClr val="bg1"/>
                </a:solidFill>
              </a:rPr>
              <a:t>and</a:t>
            </a:r>
            <a:r>
              <a:rPr lang="zh-CN" altLang="en-US" b="1" dirty="0">
                <a:solidFill>
                  <a:schemeClr val="bg1"/>
                </a:solidFill>
              </a:rPr>
              <a:t> </a:t>
            </a:r>
            <a:r>
              <a:rPr lang="en-US" altLang="zh-CN" b="1" dirty="0">
                <a:solidFill>
                  <a:schemeClr val="bg1"/>
                </a:solidFill>
              </a:rPr>
              <a:t>award</a:t>
            </a:r>
            <a:r>
              <a:rPr lang="zh-CN" altLang="en-US" b="1" dirty="0">
                <a:solidFill>
                  <a:schemeClr val="bg1"/>
                </a:solidFill>
              </a:rPr>
              <a:t> </a:t>
            </a:r>
            <a:r>
              <a:rPr lang="en-US" altLang="zh-CN" b="1" dirty="0">
                <a:solidFill>
                  <a:schemeClr val="bg1"/>
                </a:solidFill>
              </a:rPr>
              <a:t>mechanism,</a:t>
            </a:r>
            <a:r>
              <a:rPr lang="zh-CN" altLang="en-US" b="1" dirty="0">
                <a:solidFill>
                  <a:schemeClr val="bg1"/>
                </a:solidFill>
              </a:rPr>
              <a:t> </a:t>
            </a:r>
            <a:r>
              <a:rPr lang="en-US" altLang="zh-CN" b="1" dirty="0">
                <a:solidFill>
                  <a:schemeClr val="bg1"/>
                </a:solidFill>
              </a:rPr>
              <a:t>the</a:t>
            </a:r>
            <a:r>
              <a:rPr lang="zh-CN" altLang="en-US" b="1" dirty="0">
                <a:solidFill>
                  <a:schemeClr val="bg1"/>
                </a:solidFill>
              </a:rPr>
              <a:t> </a:t>
            </a:r>
            <a:r>
              <a:rPr lang="en-US" altLang="zh-CN" b="1" dirty="0">
                <a:solidFill>
                  <a:schemeClr val="bg1"/>
                </a:solidFill>
              </a:rPr>
              <a:t>block-chain</a:t>
            </a:r>
            <a:r>
              <a:rPr lang="zh-CN" altLang="en-US" b="1" dirty="0">
                <a:solidFill>
                  <a:schemeClr val="bg1"/>
                </a:solidFill>
              </a:rPr>
              <a:t> </a:t>
            </a:r>
            <a:r>
              <a:rPr lang="en-US" altLang="zh-CN" b="1" dirty="0">
                <a:solidFill>
                  <a:schemeClr val="bg1"/>
                </a:solidFill>
              </a:rPr>
              <a:t>will</a:t>
            </a:r>
            <a:r>
              <a:rPr lang="zh-CN" altLang="en-US" b="1" dirty="0">
                <a:solidFill>
                  <a:schemeClr val="bg1"/>
                </a:solidFill>
              </a:rPr>
              <a:t> </a:t>
            </a:r>
            <a:r>
              <a:rPr lang="en-US" altLang="zh-CN" b="1" dirty="0">
                <a:solidFill>
                  <a:schemeClr val="bg1"/>
                </a:solidFill>
              </a:rPr>
              <a:t>automatically</a:t>
            </a:r>
            <a:r>
              <a:rPr lang="zh-CN" altLang="en-US" b="1" dirty="0">
                <a:solidFill>
                  <a:schemeClr val="bg1"/>
                </a:solidFill>
              </a:rPr>
              <a:t> </a:t>
            </a:r>
            <a:r>
              <a:rPr lang="en-US" altLang="zh-CN" b="1" dirty="0">
                <a:solidFill>
                  <a:schemeClr val="bg1"/>
                </a:solidFill>
              </a:rPr>
              <a:t>produce</a:t>
            </a:r>
            <a:r>
              <a:rPr lang="zh-CN" altLang="en-US" b="1" dirty="0">
                <a:solidFill>
                  <a:schemeClr val="bg1"/>
                </a:solidFill>
              </a:rPr>
              <a:t> </a:t>
            </a:r>
            <a:r>
              <a:rPr lang="en-US" altLang="zh-CN" b="1" dirty="0">
                <a:solidFill>
                  <a:schemeClr val="bg1"/>
                </a:solidFill>
              </a:rPr>
              <a:t>some</a:t>
            </a:r>
            <a:r>
              <a:rPr lang="zh-CN" altLang="en-US" b="1" dirty="0">
                <a:solidFill>
                  <a:schemeClr val="bg1"/>
                </a:solidFill>
              </a:rPr>
              <a:t> </a:t>
            </a:r>
            <a:r>
              <a:rPr lang="en-US" altLang="zh-CN" b="1" dirty="0">
                <a:solidFill>
                  <a:schemeClr val="bg1"/>
                </a:solidFill>
              </a:rPr>
              <a:t>“rescue</a:t>
            </a:r>
            <a:r>
              <a:rPr lang="zh-CN" altLang="en-US" b="1" dirty="0">
                <a:solidFill>
                  <a:schemeClr val="bg1"/>
                </a:solidFill>
              </a:rPr>
              <a:t> </a:t>
            </a:r>
            <a:r>
              <a:rPr lang="en-US" altLang="zh-CN" b="1" dirty="0">
                <a:solidFill>
                  <a:schemeClr val="bg1"/>
                </a:solidFill>
              </a:rPr>
              <a:t>coin”.</a:t>
            </a:r>
          </a:p>
          <a:p>
            <a:pPr>
              <a:spcBef>
                <a:spcPct val="0"/>
              </a:spcBef>
            </a:pPr>
            <a:endParaRPr lang="en-US" altLang="zh-CN" b="1" dirty="0">
              <a:solidFill>
                <a:schemeClr val="bg1"/>
              </a:solidFill>
            </a:endParaRPr>
          </a:p>
          <a:p>
            <a:pPr>
              <a:spcBef>
                <a:spcPct val="0"/>
              </a:spcBef>
            </a:pPr>
            <a:r>
              <a:rPr lang="en-US" altLang="zh-CN" b="1" dirty="0">
                <a:solidFill>
                  <a:schemeClr val="bg1"/>
                </a:solidFill>
              </a:rPr>
              <a:t>The</a:t>
            </a:r>
            <a:r>
              <a:rPr lang="zh-CN" altLang="en-US" b="1" dirty="0">
                <a:solidFill>
                  <a:schemeClr val="bg1"/>
                </a:solidFill>
              </a:rPr>
              <a:t> </a:t>
            </a:r>
            <a:r>
              <a:rPr lang="en-US" altLang="zh-CN" b="1" dirty="0">
                <a:solidFill>
                  <a:schemeClr val="bg1"/>
                </a:solidFill>
              </a:rPr>
              <a:t>initial</a:t>
            </a:r>
            <a:r>
              <a:rPr lang="zh-CN" altLang="en-US" b="1" dirty="0">
                <a:solidFill>
                  <a:schemeClr val="bg1"/>
                </a:solidFill>
              </a:rPr>
              <a:t> </a:t>
            </a:r>
            <a:r>
              <a:rPr lang="en-US" altLang="zh-CN" b="1" dirty="0">
                <a:solidFill>
                  <a:schemeClr val="bg1"/>
                </a:solidFill>
              </a:rPr>
              <a:t>nodes use real money margin to purchase certain</a:t>
            </a:r>
            <a:r>
              <a:rPr lang="zh-CN" altLang="en-US" b="1" dirty="0">
                <a:solidFill>
                  <a:schemeClr val="bg1"/>
                </a:solidFill>
              </a:rPr>
              <a:t> </a:t>
            </a:r>
            <a:r>
              <a:rPr lang="en-US" altLang="zh-CN" b="1" dirty="0">
                <a:solidFill>
                  <a:schemeClr val="bg1"/>
                </a:solidFill>
              </a:rPr>
              <a:t>bounty as the initial</a:t>
            </a:r>
            <a:r>
              <a:rPr lang="zh-CN" altLang="en-US" b="1" dirty="0">
                <a:solidFill>
                  <a:schemeClr val="bg1"/>
                </a:solidFill>
              </a:rPr>
              <a:t> </a:t>
            </a:r>
            <a:r>
              <a:rPr lang="en-US" altLang="zh-CN" b="1" dirty="0">
                <a:solidFill>
                  <a:schemeClr val="bg1"/>
                </a:solidFill>
              </a:rPr>
              <a:t>fund.</a:t>
            </a:r>
            <a:r>
              <a:rPr lang="zh-CN" altLang="en-US" b="1" dirty="0">
                <a:solidFill>
                  <a:schemeClr val="bg1"/>
                </a:solidFill>
              </a:rPr>
              <a:t> </a:t>
            </a:r>
            <a:r>
              <a:rPr lang="en-US" altLang="zh-CN" b="1" dirty="0">
                <a:solidFill>
                  <a:schemeClr val="bg1"/>
                </a:solidFill>
              </a:rPr>
              <a:t>Subsequently, with the development of the business and the completion of the contract, the system will automatically generate a certain amount of bounty to issue or deduct the incentives of non-performing nodes.</a:t>
            </a:r>
          </a:p>
          <a:p>
            <a:pPr>
              <a:spcBef>
                <a:spcPct val="0"/>
              </a:spcBef>
            </a:pPr>
            <a:endParaRPr lang="en-US" altLang="zh-CN" b="1" dirty="0">
              <a:solidFill>
                <a:schemeClr val="bg1"/>
              </a:solidFill>
            </a:endParaRPr>
          </a:p>
          <a:p>
            <a:pPr>
              <a:spcBef>
                <a:spcPct val="0"/>
              </a:spcBef>
            </a:pPr>
            <a:r>
              <a:rPr lang="en-US" altLang="zh-CN" b="1" dirty="0">
                <a:solidFill>
                  <a:schemeClr val="bg1"/>
                </a:solidFill>
              </a:rPr>
              <a:t>At the same time, the</a:t>
            </a:r>
            <a:r>
              <a:rPr lang="zh-CN" altLang="en-US" b="1" dirty="0">
                <a:solidFill>
                  <a:schemeClr val="bg1"/>
                </a:solidFill>
              </a:rPr>
              <a:t> </a:t>
            </a:r>
            <a:r>
              <a:rPr lang="en-US" altLang="zh-CN" b="1" dirty="0">
                <a:solidFill>
                  <a:schemeClr val="bg1"/>
                </a:solidFill>
              </a:rPr>
              <a:t>GAS system can be transplanted to meet the registration application of individual nodes and its</a:t>
            </a:r>
            <a:r>
              <a:rPr lang="zh-CN" altLang="en-US" b="1" dirty="0">
                <a:solidFill>
                  <a:schemeClr val="bg1"/>
                </a:solidFill>
              </a:rPr>
              <a:t> </a:t>
            </a:r>
            <a:r>
              <a:rPr lang="en-US" altLang="zh-CN" b="1" dirty="0">
                <a:solidFill>
                  <a:schemeClr val="bg1"/>
                </a:solidFill>
              </a:rPr>
              <a:t>related needs, and</a:t>
            </a:r>
            <a:r>
              <a:rPr lang="zh-CN" altLang="en-US" b="1" dirty="0">
                <a:solidFill>
                  <a:schemeClr val="bg1"/>
                </a:solidFill>
              </a:rPr>
              <a:t> </a:t>
            </a:r>
            <a:r>
              <a:rPr lang="en-US" altLang="zh-CN" b="1" dirty="0">
                <a:solidFill>
                  <a:schemeClr val="bg1"/>
                </a:solidFill>
              </a:rPr>
              <a:t>the</a:t>
            </a:r>
            <a:r>
              <a:rPr lang="zh-CN" altLang="en-US" b="1" dirty="0">
                <a:solidFill>
                  <a:schemeClr val="bg1"/>
                </a:solidFill>
              </a:rPr>
              <a:t> </a:t>
            </a:r>
            <a:r>
              <a:rPr lang="en-US" altLang="zh-CN" b="1" dirty="0">
                <a:solidFill>
                  <a:schemeClr val="bg1"/>
                </a:solidFill>
              </a:rPr>
              <a:t>GAS</a:t>
            </a:r>
            <a:r>
              <a:rPr lang="zh-CN" altLang="en-US" b="1" dirty="0">
                <a:solidFill>
                  <a:schemeClr val="bg1"/>
                </a:solidFill>
              </a:rPr>
              <a:t> </a:t>
            </a:r>
            <a:r>
              <a:rPr lang="en-US" altLang="zh-CN" b="1" dirty="0">
                <a:solidFill>
                  <a:schemeClr val="bg1"/>
                </a:solidFill>
              </a:rPr>
              <a:t>system</a:t>
            </a:r>
            <a:r>
              <a:rPr lang="zh-CN" altLang="en-US" b="1" dirty="0">
                <a:solidFill>
                  <a:schemeClr val="bg1"/>
                </a:solidFill>
              </a:rPr>
              <a:t> </a:t>
            </a:r>
            <a:r>
              <a:rPr lang="en-US" altLang="zh-CN" b="1" dirty="0">
                <a:solidFill>
                  <a:schemeClr val="bg1"/>
                </a:solidFill>
              </a:rPr>
              <a:t>will match individual needs after customization.</a:t>
            </a:r>
            <a:endParaRPr lang="zh-CN" altLang="en-US" b="1" dirty="0">
              <a:solidFill>
                <a:schemeClr val="bg1"/>
              </a:solidFill>
            </a:endParaRPr>
          </a:p>
        </p:txBody>
      </p:sp>
      <p:sp>
        <p:nvSpPr>
          <p:cNvPr id="39" name="文本框 38">
            <a:extLst>
              <a:ext uri="{FF2B5EF4-FFF2-40B4-BE49-F238E27FC236}">
                <a16:creationId xmlns:a16="http://schemas.microsoft.com/office/drawing/2014/main" id="{254E51BF-229C-4463-8C45-77D2AB46E8CD}"/>
              </a:ext>
            </a:extLst>
          </p:cNvPr>
          <p:cNvSpPr txBox="1"/>
          <p:nvPr/>
        </p:nvSpPr>
        <p:spPr>
          <a:xfrm>
            <a:off x="41078" y="1510750"/>
            <a:ext cx="777923" cy="1569660"/>
          </a:xfrm>
          <a:prstGeom prst="rect">
            <a:avLst/>
          </a:prstGeom>
          <a:noFill/>
        </p:spPr>
        <p:txBody>
          <a:bodyPr wrap="square" rtlCol="0">
            <a:spAutoFit/>
          </a:bodyPr>
          <a:lstStyle/>
          <a:p>
            <a:r>
              <a:rPr lang="en-US" altLang="zh-CN" sz="9600" dirty="0">
                <a:solidFill>
                  <a:srgbClr val="FFC000"/>
                </a:solidFill>
              </a:rPr>
              <a:t>“</a:t>
            </a:r>
            <a:endParaRPr lang="zh-CN" altLang="en-US" sz="9600" dirty="0">
              <a:solidFill>
                <a:srgbClr val="FFC000"/>
              </a:solidFill>
            </a:endParaRPr>
          </a:p>
        </p:txBody>
      </p:sp>
      <p:sp>
        <p:nvSpPr>
          <p:cNvPr id="40" name="文本框 39">
            <a:extLst>
              <a:ext uri="{FF2B5EF4-FFF2-40B4-BE49-F238E27FC236}">
                <a16:creationId xmlns:a16="http://schemas.microsoft.com/office/drawing/2014/main" id="{53C5D1DD-832D-4713-9D60-C974B1785365}"/>
              </a:ext>
            </a:extLst>
          </p:cNvPr>
          <p:cNvSpPr txBox="1"/>
          <p:nvPr/>
        </p:nvSpPr>
        <p:spPr>
          <a:xfrm rot="10800000">
            <a:off x="6264894" y="4746105"/>
            <a:ext cx="777923" cy="1569660"/>
          </a:xfrm>
          <a:prstGeom prst="rect">
            <a:avLst/>
          </a:prstGeom>
          <a:noFill/>
        </p:spPr>
        <p:txBody>
          <a:bodyPr wrap="square" rtlCol="0">
            <a:spAutoFit/>
          </a:bodyPr>
          <a:lstStyle/>
          <a:p>
            <a:r>
              <a:rPr lang="en-US" altLang="zh-CN" sz="9600" dirty="0">
                <a:solidFill>
                  <a:srgbClr val="FFC000"/>
                </a:solidFill>
              </a:rPr>
              <a:t>“</a:t>
            </a:r>
            <a:endParaRPr lang="zh-CN" altLang="en-US" sz="9600" dirty="0">
              <a:solidFill>
                <a:srgbClr val="FFC000"/>
              </a:solidFill>
            </a:endParaRPr>
          </a:p>
        </p:txBody>
      </p:sp>
    </p:spTree>
    <p:extLst>
      <p:ext uri="{BB962C8B-B14F-4D97-AF65-F5344CB8AC3E}">
        <p14:creationId xmlns:p14="http://schemas.microsoft.com/office/powerpoint/2010/main" val="3745013987"/>
      </p:ext>
    </p:extLst>
  </p:cSld>
  <p:clrMapOvr>
    <a:masterClrMapping/>
  </p:clrMapOvr>
</p:sld>
</file>

<file path=ppt/slides/slide3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148679" y="172998"/>
            <a:ext cx="5143760"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Enrich the matching algorithm</a:t>
            </a:r>
          </a:p>
        </p:txBody>
      </p:sp>
      <p:grpSp>
        <p:nvGrpSpPr>
          <p:cNvPr id="3" name="组合 2">
            <a:extLst>
              <a:ext uri="{FF2B5EF4-FFF2-40B4-BE49-F238E27FC236}">
                <a16:creationId xmlns:a16="http://schemas.microsoft.com/office/drawing/2014/main" id="{74A5792F-5CFB-4381-843B-4156F6183A51}"/>
              </a:ext>
            </a:extLst>
          </p:cNvPr>
          <p:cNvGrpSpPr/>
          <p:nvPr/>
        </p:nvGrpSpPr>
        <p:grpSpPr>
          <a:xfrm>
            <a:off x="6393643" y="1234425"/>
            <a:ext cx="5298647" cy="820476"/>
            <a:chOff x="6136621" y="1735005"/>
            <a:chExt cx="4546444" cy="552392"/>
          </a:xfrm>
        </p:grpSpPr>
        <p:sp>
          <p:nvSpPr>
            <p:cNvPr id="4" name="îŝḷíḍé">
              <a:extLst>
                <a:ext uri="{FF2B5EF4-FFF2-40B4-BE49-F238E27FC236}">
                  <a16:creationId xmlns:a16="http://schemas.microsoft.com/office/drawing/2014/main" id="{EF2DB5BA-5826-4028-9DBB-7809FA07C5BA}"/>
                </a:ext>
              </a:extLst>
            </p:cNvPr>
            <p:cNvSpPr/>
            <p:nvPr/>
          </p:nvSpPr>
          <p:spPr bwMode="auto">
            <a:xfrm>
              <a:off x="6136621" y="1804051"/>
              <a:ext cx="4546444" cy="414293"/>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fontScale="92500" lnSpcReduction="10000"/>
            </a:bodyPr>
            <a:lstStyle/>
            <a:p>
              <a:pPr algn="ctr">
                <a:lnSpc>
                  <a:spcPct val="130000"/>
                </a:lnSpc>
              </a:pP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      Machine</a:t>
              </a: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 </a:t>
              </a: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Learning</a:t>
              </a:r>
            </a:p>
          </p:txBody>
        </p:sp>
        <p:sp>
          <p:nvSpPr>
            <p:cNvPr id="5" name="îŝľiďè">
              <a:extLst>
                <a:ext uri="{FF2B5EF4-FFF2-40B4-BE49-F238E27FC236}">
                  <a16:creationId xmlns:a16="http://schemas.microsoft.com/office/drawing/2014/main" id="{21654951-9E20-48F7-8E20-E8AD22B15043}"/>
                </a:ext>
              </a:extLst>
            </p:cNvPr>
            <p:cNvSpPr/>
            <p:nvPr/>
          </p:nvSpPr>
          <p:spPr bwMode="auto">
            <a:xfrm flipV="1">
              <a:off x="6329958" y="2218347"/>
              <a:ext cx="773346" cy="69049"/>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p>
          </p:txBody>
        </p:sp>
        <p:sp>
          <p:nvSpPr>
            <p:cNvPr id="6" name="ïṧ1ïḋe">
              <a:extLst>
                <a:ext uri="{FF2B5EF4-FFF2-40B4-BE49-F238E27FC236}">
                  <a16:creationId xmlns:a16="http://schemas.microsoft.com/office/drawing/2014/main" id="{64A0994F-BD77-47B0-8097-0F7C6CA72156}"/>
                </a:ext>
              </a:extLst>
            </p:cNvPr>
            <p:cNvSpPr/>
            <p:nvPr/>
          </p:nvSpPr>
          <p:spPr bwMode="auto">
            <a:xfrm>
              <a:off x="6329958" y="1735005"/>
              <a:ext cx="773346" cy="69049"/>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p>
          </p:txBody>
        </p:sp>
        <p:sp>
          <p:nvSpPr>
            <p:cNvPr id="7" name="işlîḓe">
              <a:extLst>
                <a:ext uri="{FF2B5EF4-FFF2-40B4-BE49-F238E27FC236}">
                  <a16:creationId xmlns:a16="http://schemas.microsoft.com/office/drawing/2014/main" id="{5D91FE49-B11F-4DE7-B022-337414B97AAA}"/>
                </a:ext>
              </a:extLst>
            </p:cNvPr>
            <p:cNvSpPr/>
            <p:nvPr/>
          </p:nvSpPr>
          <p:spPr bwMode="auto">
            <a:xfrm>
              <a:off x="6440436" y="1735005"/>
              <a:ext cx="552390" cy="552392"/>
            </a:xfrm>
            <a:prstGeom prst="rect">
              <a:avLst/>
            </a:prstGeom>
            <a:solidFill>
              <a:schemeClr val="bg1">
                <a:lumMod val="95000"/>
              </a:schemeClr>
            </a:solidFill>
            <a:ln w="19050">
              <a:noFill/>
              <a:round/>
            </a:ln>
          </p:spPr>
          <p:txBody>
            <a:bodyPr rot="0" spcFirstLastPara="0" vert="horz" wrap="square" lIns="91440" tIns="45720" rIns="91440" bIns="45720" anchor="ctr" anchorCtr="1" forceAA="0" compatLnSpc="1">
              <a:normAutofit fontScale="92500"/>
            </a:bodyPr>
            <a:lstStyle/>
            <a:p>
              <a:pPr algn="ctr"/>
              <a:r>
                <a:rPr lang="en-US" altLang="zh-CN" sz="4000" dirty="0">
                  <a:solidFill>
                    <a:srgbClr val="C00000"/>
                  </a:solidFill>
                  <a:latin typeface="Impact" panose="020B0806030902050204" pitchFamily="34" charset="0"/>
                </a:rPr>
                <a:t>01</a:t>
              </a:r>
            </a:p>
          </p:txBody>
        </p:sp>
      </p:grpSp>
      <p:grpSp>
        <p:nvGrpSpPr>
          <p:cNvPr id="13" name="组合 12">
            <a:extLst>
              <a:ext uri="{FF2B5EF4-FFF2-40B4-BE49-F238E27FC236}">
                <a16:creationId xmlns:a16="http://schemas.microsoft.com/office/drawing/2014/main" id="{E1FB3809-DC7E-4E3D-8F94-B58882F57103}"/>
              </a:ext>
            </a:extLst>
          </p:cNvPr>
          <p:cNvGrpSpPr/>
          <p:nvPr>
            <p:custDataLst>
              <p:tags r:id="rId1"/>
            </p:custDataLst>
          </p:nvPr>
        </p:nvGrpSpPr>
        <p:grpSpPr>
          <a:xfrm>
            <a:off x="280563" y="1183474"/>
            <a:ext cx="5602831" cy="5018128"/>
            <a:chOff x="1582997" y="1679922"/>
            <a:chExt cx="3961874" cy="3498156"/>
          </a:xfrm>
        </p:grpSpPr>
        <p:sp>
          <p:nvSpPr>
            <p:cNvPr id="14" name="ïṩḻîḑe">
              <a:extLst>
                <a:ext uri="{FF2B5EF4-FFF2-40B4-BE49-F238E27FC236}">
                  <a16:creationId xmlns:a16="http://schemas.microsoft.com/office/drawing/2014/main" id="{75E7A9B1-972C-4217-948B-F7A053DC5F0D}"/>
                </a:ext>
              </a:extLst>
            </p:cNvPr>
            <p:cNvSpPr/>
            <p:nvPr/>
          </p:nvSpPr>
          <p:spPr bwMode="auto">
            <a:xfrm>
              <a:off x="2820559" y="2095612"/>
              <a:ext cx="903494" cy="3082466"/>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chemeClr val="bg1">
                <a:lumMod val="95000"/>
              </a:schemeClr>
            </a:solidFill>
            <a:ln>
              <a:noFill/>
            </a:ln>
            <a:effectLst>
              <a:outerShdw blurRad="76200" dir="13500000" sy="23000" kx="1200000" algn="br" rotWithShape="0">
                <a:prstClr val="black">
                  <a:alpha val="20000"/>
                </a:prstClr>
              </a:outerShdw>
            </a:effectLst>
          </p:spPr>
          <p:txBody>
            <a:bodyPr wrap="square" lIns="91440" tIns="45720" rIns="91440" bIns="45720" anchor="ctr">
              <a:normAutofit/>
            </a:bodyPr>
            <a:lstStyle/>
            <a:p>
              <a:pPr algn="ctr"/>
              <a:endParaRPr/>
            </a:p>
          </p:txBody>
        </p:sp>
        <p:sp>
          <p:nvSpPr>
            <p:cNvPr id="15" name="íṧ1îḑé">
              <a:extLst>
                <a:ext uri="{FF2B5EF4-FFF2-40B4-BE49-F238E27FC236}">
                  <a16:creationId xmlns:a16="http://schemas.microsoft.com/office/drawing/2014/main" id="{C3187388-EAC6-4841-A7D8-F0C1ADEE4E38}"/>
                </a:ext>
              </a:extLst>
            </p:cNvPr>
            <p:cNvSpPr/>
            <p:nvPr/>
          </p:nvSpPr>
          <p:spPr bwMode="auto">
            <a:xfrm>
              <a:off x="1582997" y="2182547"/>
              <a:ext cx="3378619" cy="2325660"/>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16" name="îśľídé">
              <a:extLst>
                <a:ext uri="{FF2B5EF4-FFF2-40B4-BE49-F238E27FC236}">
                  <a16:creationId xmlns:a16="http://schemas.microsoft.com/office/drawing/2014/main" id="{056C238B-510F-4280-A49C-3AAB72D281B2}"/>
                </a:ext>
              </a:extLst>
            </p:cNvPr>
            <p:cNvSpPr/>
            <p:nvPr/>
          </p:nvSpPr>
          <p:spPr bwMode="auto">
            <a:xfrm>
              <a:off x="1711270" y="2287397"/>
              <a:ext cx="3122072" cy="21159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17" name="î$lidê">
              <a:extLst>
                <a:ext uri="{FF2B5EF4-FFF2-40B4-BE49-F238E27FC236}">
                  <a16:creationId xmlns:a16="http://schemas.microsoft.com/office/drawing/2014/main" id="{315E4617-96C7-442F-A955-DCAD2255668C}"/>
                </a:ext>
              </a:extLst>
            </p:cNvPr>
            <p:cNvSpPr/>
            <p:nvPr/>
          </p:nvSpPr>
          <p:spPr bwMode="auto">
            <a:xfrm rot="16200000">
              <a:off x="3561269" y="3014466"/>
              <a:ext cx="3318146" cy="649058"/>
            </a:xfrm>
            <a:prstGeom prst="trapezoid">
              <a:avLst>
                <a:gd name="adj" fmla="val 101311"/>
              </a:avLst>
            </a:prstGeom>
            <a:gradFill>
              <a:gsLst>
                <a:gs pos="0">
                  <a:schemeClr val="tx2">
                    <a:lumMod val="31000"/>
                    <a:lumOff val="69000"/>
                  </a:schemeClr>
                </a:gs>
                <a:gs pos="100000">
                  <a:schemeClr val="tx2">
                    <a:alpha val="0"/>
                    <a:lumMod val="19000"/>
                    <a:lumOff val="81000"/>
                  </a:schemeClr>
                </a:gs>
              </a:gsLst>
              <a:lin ang="5400000" scaled="1"/>
            </a:gradFill>
            <a:ln w="19050">
              <a:noFill/>
              <a:round/>
            </a:ln>
          </p:spPr>
          <p:txBody>
            <a:bodyPr wrap="square" lIns="91440" tIns="45720" rIns="91440" bIns="45720" anchor="ctr">
              <a:normAutofit/>
            </a:bodyPr>
            <a:lstStyle/>
            <a:p>
              <a:pPr algn="ctr"/>
              <a:endParaRPr/>
            </a:p>
          </p:txBody>
        </p:sp>
        <p:sp>
          <p:nvSpPr>
            <p:cNvPr id="18" name="îSḻiďê">
              <a:extLst>
                <a:ext uri="{FF2B5EF4-FFF2-40B4-BE49-F238E27FC236}">
                  <a16:creationId xmlns:a16="http://schemas.microsoft.com/office/drawing/2014/main" id="{403FC101-F782-4353-BF5D-42C87CFFCB78}"/>
                </a:ext>
              </a:extLst>
            </p:cNvPr>
            <p:cNvSpPr txBox="1"/>
            <p:nvPr/>
          </p:nvSpPr>
          <p:spPr>
            <a:xfrm>
              <a:off x="1748223" y="2799768"/>
              <a:ext cx="3048165" cy="1091218"/>
            </a:xfrm>
            <a:prstGeom prst="rect">
              <a:avLst/>
            </a:prstGeom>
            <a:noFill/>
          </p:spPr>
          <p:txBody>
            <a:bodyPr wrap="square" lIns="91440" tIns="45720" rIns="91440" bIns="45720" anchor="ctr" anchorCtr="1">
              <a:noAutofit/>
            </a:bodyPr>
            <a:lstStyle/>
            <a:p>
              <a:pPr algn="ctr"/>
              <a:r>
                <a:rPr lang="en-US" altLang="zh-CN" sz="4800" b="1" dirty="0">
                  <a:solidFill>
                    <a:srgbClr val="C00000"/>
                  </a:solidFill>
                  <a:latin typeface="微软雅黑" panose="020B0503020204020204" pitchFamily="34" charset="-122"/>
                  <a:ea typeface="微软雅黑" panose="020B0503020204020204" pitchFamily="34" charset="-122"/>
                </a:rPr>
                <a:t>MATCHING</a:t>
              </a:r>
            </a:p>
            <a:p>
              <a:pPr algn="ctr"/>
              <a:r>
                <a:rPr lang="en-US" altLang="zh-CN" sz="4800" b="1" dirty="0">
                  <a:solidFill>
                    <a:srgbClr val="C00000"/>
                  </a:solidFill>
                  <a:latin typeface="微软雅黑" panose="020B0503020204020204" pitchFamily="34" charset="-122"/>
                  <a:ea typeface="微软雅黑" panose="020B0503020204020204" pitchFamily="34" charset="-122"/>
                </a:rPr>
                <a:t>ALGORITHM</a:t>
              </a:r>
            </a:p>
          </p:txBody>
        </p:sp>
      </p:grpSp>
      <p:sp>
        <p:nvSpPr>
          <p:cNvPr id="19" name="文本框 18">
            <a:extLst>
              <a:ext uri="{FF2B5EF4-FFF2-40B4-BE49-F238E27FC236}">
                <a16:creationId xmlns:a16="http://schemas.microsoft.com/office/drawing/2014/main" id="{BBED5D85-207E-4E89-A740-DFF1D72899FD}"/>
              </a:ext>
            </a:extLst>
          </p:cNvPr>
          <p:cNvSpPr txBox="1"/>
          <p:nvPr/>
        </p:nvSpPr>
        <p:spPr>
          <a:xfrm>
            <a:off x="6323122" y="2219148"/>
            <a:ext cx="5503526" cy="1477328"/>
          </a:xfrm>
          <a:prstGeom prst="rect">
            <a:avLst/>
          </a:prstGeom>
          <a:noFill/>
        </p:spPr>
        <p:txBody>
          <a:bodyPr wrap="square" rtlCol="0">
            <a:spAutoFit/>
          </a:bodyPr>
          <a:lstStyle/>
          <a:p>
            <a:pPr algn="just"/>
            <a:r>
              <a:rPr lang="en-US" altLang="zh-CN" dirty="0">
                <a:solidFill>
                  <a:schemeClr val="bg1"/>
                </a:solidFill>
              </a:rPr>
              <a:t>Machine</a:t>
            </a:r>
            <a:r>
              <a:rPr lang="zh-CN" altLang="en-US" dirty="0">
                <a:solidFill>
                  <a:schemeClr val="bg1"/>
                </a:solidFill>
              </a:rPr>
              <a:t> </a:t>
            </a:r>
            <a:r>
              <a:rPr lang="en-US" altLang="zh-CN" dirty="0">
                <a:solidFill>
                  <a:schemeClr val="bg1"/>
                </a:solidFill>
              </a:rPr>
              <a:t>Learning</a:t>
            </a:r>
            <a:r>
              <a:rPr lang="zh-CN" altLang="en-US" dirty="0">
                <a:solidFill>
                  <a:schemeClr val="bg1"/>
                </a:solidFill>
              </a:rPr>
              <a:t> </a:t>
            </a:r>
            <a:r>
              <a:rPr lang="en-US" altLang="zh-CN" dirty="0">
                <a:solidFill>
                  <a:schemeClr val="bg1"/>
                </a:solidFill>
              </a:rPr>
              <a:t>is</a:t>
            </a:r>
            <a:r>
              <a:rPr lang="zh-CN" altLang="en-US" dirty="0">
                <a:solidFill>
                  <a:schemeClr val="bg1"/>
                </a:solidFill>
              </a:rPr>
              <a:t> </a:t>
            </a:r>
            <a:r>
              <a:rPr lang="en-US" altLang="zh-CN" dirty="0">
                <a:solidFill>
                  <a:schemeClr val="bg1"/>
                </a:solidFill>
              </a:rPr>
              <a:t>used</a:t>
            </a:r>
            <a:r>
              <a:rPr lang="zh-CN" altLang="en-US" dirty="0">
                <a:solidFill>
                  <a:schemeClr val="bg1"/>
                </a:solidFill>
              </a:rPr>
              <a:t> </a:t>
            </a:r>
            <a:r>
              <a:rPr lang="en-US" altLang="zh-CN" dirty="0">
                <a:solidFill>
                  <a:schemeClr val="bg1"/>
                </a:solidFill>
              </a:rPr>
              <a:t>to</a:t>
            </a:r>
            <a:r>
              <a:rPr lang="zh-CN" altLang="en-US" dirty="0">
                <a:solidFill>
                  <a:schemeClr val="bg1"/>
                </a:solidFill>
              </a:rPr>
              <a:t> </a:t>
            </a:r>
            <a:r>
              <a:rPr lang="en-US" altLang="zh-CN" dirty="0">
                <a:solidFill>
                  <a:schemeClr val="bg1"/>
                </a:solidFill>
              </a:rPr>
              <a:t>enrich</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matching</a:t>
            </a:r>
            <a:r>
              <a:rPr lang="zh-CN" altLang="en-US" dirty="0">
                <a:solidFill>
                  <a:schemeClr val="bg1"/>
                </a:solidFill>
              </a:rPr>
              <a:t> </a:t>
            </a:r>
            <a:r>
              <a:rPr lang="en-US" altLang="zh-CN" dirty="0">
                <a:solidFill>
                  <a:schemeClr val="bg1"/>
                </a:solidFill>
              </a:rPr>
              <a:t>algorithm</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make</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matching</a:t>
            </a:r>
            <a:r>
              <a:rPr lang="zh-CN" altLang="en-US" dirty="0">
                <a:solidFill>
                  <a:schemeClr val="bg1"/>
                </a:solidFill>
              </a:rPr>
              <a:t> </a:t>
            </a:r>
            <a:r>
              <a:rPr lang="en-US" altLang="zh-CN" dirty="0">
                <a:solidFill>
                  <a:schemeClr val="bg1"/>
                </a:solidFill>
              </a:rPr>
              <a:t>algorithm</a:t>
            </a:r>
            <a:r>
              <a:rPr lang="zh-CN" altLang="en-US" dirty="0">
                <a:solidFill>
                  <a:schemeClr val="bg1"/>
                </a:solidFill>
              </a:rPr>
              <a:t> </a:t>
            </a:r>
            <a:r>
              <a:rPr lang="en-US" altLang="zh-CN" dirty="0">
                <a:solidFill>
                  <a:schemeClr val="bg1"/>
                </a:solidFill>
              </a:rPr>
              <a:t>more</a:t>
            </a:r>
            <a:r>
              <a:rPr lang="zh-CN" altLang="en-US" dirty="0">
                <a:solidFill>
                  <a:schemeClr val="bg1"/>
                </a:solidFill>
              </a:rPr>
              <a:t> </a:t>
            </a:r>
            <a:r>
              <a:rPr lang="en-US" altLang="zh-CN" dirty="0">
                <a:solidFill>
                  <a:schemeClr val="bg1"/>
                </a:solidFill>
              </a:rPr>
              <a:t>intelligent to understand the needs and preferences in the process of rescue and provide a more intelligent matching scheme.</a:t>
            </a:r>
            <a:r>
              <a:rPr lang="zh-CN" altLang="en-US" dirty="0">
                <a:solidFill>
                  <a:schemeClr val="bg1"/>
                </a:solidFill>
              </a:rPr>
              <a:t> </a:t>
            </a:r>
          </a:p>
        </p:txBody>
      </p:sp>
      <p:sp>
        <p:nvSpPr>
          <p:cNvPr id="20" name="文本框 19">
            <a:extLst>
              <a:ext uri="{FF2B5EF4-FFF2-40B4-BE49-F238E27FC236}">
                <a16:creationId xmlns:a16="http://schemas.microsoft.com/office/drawing/2014/main" id="{0C2D00A1-C7F0-4065-A868-C87D794AC4F0}"/>
              </a:ext>
            </a:extLst>
          </p:cNvPr>
          <p:cNvSpPr txBox="1"/>
          <p:nvPr/>
        </p:nvSpPr>
        <p:spPr>
          <a:xfrm>
            <a:off x="6164325" y="5005288"/>
            <a:ext cx="5761626" cy="1200329"/>
          </a:xfrm>
          <a:prstGeom prst="rect">
            <a:avLst/>
          </a:prstGeom>
          <a:noFill/>
        </p:spPr>
        <p:txBody>
          <a:bodyPr wrap="square" rtlCol="0">
            <a:spAutoFit/>
          </a:bodyPr>
          <a:lstStyle/>
          <a:p>
            <a:pPr algn="ctr"/>
            <a:r>
              <a:rPr lang="en-US" altLang="zh-CN" dirty="0">
                <a:solidFill>
                  <a:schemeClr val="bg1"/>
                </a:solidFill>
              </a:rPr>
              <a:t>Using big data mining to enrich matching algorithm, the algorithm can build an accurate disaster relief model</a:t>
            </a:r>
            <a:r>
              <a:rPr lang="zh-CN" altLang="en-US" dirty="0">
                <a:solidFill>
                  <a:schemeClr val="bg1"/>
                </a:solidFill>
              </a:rPr>
              <a:t> </a:t>
            </a:r>
            <a:r>
              <a:rPr lang="en-US" altLang="zh-CN" dirty="0">
                <a:solidFill>
                  <a:schemeClr val="bg1"/>
                </a:solidFill>
              </a:rPr>
              <a:t>to provide a quick and accurate matching experience for victims in the event of disaster.</a:t>
            </a:r>
            <a:endParaRPr lang="zh-CN" altLang="en-US" dirty="0">
              <a:solidFill>
                <a:schemeClr val="bg1"/>
              </a:solidFill>
            </a:endParaRPr>
          </a:p>
        </p:txBody>
      </p:sp>
      <p:grpSp>
        <p:nvGrpSpPr>
          <p:cNvPr id="21" name="组合 20">
            <a:extLst>
              <a:ext uri="{FF2B5EF4-FFF2-40B4-BE49-F238E27FC236}">
                <a16:creationId xmlns:a16="http://schemas.microsoft.com/office/drawing/2014/main" id="{BE701E69-F7B7-4617-A4DD-E53A1F5394CD}"/>
              </a:ext>
            </a:extLst>
          </p:cNvPr>
          <p:cNvGrpSpPr/>
          <p:nvPr/>
        </p:nvGrpSpPr>
        <p:grpSpPr>
          <a:xfrm>
            <a:off x="6341383" y="4082257"/>
            <a:ext cx="5298647" cy="820476"/>
            <a:chOff x="6136621" y="1735005"/>
            <a:chExt cx="4546444" cy="552392"/>
          </a:xfrm>
        </p:grpSpPr>
        <p:sp>
          <p:nvSpPr>
            <p:cNvPr id="22" name="îŝḷíḍé">
              <a:extLst>
                <a:ext uri="{FF2B5EF4-FFF2-40B4-BE49-F238E27FC236}">
                  <a16:creationId xmlns:a16="http://schemas.microsoft.com/office/drawing/2014/main" id="{3DCEBFCA-4AC0-42D0-AC3F-FD2EF0E1B88D}"/>
                </a:ext>
              </a:extLst>
            </p:cNvPr>
            <p:cNvSpPr/>
            <p:nvPr/>
          </p:nvSpPr>
          <p:spPr bwMode="auto">
            <a:xfrm>
              <a:off x="6136621" y="1804051"/>
              <a:ext cx="4546444" cy="414293"/>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fontScale="92500" lnSpcReduction="10000"/>
            </a:bodyPr>
            <a:lstStyle/>
            <a:p>
              <a:pPr algn="ctr">
                <a:lnSpc>
                  <a:spcPct val="130000"/>
                </a:lnSpc>
              </a:pP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      Machine</a:t>
              </a: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 </a:t>
              </a: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Learning</a:t>
              </a:r>
            </a:p>
          </p:txBody>
        </p:sp>
        <p:sp>
          <p:nvSpPr>
            <p:cNvPr id="23" name="îŝľiďè">
              <a:extLst>
                <a:ext uri="{FF2B5EF4-FFF2-40B4-BE49-F238E27FC236}">
                  <a16:creationId xmlns:a16="http://schemas.microsoft.com/office/drawing/2014/main" id="{EFD678CA-8A68-4DF3-A387-38D944DD4DB7}"/>
                </a:ext>
              </a:extLst>
            </p:cNvPr>
            <p:cNvSpPr/>
            <p:nvPr/>
          </p:nvSpPr>
          <p:spPr bwMode="auto">
            <a:xfrm flipV="1">
              <a:off x="6329958" y="2218347"/>
              <a:ext cx="773346" cy="69049"/>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p>
          </p:txBody>
        </p:sp>
        <p:sp>
          <p:nvSpPr>
            <p:cNvPr id="24" name="ïṧ1ïḋe">
              <a:extLst>
                <a:ext uri="{FF2B5EF4-FFF2-40B4-BE49-F238E27FC236}">
                  <a16:creationId xmlns:a16="http://schemas.microsoft.com/office/drawing/2014/main" id="{FF04148F-3712-4400-827F-81629AC1687A}"/>
                </a:ext>
              </a:extLst>
            </p:cNvPr>
            <p:cNvSpPr/>
            <p:nvPr/>
          </p:nvSpPr>
          <p:spPr bwMode="auto">
            <a:xfrm>
              <a:off x="6329958" y="1735005"/>
              <a:ext cx="773346" cy="69049"/>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p>
          </p:txBody>
        </p:sp>
        <p:sp>
          <p:nvSpPr>
            <p:cNvPr id="25" name="işlîḓe">
              <a:extLst>
                <a:ext uri="{FF2B5EF4-FFF2-40B4-BE49-F238E27FC236}">
                  <a16:creationId xmlns:a16="http://schemas.microsoft.com/office/drawing/2014/main" id="{45F6587C-9EA0-4DC4-8E23-2250B3E208FD}"/>
                </a:ext>
              </a:extLst>
            </p:cNvPr>
            <p:cNvSpPr/>
            <p:nvPr/>
          </p:nvSpPr>
          <p:spPr bwMode="auto">
            <a:xfrm>
              <a:off x="6440436" y="1735005"/>
              <a:ext cx="552390" cy="552392"/>
            </a:xfrm>
            <a:prstGeom prst="rect">
              <a:avLst/>
            </a:prstGeom>
            <a:solidFill>
              <a:schemeClr val="bg1">
                <a:lumMod val="95000"/>
              </a:schemeClr>
            </a:solidFill>
            <a:ln w="19050">
              <a:noFill/>
              <a:round/>
            </a:ln>
          </p:spPr>
          <p:txBody>
            <a:bodyPr rot="0" spcFirstLastPara="0" vert="horz" wrap="square" lIns="91440" tIns="45720" rIns="91440" bIns="45720" anchor="ctr" anchorCtr="1" forceAA="0" compatLnSpc="1">
              <a:normAutofit fontScale="92500"/>
            </a:bodyPr>
            <a:lstStyle/>
            <a:p>
              <a:pPr algn="ctr"/>
              <a:r>
                <a:rPr lang="en-US" altLang="zh-CN" sz="3600" dirty="0">
                  <a:solidFill>
                    <a:srgbClr val="C00000"/>
                  </a:solidFill>
                  <a:latin typeface="Impact" panose="020B0806030902050204" pitchFamily="34" charset="0"/>
                </a:rPr>
                <a:t>02</a:t>
              </a:r>
            </a:p>
          </p:txBody>
        </p:sp>
      </p:grpSp>
    </p:spTree>
    <p:extLst>
      <p:ext uri="{BB962C8B-B14F-4D97-AF65-F5344CB8AC3E}">
        <p14:creationId xmlns:p14="http://schemas.microsoft.com/office/powerpoint/2010/main" val="132941597"/>
      </p:ext>
    </p:extLst>
  </p:cSld>
  <p:clrMapOvr>
    <a:masterClrMapping/>
  </p:clrMapOvr>
</p:sld>
</file>

<file path=ppt/slides/slide3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831582" y="163158"/>
            <a:ext cx="5098050"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Establish role control</a:t>
            </a:r>
          </a:p>
        </p:txBody>
      </p:sp>
      <p:grpSp>
        <p:nvGrpSpPr>
          <p:cNvPr id="3" name="2821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670380-5EC4-4E85-BA78-DEAA54D0C341}"/>
              </a:ext>
            </a:extLst>
          </p:cNvPr>
          <p:cNvGrpSpPr>
            <a:grpSpLocks noChangeAspect="1"/>
          </p:cNvGrpSpPr>
          <p:nvPr>
            <p:custDataLst>
              <p:tags r:id="rId1"/>
            </p:custDataLst>
          </p:nvPr>
        </p:nvGrpSpPr>
        <p:grpSpPr>
          <a:xfrm>
            <a:off x="521204" y="1467630"/>
            <a:ext cx="10941694" cy="4280938"/>
            <a:chOff x="577206" y="1491731"/>
            <a:chExt cx="10941694" cy="4280938"/>
          </a:xfrm>
        </p:grpSpPr>
        <p:grpSp>
          <p:nvGrpSpPr>
            <p:cNvPr id="4" name="ïŝlídê">
              <a:extLst>
                <a:ext uri="{FF2B5EF4-FFF2-40B4-BE49-F238E27FC236}">
                  <a16:creationId xmlns:a16="http://schemas.microsoft.com/office/drawing/2014/main" id="{4062BC2F-C409-45A3-84C0-44EFD2303DC4}"/>
                </a:ext>
              </a:extLst>
            </p:cNvPr>
            <p:cNvGrpSpPr/>
            <p:nvPr/>
          </p:nvGrpSpPr>
          <p:grpSpPr>
            <a:xfrm>
              <a:off x="3772213" y="1491731"/>
              <a:ext cx="4647575" cy="4280938"/>
              <a:chOff x="3722646" y="1288531"/>
              <a:chExt cx="4647575" cy="4280938"/>
            </a:xfrm>
          </p:grpSpPr>
          <p:sp>
            <p:nvSpPr>
              <p:cNvPr id="13" name="î$liḑe">
                <a:extLst>
                  <a:ext uri="{FF2B5EF4-FFF2-40B4-BE49-F238E27FC236}">
                    <a16:creationId xmlns:a16="http://schemas.microsoft.com/office/drawing/2014/main" id="{57C9849B-2CF8-4D40-A495-9246D109101F}"/>
                  </a:ext>
                </a:extLst>
              </p:cNvPr>
              <p:cNvSpPr/>
              <p:nvPr/>
            </p:nvSpPr>
            <p:spPr>
              <a:xfrm>
                <a:off x="4007768" y="1288531"/>
                <a:ext cx="2496250" cy="2496251"/>
              </a:xfrm>
              <a:prstGeom prst="ellipse">
                <a:avLst/>
              </a:prstGeom>
              <a:solidFill>
                <a:schemeClr val="bg1">
                  <a:lumMod val="95000"/>
                </a:schemeClr>
              </a:solidFill>
              <a:ln w="762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îṡ1îḋe">
                <a:extLst>
                  <a:ext uri="{FF2B5EF4-FFF2-40B4-BE49-F238E27FC236}">
                    <a16:creationId xmlns:a16="http://schemas.microsoft.com/office/drawing/2014/main" id="{9570F910-4B74-4688-B1E8-B747CD2314C6}"/>
                  </a:ext>
                </a:extLst>
              </p:cNvPr>
              <p:cNvSpPr/>
              <p:nvPr/>
            </p:nvSpPr>
            <p:spPr>
              <a:xfrm>
                <a:off x="5687982" y="1288531"/>
                <a:ext cx="2496250" cy="2496251"/>
              </a:xfrm>
              <a:prstGeom prst="ellipse">
                <a:avLst/>
              </a:prstGeom>
              <a:solidFill>
                <a:schemeClr val="bg1">
                  <a:lumMod val="95000"/>
                </a:schemeClr>
              </a:solidFill>
              <a:ln w="762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íṣlïdè">
                <a:extLst>
                  <a:ext uri="{FF2B5EF4-FFF2-40B4-BE49-F238E27FC236}">
                    <a16:creationId xmlns:a16="http://schemas.microsoft.com/office/drawing/2014/main" id="{1256F99A-94CB-489F-A842-CB1AAAB471B8}"/>
                  </a:ext>
                </a:extLst>
              </p:cNvPr>
              <p:cNvSpPr/>
              <p:nvPr/>
            </p:nvSpPr>
            <p:spPr>
              <a:xfrm>
                <a:off x="4007768" y="3073218"/>
                <a:ext cx="2496250" cy="2496251"/>
              </a:xfrm>
              <a:prstGeom prst="ellipse">
                <a:avLst/>
              </a:prstGeom>
              <a:solidFill>
                <a:schemeClr val="bg1">
                  <a:lumMod val="95000"/>
                </a:schemeClr>
              </a:solidFill>
              <a:ln w="762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ïṡḷîḑê">
                <a:extLst>
                  <a:ext uri="{FF2B5EF4-FFF2-40B4-BE49-F238E27FC236}">
                    <a16:creationId xmlns:a16="http://schemas.microsoft.com/office/drawing/2014/main" id="{5B146D8E-8BF5-42F6-9302-11F22E1DC3B3}"/>
                  </a:ext>
                </a:extLst>
              </p:cNvPr>
              <p:cNvSpPr/>
              <p:nvPr/>
            </p:nvSpPr>
            <p:spPr>
              <a:xfrm>
                <a:off x="5687982" y="3073218"/>
                <a:ext cx="2496250" cy="2496251"/>
              </a:xfrm>
              <a:prstGeom prst="ellipse">
                <a:avLst/>
              </a:prstGeom>
              <a:solidFill>
                <a:schemeClr val="bg1">
                  <a:lumMod val="95000"/>
                </a:schemeClr>
              </a:solidFill>
              <a:ln w="762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îSliďè">
                <a:extLst>
                  <a:ext uri="{FF2B5EF4-FFF2-40B4-BE49-F238E27FC236}">
                    <a16:creationId xmlns:a16="http://schemas.microsoft.com/office/drawing/2014/main" id="{8B9738F2-19D8-4070-A61A-47D433338718}"/>
                  </a:ext>
                </a:extLst>
              </p:cNvPr>
              <p:cNvSpPr/>
              <p:nvPr/>
            </p:nvSpPr>
            <p:spPr>
              <a:xfrm>
                <a:off x="4822880" y="2361654"/>
                <a:ext cx="2496250" cy="2496251"/>
              </a:xfrm>
              <a:prstGeom prst="ellipse">
                <a:avLst/>
              </a:prstGeom>
              <a:solidFill>
                <a:srgbClr val="C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iṡlïḑè">
                <a:extLst>
                  <a:ext uri="{FF2B5EF4-FFF2-40B4-BE49-F238E27FC236}">
                    <a16:creationId xmlns:a16="http://schemas.microsoft.com/office/drawing/2014/main" id="{0F75A58B-2257-4458-8572-3B7C08C82A8E}"/>
                  </a:ext>
                </a:extLst>
              </p:cNvPr>
              <p:cNvSpPr/>
              <p:nvPr/>
            </p:nvSpPr>
            <p:spPr>
              <a:xfrm>
                <a:off x="5019825" y="2564108"/>
                <a:ext cx="2102216" cy="2102215"/>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ïSḻïḓé">
                <a:extLst>
                  <a:ext uri="{FF2B5EF4-FFF2-40B4-BE49-F238E27FC236}">
                    <a16:creationId xmlns:a16="http://schemas.microsoft.com/office/drawing/2014/main" id="{50B7111C-F14B-41E1-A078-16A380B9ECC4}"/>
                  </a:ext>
                </a:extLst>
              </p:cNvPr>
              <p:cNvSpPr/>
              <p:nvPr/>
            </p:nvSpPr>
            <p:spPr>
              <a:xfrm>
                <a:off x="5216168" y="2762074"/>
                <a:ext cx="1695406" cy="1695406"/>
              </a:xfrm>
              <a:prstGeom prst="ellipse">
                <a:avLst/>
              </a:pr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iśḷïďé">
                <a:extLst>
                  <a:ext uri="{FF2B5EF4-FFF2-40B4-BE49-F238E27FC236}">
                    <a16:creationId xmlns:a16="http://schemas.microsoft.com/office/drawing/2014/main" id="{38B464AB-A58A-45D4-95E6-6D1995BA1AC4}"/>
                  </a:ext>
                </a:extLst>
              </p:cNvPr>
              <p:cNvSpPr/>
              <p:nvPr/>
            </p:nvSpPr>
            <p:spPr bwMode="auto">
              <a:xfrm>
                <a:off x="5760456" y="3306200"/>
                <a:ext cx="606829" cy="607156"/>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rgbClr val="C00000"/>
              </a:solidFill>
              <a:ln>
                <a:noFill/>
              </a:ln>
            </p:spPr>
            <p:txBody>
              <a:bodyPr anchor="ctr"/>
              <a:lstStyle/>
              <a:p>
                <a:pPr algn="ctr"/>
                <a:endParaRPr/>
              </a:p>
            </p:txBody>
          </p:sp>
          <p:grpSp>
            <p:nvGrpSpPr>
              <p:cNvPr id="21" name="íṩľíḍe">
                <a:extLst>
                  <a:ext uri="{FF2B5EF4-FFF2-40B4-BE49-F238E27FC236}">
                    <a16:creationId xmlns:a16="http://schemas.microsoft.com/office/drawing/2014/main" id="{1D6DB017-B548-45BA-A964-939A3C80E350}"/>
                  </a:ext>
                </a:extLst>
              </p:cNvPr>
              <p:cNvGrpSpPr/>
              <p:nvPr/>
            </p:nvGrpSpPr>
            <p:grpSpPr>
              <a:xfrm>
                <a:off x="3722646" y="1729304"/>
                <a:ext cx="766156" cy="766156"/>
                <a:chOff x="6362700" y="1171575"/>
                <a:chExt cx="571500" cy="571500"/>
              </a:xfrm>
            </p:grpSpPr>
            <p:sp>
              <p:nvSpPr>
                <p:cNvPr id="31" name="íSḻïďe">
                  <a:extLst>
                    <a:ext uri="{FF2B5EF4-FFF2-40B4-BE49-F238E27FC236}">
                      <a16:creationId xmlns:a16="http://schemas.microsoft.com/office/drawing/2014/main" id="{A09FD39E-922F-4A90-AE34-A195EB120DFB}"/>
                    </a:ext>
                  </a:extLst>
                </p:cNvPr>
                <p:cNvSpPr/>
                <p:nvPr/>
              </p:nvSpPr>
              <p:spPr>
                <a:xfrm>
                  <a:off x="6362700" y="1171575"/>
                  <a:ext cx="571500" cy="571500"/>
                </a:xfrm>
                <a:prstGeom prst="ellipse">
                  <a:avLst/>
                </a:prstGeom>
                <a:solidFill>
                  <a:schemeClr val="tx2">
                    <a:lumMod val="40000"/>
                    <a:lumOff val="60000"/>
                  </a:schemeClr>
                </a:solidFill>
                <a:ln w="57150" cap="rnd">
                  <a:solidFill>
                    <a:srgbClr val="FFC000"/>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32" name="íşļíḋé">
                  <a:extLst>
                    <a:ext uri="{FF2B5EF4-FFF2-40B4-BE49-F238E27FC236}">
                      <a16:creationId xmlns:a16="http://schemas.microsoft.com/office/drawing/2014/main" id="{07FA590D-3D6F-485D-B4EA-DB6FBB355F00}"/>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2" name="îsḷiḓé">
                <a:extLst>
                  <a:ext uri="{FF2B5EF4-FFF2-40B4-BE49-F238E27FC236}">
                    <a16:creationId xmlns:a16="http://schemas.microsoft.com/office/drawing/2014/main" id="{86D4175A-A5AA-4E54-9A8C-42BE395C1CEA}"/>
                  </a:ext>
                </a:extLst>
              </p:cNvPr>
              <p:cNvGrpSpPr/>
              <p:nvPr/>
            </p:nvGrpSpPr>
            <p:grpSpPr>
              <a:xfrm>
                <a:off x="3722646" y="4074402"/>
                <a:ext cx="766156" cy="766156"/>
                <a:chOff x="6362700" y="1171575"/>
                <a:chExt cx="571500" cy="571500"/>
              </a:xfrm>
            </p:grpSpPr>
            <p:sp>
              <p:nvSpPr>
                <p:cNvPr id="29" name="ïṥļîḑê">
                  <a:extLst>
                    <a:ext uri="{FF2B5EF4-FFF2-40B4-BE49-F238E27FC236}">
                      <a16:creationId xmlns:a16="http://schemas.microsoft.com/office/drawing/2014/main" id="{BF6B497B-3A56-4D18-A989-7EB3727E0775}"/>
                    </a:ext>
                  </a:extLst>
                </p:cNvPr>
                <p:cNvSpPr/>
                <p:nvPr/>
              </p:nvSpPr>
              <p:spPr>
                <a:xfrm>
                  <a:off x="6362700" y="1171575"/>
                  <a:ext cx="571500" cy="571500"/>
                </a:xfrm>
                <a:prstGeom prst="ellipse">
                  <a:avLst/>
                </a:prstGeom>
                <a:solidFill>
                  <a:schemeClr val="tx2">
                    <a:lumMod val="40000"/>
                    <a:lumOff val="60000"/>
                  </a:schemeClr>
                </a:solidFill>
                <a:ln w="57150" cap="rnd">
                  <a:solidFill>
                    <a:srgbClr val="FFC000"/>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30" name="ïṡ1îḋê">
                  <a:extLst>
                    <a:ext uri="{FF2B5EF4-FFF2-40B4-BE49-F238E27FC236}">
                      <a16:creationId xmlns:a16="http://schemas.microsoft.com/office/drawing/2014/main" id="{233A5185-EC29-4A5A-8028-1FC2AA6D7F55}"/>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3" name="îṧlîḑê">
                <a:extLst>
                  <a:ext uri="{FF2B5EF4-FFF2-40B4-BE49-F238E27FC236}">
                    <a16:creationId xmlns:a16="http://schemas.microsoft.com/office/drawing/2014/main" id="{51B54A95-6C15-497A-A61C-0DB613106855}"/>
                  </a:ext>
                </a:extLst>
              </p:cNvPr>
              <p:cNvGrpSpPr/>
              <p:nvPr/>
            </p:nvGrpSpPr>
            <p:grpSpPr>
              <a:xfrm>
                <a:off x="7604065" y="1729304"/>
                <a:ext cx="766156" cy="766156"/>
                <a:chOff x="6362700" y="1171575"/>
                <a:chExt cx="571500" cy="571500"/>
              </a:xfrm>
            </p:grpSpPr>
            <p:sp>
              <p:nvSpPr>
                <p:cNvPr id="27" name="í$ḷiḍè">
                  <a:extLst>
                    <a:ext uri="{FF2B5EF4-FFF2-40B4-BE49-F238E27FC236}">
                      <a16:creationId xmlns:a16="http://schemas.microsoft.com/office/drawing/2014/main" id="{A54461E9-7FCA-4581-A442-B2CBFB70DCB8}"/>
                    </a:ext>
                  </a:extLst>
                </p:cNvPr>
                <p:cNvSpPr/>
                <p:nvPr/>
              </p:nvSpPr>
              <p:spPr>
                <a:xfrm>
                  <a:off x="6362700" y="1171575"/>
                  <a:ext cx="571500" cy="571500"/>
                </a:xfrm>
                <a:prstGeom prst="ellipse">
                  <a:avLst/>
                </a:prstGeom>
                <a:solidFill>
                  <a:schemeClr val="tx2">
                    <a:lumMod val="40000"/>
                    <a:lumOff val="60000"/>
                  </a:schemeClr>
                </a:solidFill>
                <a:ln w="57150" cap="rnd">
                  <a:solidFill>
                    <a:srgbClr val="FFC000"/>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28" name="işlîďê">
                  <a:extLst>
                    <a:ext uri="{FF2B5EF4-FFF2-40B4-BE49-F238E27FC236}">
                      <a16:creationId xmlns:a16="http://schemas.microsoft.com/office/drawing/2014/main" id="{7F959113-C6DB-4695-BED1-1AAA85EECA0E}"/>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íŝ1íḓé">
                <a:extLst>
                  <a:ext uri="{FF2B5EF4-FFF2-40B4-BE49-F238E27FC236}">
                    <a16:creationId xmlns:a16="http://schemas.microsoft.com/office/drawing/2014/main" id="{A72ECFF4-3FC7-4597-B608-0D4692F1769D}"/>
                  </a:ext>
                </a:extLst>
              </p:cNvPr>
              <p:cNvGrpSpPr/>
              <p:nvPr/>
            </p:nvGrpSpPr>
            <p:grpSpPr>
              <a:xfrm>
                <a:off x="7604065" y="4074402"/>
                <a:ext cx="766156" cy="766156"/>
                <a:chOff x="6362700" y="1171575"/>
                <a:chExt cx="571500" cy="571500"/>
              </a:xfrm>
            </p:grpSpPr>
            <p:sp>
              <p:nvSpPr>
                <p:cNvPr id="25" name="îSļiḑé">
                  <a:extLst>
                    <a:ext uri="{FF2B5EF4-FFF2-40B4-BE49-F238E27FC236}">
                      <a16:creationId xmlns:a16="http://schemas.microsoft.com/office/drawing/2014/main" id="{772BCDA0-0C53-471A-BD1D-52074535C1A6}"/>
                    </a:ext>
                  </a:extLst>
                </p:cNvPr>
                <p:cNvSpPr/>
                <p:nvPr/>
              </p:nvSpPr>
              <p:spPr>
                <a:xfrm>
                  <a:off x="6362700" y="1171575"/>
                  <a:ext cx="571500" cy="571500"/>
                </a:xfrm>
                <a:prstGeom prst="ellipse">
                  <a:avLst/>
                </a:prstGeom>
                <a:solidFill>
                  <a:schemeClr val="tx2">
                    <a:lumMod val="40000"/>
                    <a:lumOff val="60000"/>
                  </a:schemeClr>
                </a:solidFill>
                <a:ln w="57150" cap="rnd">
                  <a:solidFill>
                    <a:srgbClr val="FFC000"/>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26" name="ïṡḷíde">
                  <a:extLst>
                    <a:ext uri="{FF2B5EF4-FFF2-40B4-BE49-F238E27FC236}">
                      <a16:creationId xmlns:a16="http://schemas.microsoft.com/office/drawing/2014/main" id="{2904DABF-2EE4-45EC-A0D1-30DA5C98592E}"/>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sp>
          <p:nvSpPr>
            <p:cNvPr id="5" name="iṥḷïďè">
              <a:extLst>
                <a:ext uri="{FF2B5EF4-FFF2-40B4-BE49-F238E27FC236}">
                  <a16:creationId xmlns:a16="http://schemas.microsoft.com/office/drawing/2014/main" id="{5212F062-255B-4845-8AA9-93593883C07A}"/>
                </a:ext>
              </a:extLst>
            </p:cNvPr>
            <p:cNvSpPr/>
            <p:nvPr/>
          </p:nvSpPr>
          <p:spPr bwMode="auto">
            <a:xfrm>
              <a:off x="714641" y="4651708"/>
              <a:ext cx="2959100" cy="7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solidFill>
                    <a:schemeClr val="bg1"/>
                  </a:solidFill>
                </a:rPr>
                <a:t>As</a:t>
              </a:r>
              <a:r>
                <a:rPr lang="zh-CN" altLang="en-US" sz="1100" dirty="0">
                  <a:solidFill>
                    <a:schemeClr val="bg1"/>
                  </a:solidFill>
                </a:rPr>
                <a:t> </a:t>
              </a:r>
              <a:r>
                <a:rPr lang="en-US" altLang="zh-CN" sz="1100" dirty="0">
                  <a:solidFill>
                    <a:schemeClr val="bg1"/>
                  </a:solidFill>
                </a:rPr>
                <a:t>a</a:t>
              </a:r>
              <a:r>
                <a:rPr lang="zh-CN" altLang="en-US" sz="1100" dirty="0">
                  <a:solidFill>
                    <a:schemeClr val="bg1"/>
                  </a:solidFill>
                </a:rPr>
                <a:t> </a:t>
              </a:r>
              <a:r>
                <a:rPr lang="en-US" altLang="zh-CN" sz="1100" dirty="0">
                  <a:solidFill>
                    <a:schemeClr val="bg1"/>
                  </a:solidFill>
                </a:rPr>
                <a:t>regular</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a:t>
              </a:r>
              <a:r>
                <a:rPr lang="en-US" altLang="zh-CN" sz="1100" dirty="0">
                  <a:solidFill>
                    <a:schemeClr val="bg1"/>
                  </a:solidFill>
                </a:rPr>
                <a:t>it</a:t>
              </a:r>
              <a:r>
                <a:rPr lang="zh-CN" altLang="en-US" sz="1100" dirty="0">
                  <a:solidFill>
                    <a:schemeClr val="bg1"/>
                  </a:solidFill>
                </a:rPr>
                <a:t> </a:t>
              </a:r>
              <a:r>
                <a:rPr lang="en-US" altLang="zh-CN" sz="1100" dirty="0">
                  <a:solidFill>
                    <a:schemeClr val="bg1"/>
                  </a:solidFill>
                </a:rPr>
                <a:t>can</a:t>
              </a:r>
              <a:r>
                <a:rPr lang="zh-CN" altLang="en-US" sz="1100" dirty="0">
                  <a:solidFill>
                    <a:schemeClr val="bg1"/>
                  </a:solidFill>
                </a:rPr>
                <a:t> </a:t>
              </a:r>
              <a:r>
                <a:rPr lang="en-US" altLang="zh-CN" sz="1100" dirty="0">
                  <a:solidFill>
                    <a:schemeClr val="bg1"/>
                  </a:solidFill>
                </a:rPr>
                <a:t>publish</a:t>
              </a:r>
              <a:r>
                <a:rPr lang="zh-CN" altLang="en-US" sz="1100" dirty="0">
                  <a:solidFill>
                    <a:schemeClr val="bg1"/>
                  </a:solidFill>
                </a:rPr>
                <a:t> </a:t>
              </a:r>
              <a:r>
                <a:rPr lang="en-US" altLang="zh-CN" sz="1100" dirty="0">
                  <a:solidFill>
                    <a:schemeClr val="bg1"/>
                  </a:solidFill>
                </a:rPr>
                <a:t>registered</a:t>
              </a:r>
              <a:r>
                <a:rPr lang="zh-CN" altLang="en-US" sz="1100" dirty="0">
                  <a:solidFill>
                    <a:schemeClr val="bg1"/>
                  </a:solidFill>
                </a:rPr>
                <a:t> </a:t>
              </a:r>
              <a:r>
                <a:rPr lang="en-US" altLang="zh-CN" sz="1100" dirty="0">
                  <a:solidFill>
                    <a:schemeClr val="bg1"/>
                  </a:solidFill>
                </a:rPr>
                <a:t>user’s</a:t>
              </a:r>
              <a:r>
                <a:rPr lang="zh-CN" altLang="en-US" sz="1100" dirty="0">
                  <a:solidFill>
                    <a:schemeClr val="bg1"/>
                  </a:solidFill>
                </a:rPr>
                <a:t> </a:t>
              </a:r>
              <a:r>
                <a:rPr lang="en-US" altLang="zh-CN" sz="1100" dirty="0">
                  <a:solidFill>
                    <a:schemeClr val="bg1"/>
                  </a:solidFill>
                </a:rPr>
                <a:t>information</a:t>
              </a:r>
              <a:r>
                <a:rPr lang="zh-CN" altLang="en-US" sz="1100" dirty="0">
                  <a:solidFill>
                    <a:schemeClr val="bg1"/>
                  </a:solidFill>
                </a:rPr>
                <a:t> </a:t>
              </a:r>
              <a:r>
                <a:rPr lang="en-US" altLang="zh-CN" sz="1100" dirty="0">
                  <a:solidFill>
                    <a:schemeClr val="bg1"/>
                  </a:solidFill>
                </a:rPr>
                <a:t>and</a:t>
              </a:r>
              <a:r>
                <a:rPr lang="zh-CN" altLang="en-US" sz="1100" dirty="0">
                  <a:solidFill>
                    <a:schemeClr val="bg1"/>
                  </a:solidFill>
                </a:rPr>
                <a:t> </a:t>
              </a:r>
              <a:r>
                <a:rPr lang="en-US" altLang="zh-CN" sz="1100" dirty="0">
                  <a:solidFill>
                    <a:schemeClr val="bg1"/>
                  </a:solidFill>
                </a:rPr>
                <a:t>demand.</a:t>
              </a:r>
              <a:r>
                <a:rPr lang="zh-CN" altLang="en-US" sz="1100" dirty="0">
                  <a:solidFill>
                    <a:schemeClr val="bg1"/>
                  </a:solidFill>
                </a:rPr>
                <a:t>  </a:t>
              </a:r>
              <a:r>
                <a:rPr lang="en-US" altLang="zh-CN" sz="1100" dirty="0">
                  <a:solidFill>
                    <a:schemeClr val="bg1"/>
                  </a:solidFill>
                </a:rPr>
                <a:t>It</a:t>
              </a:r>
              <a:r>
                <a:rPr lang="zh-CN" altLang="en-US" sz="1100" dirty="0">
                  <a:solidFill>
                    <a:schemeClr val="bg1"/>
                  </a:solidFill>
                </a:rPr>
                <a:t> </a:t>
              </a:r>
              <a:r>
                <a:rPr lang="en-US" altLang="zh-CN" sz="1100" dirty="0">
                  <a:solidFill>
                    <a:schemeClr val="bg1"/>
                  </a:solidFill>
                </a:rPr>
                <a:t>can</a:t>
              </a:r>
              <a:r>
                <a:rPr lang="zh-CN" altLang="en-US" sz="1100" dirty="0">
                  <a:solidFill>
                    <a:schemeClr val="bg1"/>
                  </a:solidFill>
                </a:rPr>
                <a:t> </a:t>
              </a:r>
              <a:r>
                <a:rPr lang="en-US" altLang="zh-CN" sz="1100" dirty="0">
                  <a:solidFill>
                    <a:schemeClr val="bg1"/>
                  </a:solidFill>
                </a:rPr>
                <a:t>also</a:t>
              </a:r>
              <a:r>
                <a:rPr lang="zh-CN" altLang="en-US" sz="1100" dirty="0">
                  <a:solidFill>
                    <a:schemeClr val="bg1"/>
                  </a:solidFill>
                </a:rPr>
                <a:t> </a:t>
              </a:r>
              <a:r>
                <a:rPr lang="en-US" altLang="zh-CN" sz="1100" dirty="0">
                  <a:solidFill>
                    <a:schemeClr val="bg1"/>
                  </a:solidFill>
                </a:rPr>
                <a:t>receive</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management</a:t>
              </a:r>
              <a:r>
                <a:rPr lang="zh-CN" altLang="en-US" sz="1100" dirty="0">
                  <a:solidFill>
                    <a:schemeClr val="bg1"/>
                  </a:solidFill>
                </a:rPr>
                <a:t> </a:t>
              </a:r>
              <a:r>
                <a:rPr lang="en-US" altLang="zh-CN" sz="1100" dirty="0">
                  <a:solidFill>
                    <a:schemeClr val="bg1"/>
                  </a:solidFill>
                </a:rPr>
                <a:t>of</a:t>
              </a:r>
              <a:r>
                <a:rPr lang="zh-CN" altLang="en-US" sz="1100" dirty="0">
                  <a:solidFill>
                    <a:schemeClr val="bg1"/>
                  </a:solidFill>
                </a:rPr>
                <a:t> </a:t>
              </a:r>
              <a:r>
                <a:rPr lang="en-US" altLang="zh-CN" sz="1100" dirty="0">
                  <a:solidFill>
                    <a:schemeClr val="bg1"/>
                  </a:solidFill>
                </a:rPr>
                <a:t>parent</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resource changes</a:t>
              </a:r>
              <a:r>
                <a:rPr lang="zh-CN" altLang="en-US" sz="1100" dirty="0">
                  <a:solidFill>
                    <a:schemeClr val="bg1"/>
                  </a:solidFill>
                </a:rPr>
                <a:t> </a:t>
              </a:r>
              <a:r>
                <a:rPr lang="en-US" altLang="zh-CN" sz="1100" dirty="0">
                  <a:solidFill>
                    <a:schemeClr val="bg1"/>
                  </a:solidFill>
                </a:rPr>
                <a:t>of</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child</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 </a:t>
              </a:r>
              <a:r>
                <a:rPr lang="en-US" altLang="zh-CN" sz="1100" dirty="0">
                  <a:solidFill>
                    <a:schemeClr val="bg1"/>
                  </a:solidFill>
                </a:rPr>
                <a:t> will affect the parent node.</a:t>
              </a:r>
              <a:r>
                <a:rPr lang="zh-CN" altLang="en-US" sz="1100" dirty="0">
                  <a:solidFill>
                    <a:schemeClr val="bg1"/>
                  </a:solidFill>
                </a:rPr>
                <a:t>  </a:t>
              </a:r>
              <a:endParaRPr lang="en-US" altLang="zh-CN" sz="1100" dirty="0">
                <a:solidFill>
                  <a:schemeClr val="bg1"/>
                </a:solidFill>
              </a:endParaRPr>
            </a:p>
          </p:txBody>
        </p:sp>
        <p:sp>
          <p:nvSpPr>
            <p:cNvPr id="6" name="îṥḻïḑé">
              <a:extLst>
                <a:ext uri="{FF2B5EF4-FFF2-40B4-BE49-F238E27FC236}">
                  <a16:creationId xmlns:a16="http://schemas.microsoft.com/office/drawing/2014/main" id="{43615EF3-492F-4C50-A141-6259A8CD7784}"/>
                </a:ext>
              </a:extLst>
            </p:cNvPr>
            <p:cNvSpPr txBox="1"/>
            <p:nvPr/>
          </p:nvSpPr>
          <p:spPr bwMode="auto">
            <a:xfrm>
              <a:off x="660400" y="4116556"/>
              <a:ext cx="29591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600" b="1" dirty="0">
                  <a:solidFill>
                    <a:srgbClr val="FFC000"/>
                  </a:solidFill>
                  <a:latin typeface="微软雅黑" panose="020B0503020204020204" pitchFamily="34" charset="-122"/>
                  <a:ea typeface="微软雅黑" panose="020B0503020204020204" pitchFamily="34" charset="-122"/>
                </a:rPr>
                <a:t>Child</a:t>
              </a:r>
              <a:r>
                <a:rPr lang="zh-CN" altLang="en-US" sz="2600" b="1" dirty="0">
                  <a:solidFill>
                    <a:srgbClr val="FFC000"/>
                  </a:solidFill>
                  <a:latin typeface="微软雅黑" panose="020B0503020204020204" pitchFamily="34" charset="-122"/>
                  <a:ea typeface="微软雅黑" panose="020B0503020204020204" pitchFamily="34" charset="-122"/>
                </a:rPr>
                <a:t> </a:t>
              </a:r>
              <a:r>
                <a:rPr lang="en-US" altLang="zh-CN" sz="2600" b="1" dirty="0">
                  <a:solidFill>
                    <a:srgbClr val="FFC000"/>
                  </a:solidFill>
                  <a:latin typeface="微软雅黑" panose="020B0503020204020204" pitchFamily="34" charset="-122"/>
                  <a:ea typeface="微软雅黑" panose="020B0503020204020204" pitchFamily="34" charset="-122"/>
                </a:rPr>
                <a:t>Node</a:t>
              </a:r>
            </a:p>
          </p:txBody>
        </p:sp>
        <p:sp>
          <p:nvSpPr>
            <p:cNvPr id="7" name="í$ļidè">
              <a:extLst>
                <a:ext uri="{FF2B5EF4-FFF2-40B4-BE49-F238E27FC236}">
                  <a16:creationId xmlns:a16="http://schemas.microsoft.com/office/drawing/2014/main" id="{133565FD-E843-444F-BE9C-EAEE9A518EE0}"/>
                </a:ext>
              </a:extLst>
            </p:cNvPr>
            <p:cNvSpPr/>
            <p:nvPr/>
          </p:nvSpPr>
          <p:spPr bwMode="auto">
            <a:xfrm>
              <a:off x="660400" y="2183668"/>
              <a:ext cx="2959100" cy="132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regular</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 </a:t>
              </a:r>
              <a:r>
                <a:rPr lang="en-US" altLang="zh-CN" sz="1100" dirty="0">
                  <a:solidFill>
                    <a:schemeClr val="bg1"/>
                  </a:solidFill>
                </a:rPr>
                <a:t>is</a:t>
              </a:r>
              <a:r>
                <a:rPr lang="zh-CN" altLang="en-US" sz="1100" dirty="0">
                  <a:solidFill>
                    <a:schemeClr val="bg1"/>
                  </a:solidFill>
                </a:rPr>
                <a:t> </a:t>
              </a:r>
              <a:r>
                <a:rPr lang="en-US" altLang="zh-CN" sz="1100" dirty="0">
                  <a:solidFill>
                    <a:schemeClr val="bg1"/>
                  </a:solidFill>
                </a:rPr>
                <a:t>registered</a:t>
              </a:r>
              <a:r>
                <a:rPr lang="zh-CN" altLang="en-US" sz="1100" dirty="0">
                  <a:solidFill>
                    <a:schemeClr val="bg1"/>
                  </a:solidFill>
                </a:rPr>
                <a:t> </a:t>
              </a:r>
              <a:r>
                <a:rPr lang="en-US" altLang="zh-CN" sz="1100" dirty="0">
                  <a:solidFill>
                    <a:schemeClr val="bg1"/>
                  </a:solidFill>
                </a:rPr>
                <a:t>on</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chain</a:t>
              </a:r>
              <a:r>
                <a:rPr lang="zh-CN" altLang="en-US" sz="1100" dirty="0">
                  <a:solidFill>
                    <a:schemeClr val="bg1"/>
                  </a:solidFill>
                </a:rPr>
                <a:t> </a:t>
              </a:r>
              <a:r>
                <a:rPr lang="en-US" altLang="zh-CN" sz="1100" dirty="0">
                  <a:solidFill>
                    <a:schemeClr val="bg1"/>
                  </a:solidFill>
                </a:rPr>
                <a:t>at</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organizational</a:t>
              </a:r>
              <a:r>
                <a:rPr lang="zh-CN" altLang="en-US" sz="1100" dirty="0">
                  <a:solidFill>
                    <a:schemeClr val="bg1"/>
                  </a:solidFill>
                </a:rPr>
                <a:t> </a:t>
              </a:r>
              <a:r>
                <a:rPr lang="en-US" altLang="zh-CN" sz="1100" dirty="0">
                  <a:solidFill>
                    <a:schemeClr val="bg1"/>
                  </a:solidFill>
                </a:rPr>
                <a:t>level.</a:t>
              </a:r>
              <a:r>
                <a:rPr lang="zh-CN" altLang="en-US" sz="1100" dirty="0">
                  <a:solidFill>
                    <a:schemeClr val="bg1"/>
                  </a:solidFill>
                </a:rPr>
                <a:t> </a:t>
              </a:r>
              <a:r>
                <a:rPr lang="en-US" altLang="zh-CN" sz="1100" dirty="0">
                  <a:solidFill>
                    <a:schemeClr val="bg1"/>
                  </a:solidFill>
                </a:rPr>
                <a:t>It</a:t>
              </a:r>
              <a:r>
                <a:rPr lang="zh-CN" altLang="en-US" sz="1100" dirty="0">
                  <a:solidFill>
                    <a:schemeClr val="bg1"/>
                  </a:solidFill>
                </a:rPr>
                <a:t> </a:t>
              </a:r>
              <a:r>
                <a:rPr lang="en-US" altLang="zh-CN" sz="1100" dirty="0">
                  <a:solidFill>
                    <a:schemeClr val="bg1"/>
                  </a:solidFill>
                </a:rPr>
                <a:t>has</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authority</a:t>
              </a:r>
              <a:r>
                <a:rPr lang="zh-CN" altLang="en-US" sz="1100" dirty="0">
                  <a:solidFill>
                    <a:schemeClr val="bg1"/>
                  </a:solidFill>
                </a:rPr>
                <a:t> </a:t>
              </a:r>
              <a:r>
                <a:rPr lang="en-US" altLang="zh-CN" sz="1100" dirty="0">
                  <a:solidFill>
                    <a:schemeClr val="bg1"/>
                  </a:solidFill>
                </a:rPr>
                <a:t> to participate in information releasing</a:t>
              </a:r>
              <a:r>
                <a:rPr lang="zh-CN" altLang="en-US" sz="1100" dirty="0">
                  <a:solidFill>
                    <a:schemeClr val="bg1"/>
                  </a:solidFill>
                </a:rPr>
                <a:t> </a:t>
              </a:r>
              <a:r>
                <a:rPr lang="en-US" altLang="zh-CN" sz="1100" dirty="0">
                  <a:solidFill>
                    <a:schemeClr val="bg1"/>
                  </a:solidFill>
                </a:rPr>
                <a:t>and demand proposing.</a:t>
              </a:r>
            </a:p>
          </p:txBody>
        </p:sp>
        <p:sp>
          <p:nvSpPr>
            <p:cNvPr id="8" name="ísļîdè">
              <a:extLst>
                <a:ext uri="{FF2B5EF4-FFF2-40B4-BE49-F238E27FC236}">
                  <a16:creationId xmlns:a16="http://schemas.microsoft.com/office/drawing/2014/main" id="{4E3649B6-E4C0-4142-97A5-EFC70A381F6A}"/>
                </a:ext>
              </a:extLst>
            </p:cNvPr>
            <p:cNvSpPr txBox="1"/>
            <p:nvPr/>
          </p:nvSpPr>
          <p:spPr bwMode="auto">
            <a:xfrm>
              <a:off x="577206" y="1772789"/>
              <a:ext cx="29591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600" b="1" dirty="0">
                  <a:solidFill>
                    <a:srgbClr val="FFC000"/>
                  </a:solidFill>
                  <a:latin typeface="微软雅黑" panose="020B0503020204020204" pitchFamily="34" charset="-122"/>
                  <a:ea typeface="微软雅黑" panose="020B0503020204020204" pitchFamily="34" charset="-122"/>
                </a:rPr>
                <a:t>Regular</a:t>
              </a:r>
              <a:r>
                <a:rPr lang="zh-CN" altLang="en-US" sz="2600" b="1" dirty="0">
                  <a:solidFill>
                    <a:srgbClr val="FFC000"/>
                  </a:solidFill>
                  <a:latin typeface="微软雅黑" panose="020B0503020204020204" pitchFamily="34" charset="-122"/>
                  <a:ea typeface="微软雅黑" panose="020B0503020204020204" pitchFamily="34" charset="-122"/>
                </a:rPr>
                <a:t> </a:t>
              </a:r>
              <a:r>
                <a:rPr lang="en-US" altLang="zh-CN" sz="2600" b="1" dirty="0">
                  <a:solidFill>
                    <a:srgbClr val="FFC000"/>
                  </a:solidFill>
                  <a:latin typeface="微软雅黑" panose="020B0503020204020204" pitchFamily="34" charset="-122"/>
                  <a:ea typeface="微软雅黑" panose="020B0503020204020204" pitchFamily="34" charset="-122"/>
                </a:rPr>
                <a:t>Node</a:t>
              </a:r>
            </a:p>
          </p:txBody>
        </p:sp>
        <p:sp>
          <p:nvSpPr>
            <p:cNvPr id="9" name="íṧḷíḓê">
              <a:extLst>
                <a:ext uri="{FF2B5EF4-FFF2-40B4-BE49-F238E27FC236}">
                  <a16:creationId xmlns:a16="http://schemas.microsoft.com/office/drawing/2014/main" id="{AABCDE42-7A36-492A-A084-0F5E3C964DAA}"/>
                </a:ext>
              </a:extLst>
            </p:cNvPr>
            <p:cNvSpPr/>
            <p:nvPr/>
          </p:nvSpPr>
          <p:spPr bwMode="auto">
            <a:xfrm>
              <a:off x="8559800" y="4504153"/>
              <a:ext cx="2959100" cy="126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solidFill>
                    <a:schemeClr val="bg1"/>
                  </a:solidFill>
                </a:rPr>
                <a:t>Proxy</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 </a:t>
              </a:r>
              <a:r>
                <a:rPr lang="en-US" altLang="zh-CN" sz="1100" dirty="0">
                  <a:solidFill>
                    <a:schemeClr val="bg1"/>
                  </a:solidFill>
                </a:rPr>
                <a:t>is</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set</a:t>
              </a:r>
              <a:r>
                <a:rPr lang="zh-CN" altLang="en-US" sz="1100" dirty="0">
                  <a:solidFill>
                    <a:schemeClr val="bg1"/>
                  </a:solidFill>
                </a:rPr>
                <a:t> </a:t>
              </a:r>
              <a:r>
                <a:rPr lang="en-US" altLang="zh-CN" sz="1100" dirty="0">
                  <a:solidFill>
                    <a:schemeClr val="bg1"/>
                  </a:solidFill>
                </a:rPr>
                <a:t>of</a:t>
              </a:r>
              <a:r>
                <a:rPr lang="zh-CN" altLang="en-US" sz="1100" dirty="0">
                  <a:solidFill>
                    <a:schemeClr val="bg1"/>
                  </a:solidFill>
                </a:rPr>
                <a:t> </a:t>
              </a:r>
              <a:r>
                <a:rPr lang="en-US" altLang="zh-CN" sz="1100" dirty="0">
                  <a:solidFill>
                    <a:schemeClr val="bg1"/>
                  </a:solidFill>
                </a:rPr>
                <a:t>users. Small organization users can access the chain through proxy node. Proxy node will</a:t>
              </a:r>
              <a:r>
                <a:rPr lang="zh-CN" altLang="en-US" sz="1100" dirty="0">
                  <a:solidFill>
                    <a:schemeClr val="bg1"/>
                  </a:solidFill>
                </a:rPr>
                <a:t> </a:t>
              </a:r>
              <a:r>
                <a:rPr lang="en-US" altLang="zh-CN" sz="1100" dirty="0">
                  <a:solidFill>
                    <a:schemeClr val="bg1"/>
                  </a:solidFill>
                </a:rPr>
                <a:t>verify</a:t>
              </a:r>
              <a:r>
                <a:rPr lang="zh-CN" altLang="en-US" sz="1100" dirty="0">
                  <a:solidFill>
                    <a:schemeClr val="bg1"/>
                  </a:solidFill>
                </a:rPr>
                <a:t> </a:t>
              </a:r>
              <a:r>
                <a:rPr lang="en-US" altLang="zh-CN" sz="1100" dirty="0">
                  <a:solidFill>
                    <a:schemeClr val="bg1"/>
                  </a:solidFill>
                </a:rPr>
                <a:t>its authenticity and publishes</a:t>
              </a:r>
              <a:r>
                <a:rPr lang="zh-CN" altLang="en-US" sz="1100" dirty="0">
                  <a:solidFill>
                    <a:schemeClr val="bg1"/>
                  </a:solidFill>
                </a:rPr>
                <a:t> </a:t>
              </a:r>
              <a:r>
                <a:rPr lang="en-US" altLang="zh-CN" sz="1100" dirty="0">
                  <a:solidFill>
                    <a:schemeClr val="bg1"/>
                  </a:solidFill>
                </a:rPr>
                <a:t>its</a:t>
              </a:r>
              <a:r>
                <a:rPr lang="zh-CN" altLang="en-US" sz="1100" dirty="0">
                  <a:solidFill>
                    <a:schemeClr val="bg1"/>
                  </a:solidFill>
                </a:rPr>
                <a:t> </a:t>
              </a:r>
              <a:r>
                <a:rPr lang="en-US" altLang="zh-CN" sz="1100" dirty="0">
                  <a:solidFill>
                    <a:schemeClr val="bg1"/>
                  </a:solidFill>
                </a:rPr>
                <a:t>needs</a:t>
              </a:r>
              <a:r>
                <a:rPr lang="zh-CN" altLang="en-US" sz="1100" dirty="0">
                  <a:solidFill>
                    <a:schemeClr val="bg1"/>
                  </a:solidFill>
                </a:rPr>
                <a:t> </a:t>
              </a:r>
              <a:r>
                <a:rPr lang="en-US" altLang="zh-CN" sz="1100" dirty="0">
                  <a:solidFill>
                    <a:schemeClr val="bg1"/>
                  </a:solidFill>
                </a:rPr>
                <a:t>and</a:t>
              </a:r>
              <a:r>
                <a:rPr lang="zh-CN" altLang="en-US" sz="1100" dirty="0">
                  <a:solidFill>
                    <a:schemeClr val="bg1"/>
                  </a:solidFill>
                </a:rPr>
                <a:t> </a:t>
              </a:r>
              <a:r>
                <a:rPr lang="en-US" altLang="zh-CN" sz="1100" dirty="0">
                  <a:solidFill>
                    <a:schemeClr val="bg1"/>
                  </a:solidFill>
                </a:rPr>
                <a:t>information. The information of all small users is aggregated into proxy node’s information.</a:t>
              </a:r>
            </a:p>
          </p:txBody>
        </p:sp>
        <p:sp>
          <p:nvSpPr>
            <p:cNvPr id="10" name="iS1îďê">
              <a:extLst>
                <a:ext uri="{FF2B5EF4-FFF2-40B4-BE49-F238E27FC236}">
                  <a16:creationId xmlns:a16="http://schemas.microsoft.com/office/drawing/2014/main" id="{793EBE8A-D55A-4C00-BA5D-16D1F65C39B4}"/>
                </a:ext>
              </a:extLst>
            </p:cNvPr>
            <p:cNvSpPr txBox="1"/>
            <p:nvPr/>
          </p:nvSpPr>
          <p:spPr bwMode="auto">
            <a:xfrm>
              <a:off x="7694698" y="4116556"/>
              <a:ext cx="29591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600" b="1" dirty="0">
                  <a:solidFill>
                    <a:srgbClr val="FFC000"/>
                  </a:solidFill>
                  <a:latin typeface="微软雅黑" panose="020B0503020204020204" pitchFamily="34" charset="-122"/>
                  <a:ea typeface="微软雅黑" panose="020B0503020204020204" pitchFamily="34" charset="-122"/>
                </a:rPr>
                <a:t>Proxy</a:t>
              </a:r>
              <a:r>
                <a:rPr lang="zh-CN" altLang="en-US" sz="2600" b="1" dirty="0">
                  <a:solidFill>
                    <a:srgbClr val="FFC000"/>
                  </a:solidFill>
                  <a:latin typeface="微软雅黑" panose="020B0503020204020204" pitchFamily="34" charset="-122"/>
                  <a:ea typeface="微软雅黑" panose="020B0503020204020204" pitchFamily="34" charset="-122"/>
                </a:rPr>
                <a:t> </a:t>
              </a:r>
              <a:r>
                <a:rPr lang="en-US" altLang="zh-CN" sz="2600" b="1" dirty="0">
                  <a:solidFill>
                    <a:srgbClr val="FFC000"/>
                  </a:solidFill>
                  <a:latin typeface="微软雅黑" panose="020B0503020204020204" pitchFamily="34" charset="-122"/>
                  <a:ea typeface="微软雅黑" panose="020B0503020204020204" pitchFamily="34" charset="-122"/>
                </a:rPr>
                <a:t>node</a:t>
              </a:r>
            </a:p>
          </p:txBody>
        </p:sp>
        <p:sp>
          <p:nvSpPr>
            <p:cNvPr id="11" name="îś1îdè">
              <a:extLst>
                <a:ext uri="{FF2B5EF4-FFF2-40B4-BE49-F238E27FC236}">
                  <a16:creationId xmlns:a16="http://schemas.microsoft.com/office/drawing/2014/main" id="{2EA2FD25-07E1-40BB-916E-5C5C98FBEDBA}"/>
                </a:ext>
              </a:extLst>
            </p:cNvPr>
            <p:cNvSpPr/>
            <p:nvPr/>
          </p:nvSpPr>
          <p:spPr bwMode="auto">
            <a:xfrm>
              <a:off x="8559800" y="2183668"/>
              <a:ext cx="2959100" cy="149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solidFill>
                    <a:schemeClr val="bg1"/>
                  </a:solidFill>
                </a:rPr>
                <a:t>The parent node is the superior than</a:t>
              </a:r>
              <a:r>
                <a:rPr lang="zh-CN" altLang="en-US" sz="1100" dirty="0">
                  <a:solidFill>
                    <a:schemeClr val="bg1"/>
                  </a:solidFill>
                </a:rPr>
                <a:t> </a:t>
              </a:r>
              <a:r>
                <a:rPr lang="en-US" altLang="zh-CN" sz="1100" dirty="0">
                  <a:solidFill>
                    <a:schemeClr val="bg1"/>
                  </a:solidFill>
                </a:rPr>
                <a:t> addition to the information publishing and requirement</a:t>
              </a:r>
              <a:r>
                <a:rPr lang="zh-CN" altLang="en-US" sz="1100" dirty="0">
                  <a:solidFill>
                    <a:schemeClr val="bg1"/>
                  </a:solidFill>
                </a:rPr>
                <a:t> </a:t>
              </a:r>
              <a:r>
                <a:rPr lang="en-US" altLang="zh-CN" sz="1100" dirty="0">
                  <a:solidFill>
                    <a:schemeClr val="bg1"/>
                  </a:solidFill>
                </a:rPr>
                <a:t>publishing, it can also  publish information for</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child</a:t>
              </a:r>
              <a:r>
                <a:rPr lang="zh-CN" altLang="en-US" sz="1100" dirty="0">
                  <a:solidFill>
                    <a:schemeClr val="bg1"/>
                  </a:solidFill>
                </a:rPr>
                <a:t> </a:t>
              </a:r>
              <a:r>
                <a:rPr lang="en-US" altLang="zh-CN" sz="1100" dirty="0">
                  <a:solidFill>
                    <a:schemeClr val="bg1"/>
                  </a:solidFill>
                </a:rPr>
                <a:t>node</a:t>
              </a:r>
              <a:r>
                <a:rPr lang="zh-CN" altLang="en-US" sz="1100" dirty="0">
                  <a:solidFill>
                    <a:schemeClr val="bg1"/>
                  </a:solidFill>
                </a:rPr>
                <a:t> </a:t>
              </a:r>
              <a:r>
                <a:rPr lang="en-US" altLang="zh-CN" sz="1100" dirty="0">
                  <a:solidFill>
                    <a:schemeClr val="bg1"/>
                  </a:solidFill>
                </a:rPr>
                <a:t>and</a:t>
              </a:r>
              <a:r>
                <a:rPr lang="zh-CN" altLang="en-US" sz="1100" dirty="0">
                  <a:solidFill>
                    <a:schemeClr val="bg1"/>
                  </a:solidFill>
                </a:rPr>
                <a:t> </a:t>
              </a:r>
              <a:r>
                <a:rPr lang="en-US" altLang="zh-CN" sz="1100" dirty="0">
                  <a:solidFill>
                    <a:schemeClr val="bg1"/>
                  </a:solidFill>
                </a:rPr>
                <a:t>manage</a:t>
              </a:r>
              <a:r>
                <a:rPr lang="zh-CN" altLang="en-US" sz="1100" dirty="0">
                  <a:solidFill>
                    <a:schemeClr val="bg1"/>
                  </a:solidFill>
                </a:rPr>
                <a:t> </a:t>
              </a:r>
              <a:r>
                <a:rPr lang="en-US" altLang="zh-CN" sz="1100" dirty="0">
                  <a:solidFill>
                    <a:schemeClr val="bg1"/>
                  </a:solidFill>
                </a:rPr>
                <a:t>the</a:t>
              </a:r>
              <a:r>
                <a:rPr lang="zh-CN" altLang="en-US" sz="1100" dirty="0">
                  <a:solidFill>
                    <a:schemeClr val="bg1"/>
                  </a:solidFill>
                </a:rPr>
                <a:t> </a:t>
              </a:r>
              <a:r>
                <a:rPr lang="en-US" altLang="zh-CN" sz="1100" dirty="0">
                  <a:solidFill>
                    <a:schemeClr val="bg1"/>
                  </a:solidFill>
                </a:rPr>
                <a:t>child</a:t>
              </a:r>
              <a:r>
                <a:rPr lang="zh-CN" altLang="en-US" sz="1100" dirty="0">
                  <a:solidFill>
                    <a:schemeClr val="bg1"/>
                  </a:solidFill>
                </a:rPr>
                <a:t> </a:t>
              </a:r>
              <a:r>
                <a:rPr lang="en-US" altLang="zh-CN" sz="1100" dirty="0">
                  <a:solidFill>
                    <a:schemeClr val="bg1"/>
                  </a:solidFill>
                </a:rPr>
                <a:t>node.</a:t>
              </a:r>
            </a:p>
          </p:txBody>
        </p:sp>
        <p:sp>
          <p:nvSpPr>
            <p:cNvPr id="12" name="ïṥļïḓè">
              <a:extLst>
                <a:ext uri="{FF2B5EF4-FFF2-40B4-BE49-F238E27FC236}">
                  <a16:creationId xmlns:a16="http://schemas.microsoft.com/office/drawing/2014/main" id="{25C8D1CD-A93C-44C5-B9FA-2320B1BD2ABE}"/>
                </a:ext>
              </a:extLst>
            </p:cNvPr>
            <p:cNvSpPr txBox="1"/>
            <p:nvPr/>
          </p:nvSpPr>
          <p:spPr bwMode="auto">
            <a:xfrm>
              <a:off x="7854296" y="1865190"/>
              <a:ext cx="29591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600" b="1" dirty="0">
                  <a:solidFill>
                    <a:srgbClr val="FFC000"/>
                  </a:solidFill>
                  <a:latin typeface="微软雅黑" panose="020B0503020204020204" pitchFamily="34" charset="-122"/>
                  <a:ea typeface="微软雅黑" panose="020B0503020204020204" pitchFamily="34" charset="-122"/>
                </a:rPr>
                <a:t>Parent</a:t>
              </a:r>
              <a:r>
                <a:rPr lang="zh-CN" altLang="en-US" sz="2600" b="1" dirty="0">
                  <a:solidFill>
                    <a:srgbClr val="FFC000"/>
                  </a:solidFill>
                  <a:latin typeface="微软雅黑" panose="020B0503020204020204" pitchFamily="34" charset="-122"/>
                  <a:ea typeface="微软雅黑" panose="020B0503020204020204" pitchFamily="34" charset="-122"/>
                </a:rPr>
                <a:t> </a:t>
              </a:r>
              <a:r>
                <a:rPr lang="en-US" altLang="zh-CN" sz="2600" b="1" dirty="0">
                  <a:solidFill>
                    <a:srgbClr val="FFC000"/>
                  </a:solidFill>
                  <a:latin typeface="微软雅黑" panose="020B0503020204020204" pitchFamily="34" charset="-122"/>
                  <a:ea typeface="微软雅黑" panose="020B0503020204020204" pitchFamily="34" charset="-122"/>
                </a:rPr>
                <a:t>Node</a:t>
              </a:r>
            </a:p>
          </p:txBody>
        </p:sp>
      </p:grpSp>
    </p:spTree>
    <p:extLst>
      <p:ext uri="{BB962C8B-B14F-4D97-AF65-F5344CB8AC3E}">
        <p14:creationId xmlns:p14="http://schemas.microsoft.com/office/powerpoint/2010/main" val="3382394743"/>
      </p:ext>
    </p:extLst>
  </p:cSld>
  <p:clrMapOvr>
    <a:masterClrMapping/>
  </p:clrMapOvr>
</p:sld>
</file>

<file path=ppt/slides/slide34.xml><?xml version="1.0" encoding="utf-8"?>
<p:sld xmlns:a16="http://schemas.microsoft.com/office/drawing/2014/main" xmlns:lc="http://schemas.openxmlformats.org/drawingml/2006/lockedCanvas"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15125F-2C12-40A3-AC6C-36084D2B94D1}"/>
              </a:ext>
            </a:extLst>
          </p:cNvPr>
          <p:cNvSpPr txBox="1"/>
          <p:nvPr/>
        </p:nvSpPr>
        <p:spPr>
          <a:xfrm>
            <a:off x="-395403" y="176865"/>
            <a:ext cx="5069022"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Establish evaluation criteria</a:t>
            </a:r>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E21005F-6C15-4331-9CE6-5B089650BB3F}"/>
              </a:ext>
            </a:extLst>
          </p:cNvPr>
          <p:cNvGrpSpPr/>
          <p:nvPr/>
        </p:nvGrpSpPr>
        <p:grpSpPr>
          <a:xfrm>
            <a:off x="468992" y="1749845"/>
            <a:ext cx="4730751" cy="4458447"/>
            <a:chOff x="3566059" y="1254234"/>
            <a:chExt cx="5059881" cy="4768632"/>
          </a:xfrm>
        </p:grpSpPr>
        <p:grpSp>
          <p:nvGrpSpPr>
            <p:cNvPr id="4" name="îṥḷiḋe">
              <a:extLst>
                <a:ext uri="{FF2B5EF4-FFF2-40B4-BE49-F238E27FC236}">
                  <a16:creationId xmlns:a16="http://schemas.microsoft.com/office/drawing/2014/main" id="{99A747AF-7BFA-4A91-A9FD-6A2FEFB4D4BE}"/>
                </a:ext>
              </a:extLst>
            </p:cNvPr>
            <p:cNvGrpSpPr/>
            <p:nvPr/>
          </p:nvGrpSpPr>
          <p:grpSpPr>
            <a:xfrm>
              <a:off x="3881621" y="1254234"/>
              <a:ext cx="4433418" cy="3415225"/>
              <a:chOff x="6810376" y="1696021"/>
              <a:chExt cx="4527550" cy="3487738"/>
            </a:xfrm>
          </p:grpSpPr>
          <p:sp>
            <p:nvSpPr>
              <p:cNvPr id="101" name="ïšľîḑê">
                <a:extLst>
                  <a:ext uri="{FF2B5EF4-FFF2-40B4-BE49-F238E27FC236}">
                    <a16:creationId xmlns:a16="http://schemas.microsoft.com/office/drawing/2014/main" id="{3A326839-F420-43BF-8655-6EE1B176024C}"/>
                  </a:ext>
                </a:extLst>
              </p:cNvPr>
              <p:cNvSpPr/>
              <p:nvPr/>
            </p:nvSpPr>
            <p:spPr bwMode="auto">
              <a:xfrm>
                <a:off x="8003095" y="2631059"/>
                <a:ext cx="542925" cy="544513"/>
              </a:xfrm>
              <a:prstGeom prst="ellipse">
                <a:avLst/>
              </a:prstGeom>
              <a:solidFill>
                <a:schemeClr val="accent2"/>
              </a:solidFill>
              <a:ln>
                <a:noFill/>
              </a:ln>
            </p:spPr>
            <p:txBody>
              <a:bodyPr anchor="ctr"/>
              <a:lstStyle/>
              <a:p>
                <a:pPr algn="ctr"/>
                <a:endParaRPr/>
              </a:p>
            </p:txBody>
          </p:sp>
          <p:sp>
            <p:nvSpPr>
              <p:cNvPr id="102" name="ïṧļídé">
                <a:extLst>
                  <a:ext uri="{FF2B5EF4-FFF2-40B4-BE49-F238E27FC236}">
                    <a16:creationId xmlns:a16="http://schemas.microsoft.com/office/drawing/2014/main" id="{69CB96AD-3FC6-4636-B9AF-3E4C79278751}"/>
                  </a:ext>
                </a:extLst>
              </p:cNvPr>
              <p:cNvSpPr/>
              <p:nvPr/>
            </p:nvSpPr>
            <p:spPr bwMode="auto">
              <a:xfrm>
                <a:off x="8634413" y="3123184"/>
                <a:ext cx="414338" cy="414338"/>
              </a:xfrm>
              <a:prstGeom prst="ellipse">
                <a:avLst/>
              </a:prstGeom>
              <a:solidFill>
                <a:schemeClr val="tx2">
                  <a:lumMod val="20000"/>
                  <a:lumOff val="80000"/>
                </a:schemeClr>
              </a:solidFill>
              <a:ln>
                <a:noFill/>
              </a:ln>
            </p:spPr>
            <p:txBody>
              <a:bodyPr anchor="ctr"/>
              <a:lstStyle/>
              <a:p>
                <a:pPr algn="ctr"/>
                <a:endParaRPr/>
              </a:p>
            </p:txBody>
          </p:sp>
          <p:grpSp>
            <p:nvGrpSpPr>
              <p:cNvPr id="103" name="îŝ1ïde">
                <a:extLst>
                  <a:ext uri="{FF2B5EF4-FFF2-40B4-BE49-F238E27FC236}">
                    <a16:creationId xmlns:a16="http://schemas.microsoft.com/office/drawing/2014/main" id="{C3DAA146-F7CD-4F0A-9B7B-FB010733A131}"/>
                  </a:ext>
                </a:extLst>
              </p:cNvPr>
              <p:cNvGrpSpPr/>
              <p:nvPr/>
            </p:nvGrpSpPr>
            <p:grpSpPr>
              <a:xfrm>
                <a:off x="8709026" y="3194621"/>
                <a:ext cx="266700" cy="271463"/>
                <a:chOff x="8709026" y="3143251"/>
                <a:chExt cx="266700" cy="271463"/>
              </a:xfrm>
              <a:solidFill>
                <a:schemeClr val="bg1"/>
              </a:solidFill>
            </p:grpSpPr>
            <p:sp>
              <p:nvSpPr>
                <p:cNvPr id="151" name="isḻîḋe">
                  <a:extLst>
                    <a:ext uri="{FF2B5EF4-FFF2-40B4-BE49-F238E27FC236}">
                      <a16:creationId xmlns:a16="http://schemas.microsoft.com/office/drawing/2014/main" id="{A317A10C-0759-43B8-A4C4-2F723F76BDE9}"/>
                    </a:ext>
                  </a:extLst>
                </p:cNvPr>
                <p:cNvSpPr/>
                <p:nvPr/>
              </p:nvSpPr>
              <p:spPr bwMode="auto">
                <a:xfrm>
                  <a:off x="8709026" y="3143251"/>
                  <a:ext cx="266700" cy="271463"/>
                </a:xfrm>
                <a:custGeom>
                  <a:avLst/>
                  <a:gdLst>
                    <a:gd name="T0" fmla="*/ 129 w 159"/>
                    <a:gd name="T1" fmla="*/ 143 h 161"/>
                    <a:gd name="T2" fmla="*/ 134 w 159"/>
                    <a:gd name="T3" fmla="*/ 116 h 161"/>
                    <a:gd name="T4" fmla="*/ 150 w 159"/>
                    <a:gd name="T5" fmla="*/ 119 h 161"/>
                    <a:gd name="T6" fmla="*/ 157 w 159"/>
                    <a:gd name="T7" fmla="*/ 102 h 161"/>
                    <a:gd name="T8" fmla="*/ 145 w 159"/>
                    <a:gd name="T9" fmla="*/ 77 h 161"/>
                    <a:gd name="T10" fmla="*/ 159 w 159"/>
                    <a:gd name="T11" fmla="*/ 71 h 161"/>
                    <a:gd name="T12" fmla="*/ 155 w 159"/>
                    <a:gd name="T13" fmla="*/ 53 h 161"/>
                    <a:gd name="T14" fmla="*/ 131 w 159"/>
                    <a:gd name="T15" fmla="*/ 40 h 161"/>
                    <a:gd name="T16" fmla="*/ 139 w 159"/>
                    <a:gd name="T17" fmla="*/ 26 h 161"/>
                    <a:gd name="T18" fmla="*/ 125 w 159"/>
                    <a:gd name="T19" fmla="*/ 14 h 161"/>
                    <a:gd name="T20" fmla="*/ 97 w 159"/>
                    <a:gd name="T21" fmla="*/ 18 h 161"/>
                    <a:gd name="T22" fmla="*/ 96 w 159"/>
                    <a:gd name="T23" fmla="*/ 2 h 161"/>
                    <a:gd name="T24" fmla="*/ 77 w 159"/>
                    <a:gd name="T25" fmla="*/ 0 h 161"/>
                    <a:gd name="T26" fmla="*/ 57 w 159"/>
                    <a:gd name="T27" fmla="*/ 19 h 161"/>
                    <a:gd name="T28" fmla="*/ 46 w 159"/>
                    <a:gd name="T29" fmla="*/ 7 h 161"/>
                    <a:gd name="T30" fmla="*/ 30 w 159"/>
                    <a:gd name="T31" fmla="*/ 17 h 161"/>
                    <a:gd name="T32" fmla="*/ 36 w 159"/>
                    <a:gd name="T33" fmla="*/ 32 h 161"/>
                    <a:gd name="T34" fmla="*/ 10 w 159"/>
                    <a:gd name="T35" fmla="*/ 41 h 161"/>
                    <a:gd name="T36" fmla="*/ 2 w 159"/>
                    <a:gd name="T37" fmla="*/ 58 h 161"/>
                    <a:gd name="T38" fmla="*/ 16 w 159"/>
                    <a:gd name="T39" fmla="*/ 67 h 161"/>
                    <a:gd name="T40" fmla="*/ 0 w 159"/>
                    <a:gd name="T41" fmla="*/ 89 h 161"/>
                    <a:gd name="T42" fmla="*/ 4 w 159"/>
                    <a:gd name="T43" fmla="*/ 107 h 161"/>
                    <a:gd name="T44" fmla="*/ 20 w 159"/>
                    <a:gd name="T45" fmla="*/ 107 h 161"/>
                    <a:gd name="T46" fmla="*/ 21 w 159"/>
                    <a:gd name="T47" fmla="*/ 134 h 161"/>
                    <a:gd name="T48" fmla="*/ 34 w 159"/>
                    <a:gd name="T49" fmla="*/ 147 h 161"/>
                    <a:gd name="T50" fmla="*/ 47 w 159"/>
                    <a:gd name="T51" fmla="*/ 137 h 161"/>
                    <a:gd name="T52" fmla="*/ 64 w 159"/>
                    <a:gd name="T53" fmla="*/ 159 h 161"/>
                    <a:gd name="T54" fmla="*/ 82 w 159"/>
                    <a:gd name="T55" fmla="*/ 161 h 161"/>
                    <a:gd name="T56" fmla="*/ 87 w 159"/>
                    <a:gd name="T57" fmla="*/ 145 h 161"/>
                    <a:gd name="T58" fmla="*/ 113 w 159"/>
                    <a:gd name="T59" fmla="*/ 153 h 161"/>
                    <a:gd name="T60" fmla="*/ 121 w 159"/>
                    <a:gd name="T61" fmla="*/ 149 h 161"/>
                    <a:gd name="T62" fmla="*/ 39 w 159"/>
                    <a:gd name="T63" fmla="*/ 105 h 161"/>
                    <a:gd name="T64" fmla="*/ 120 w 159"/>
                    <a:gd name="T65" fmla="*/ 55 h 161"/>
                    <a:gd name="T66" fmla="*/ 39 w 159"/>
                    <a:gd name="T67" fmla="*/ 10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61">
                      <a:moveTo>
                        <a:pt x="129" y="144"/>
                      </a:moveTo>
                      <a:cubicBezTo>
                        <a:pt x="129" y="143"/>
                        <a:pt x="129" y="143"/>
                        <a:pt x="129" y="143"/>
                      </a:cubicBezTo>
                      <a:cubicBezTo>
                        <a:pt x="123" y="128"/>
                        <a:pt x="123" y="128"/>
                        <a:pt x="123" y="128"/>
                      </a:cubicBezTo>
                      <a:cubicBezTo>
                        <a:pt x="134" y="116"/>
                        <a:pt x="134" y="116"/>
                        <a:pt x="134" y="116"/>
                      </a:cubicBezTo>
                      <a:cubicBezTo>
                        <a:pt x="150" y="119"/>
                        <a:pt x="150" y="119"/>
                        <a:pt x="150" y="119"/>
                      </a:cubicBezTo>
                      <a:cubicBezTo>
                        <a:pt x="150" y="119"/>
                        <a:pt x="150" y="119"/>
                        <a:pt x="150" y="119"/>
                      </a:cubicBezTo>
                      <a:cubicBezTo>
                        <a:pt x="153" y="114"/>
                        <a:pt x="155" y="108"/>
                        <a:pt x="157" y="102"/>
                      </a:cubicBezTo>
                      <a:cubicBezTo>
                        <a:pt x="157" y="102"/>
                        <a:pt x="157" y="102"/>
                        <a:pt x="157" y="102"/>
                      </a:cubicBezTo>
                      <a:cubicBezTo>
                        <a:pt x="143" y="93"/>
                        <a:pt x="143" y="93"/>
                        <a:pt x="143" y="93"/>
                      </a:cubicBezTo>
                      <a:cubicBezTo>
                        <a:pt x="145" y="77"/>
                        <a:pt x="145" y="77"/>
                        <a:pt x="145" y="77"/>
                      </a:cubicBezTo>
                      <a:cubicBezTo>
                        <a:pt x="159" y="70"/>
                        <a:pt x="159" y="70"/>
                        <a:pt x="159" y="70"/>
                      </a:cubicBezTo>
                      <a:cubicBezTo>
                        <a:pt x="159" y="71"/>
                        <a:pt x="159" y="71"/>
                        <a:pt x="159" y="71"/>
                      </a:cubicBezTo>
                      <a:cubicBezTo>
                        <a:pt x="159" y="65"/>
                        <a:pt x="157" y="59"/>
                        <a:pt x="155" y="53"/>
                      </a:cubicBezTo>
                      <a:cubicBezTo>
                        <a:pt x="155" y="53"/>
                        <a:pt x="155" y="53"/>
                        <a:pt x="155" y="53"/>
                      </a:cubicBezTo>
                      <a:cubicBezTo>
                        <a:pt x="139" y="54"/>
                        <a:pt x="139" y="54"/>
                        <a:pt x="139" y="54"/>
                      </a:cubicBezTo>
                      <a:cubicBezTo>
                        <a:pt x="131" y="40"/>
                        <a:pt x="131" y="40"/>
                        <a:pt x="131" y="40"/>
                      </a:cubicBezTo>
                      <a:cubicBezTo>
                        <a:pt x="139" y="26"/>
                        <a:pt x="139" y="26"/>
                        <a:pt x="139" y="26"/>
                      </a:cubicBezTo>
                      <a:cubicBezTo>
                        <a:pt x="139" y="26"/>
                        <a:pt x="139" y="26"/>
                        <a:pt x="139" y="26"/>
                      </a:cubicBezTo>
                      <a:cubicBezTo>
                        <a:pt x="135" y="21"/>
                        <a:pt x="130" y="17"/>
                        <a:pt x="125" y="14"/>
                      </a:cubicBezTo>
                      <a:cubicBezTo>
                        <a:pt x="125" y="14"/>
                        <a:pt x="125" y="14"/>
                        <a:pt x="125" y="14"/>
                      </a:cubicBezTo>
                      <a:cubicBezTo>
                        <a:pt x="112" y="24"/>
                        <a:pt x="112" y="24"/>
                        <a:pt x="112" y="24"/>
                      </a:cubicBezTo>
                      <a:cubicBezTo>
                        <a:pt x="97" y="18"/>
                        <a:pt x="97" y="18"/>
                        <a:pt x="97" y="18"/>
                      </a:cubicBezTo>
                      <a:cubicBezTo>
                        <a:pt x="95" y="2"/>
                        <a:pt x="95" y="2"/>
                        <a:pt x="95" y="2"/>
                      </a:cubicBezTo>
                      <a:cubicBezTo>
                        <a:pt x="96" y="2"/>
                        <a:pt x="96" y="2"/>
                        <a:pt x="96" y="2"/>
                      </a:cubicBezTo>
                      <a:cubicBezTo>
                        <a:pt x="90" y="0"/>
                        <a:pt x="83" y="0"/>
                        <a:pt x="77" y="0"/>
                      </a:cubicBezTo>
                      <a:cubicBezTo>
                        <a:pt x="77" y="0"/>
                        <a:pt x="77" y="0"/>
                        <a:pt x="77" y="0"/>
                      </a:cubicBezTo>
                      <a:cubicBezTo>
                        <a:pt x="73" y="15"/>
                        <a:pt x="73" y="15"/>
                        <a:pt x="73" y="15"/>
                      </a:cubicBezTo>
                      <a:cubicBezTo>
                        <a:pt x="57" y="19"/>
                        <a:pt x="57" y="19"/>
                        <a:pt x="57" y="19"/>
                      </a:cubicBezTo>
                      <a:cubicBezTo>
                        <a:pt x="46" y="7"/>
                        <a:pt x="46" y="7"/>
                        <a:pt x="46" y="7"/>
                      </a:cubicBezTo>
                      <a:cubicBezTo>
                        <a:pt x="46" y="7"/>
                        <a:pt x="46" y="7"/>
                        <a:pt x="46" y="7"/>
                      </a:cubicBezTo>
                      <a:cubicBezTo>
                        <a:pt x="43" y="8"/>
                        <a:pt x="40" y="10"/>
                        <a:pt x="38" y="12"/>
                      </a:cubicBezTo>
                      <a:cubicBezTo>
                        <a:pt x="35" y="13"/>
                        <a:pt x="33" y="15"/>
                        <a:pt x="30" y="17"/>
                      </a:cubicBezTo>
                      <a:cubicBezTo>
                        <a:pt x="31" y="17"/>
                        <a:pt x="31" y="17"/>
                        <a:pt x="31" y="17"/>
                      </a:cubicBezTo>
                      <a:cubicBezTo>
                        <a:pt x="36" y="32"/>
                        <a:pt x="36" y="32"/>
                        <a:pt x="36" y="32"/>
                      </a:cubicBezTo>
                      <a:cubicBezTo>
                        <a:pt x="25" y="44"/>
                        <a:pt x="25" y="44"/>
                        <a:pt x="25" y="44"/>
                      </a:cubicBezTo>
                      <a:cubicBezTo>
                        <a:pt x="10" y="41"/>
                        <a:pt x="10" y="41"/>
                        <a:pt x="10" y="41"/>
                      </a:cubicBezTo>
                      <a:cubicBezTo>
                        <a:pt x="10" y="40"/>
                        <a:pt x="10" y="40"/>
                        <a:pt x="10" y="40"/>
                      </a:cubicBezTo>
                      <a:cubicBezTo>
                        <a:pt x="6" y="46"/>
                        <a:pt x="4" y="52"/>
                        <a:pt x="2" y="58"/>
                      </a:cubicBezTo>
                      <a:cubicBezTo>
                        <a:pt x="3" y="57"/>
                        <a:pt x="3" y="57"/>
                        <a:pt x="3" y="57"/>
                      </a:cubicBezTo>
                      <a:cubicBezTo>
                        <a:pt x="16" y="67"/>
                        <a:pt x="16" y="67"/>
                        <a:pt x="16" y="67"/>
                      </a:cubicBezTo>
                      <a:cubicBezTo>
                        <a:pt x="14" y="83"/>
                        <a:pt x="14" y="83"/>
                        <a:pt x="14" y="83"/>
                      </a:cubicBezTo>
                      <a:cubicBezTo>
                        <a:pt x="0" y="89"/>
                        <a:pt x="0" y="89"/>
                        <a:pt x="0" y="89"/>
                      </a:cubicBezTo>
                      <a:cubicBezTo>
                        <a:pt x="0" y="89"/>
                        <a:pt x="0" y="89"/>
                        <a:pt x="0" y="89"/>
                      </a:cubicBezTo>
                      <a:cubicBezTo>
                        <a:pt x="0" y="95"/>
                        <a:pt x="2" y="101"/>
                        <a:pt x="4" y="107"/>
                      </a:cubicBezTo>
                      <a:cubicBezTo>
                        <a:pt x="4" y="107"/>
                        <a:pt x="4" y="107"/>
                        <a:pt x="4" y="107"/>
                      </a:cubicBezTo>
                      <a:cubicBezTo>
                        <a:pt x="20" y="107"/>
                        <a:pt x="20" y="107"/>
                        <a:pt x="20" y="107"/>
                      </a:cubicBezTo>
                      <a:cubicBezTo>
                        <a:pt x="28" y="120"/>
                        <a:pt x="28" y="120"/>
                        <a:pt x="28" y="120"/>
                      </a:cubicBezTo>
                      <a:cubicBezTo>
                        <a:pt x="21" y="134"/>
                        <a:pt x="21" y="134"/>
                        <a:pt x="21" y="134"/>
                      </a:cubicBezTo>
                      <a:cubicBezTo>
                        <a:pt x="20" y="134"/>
                        <a:pt x="20" y="134"/>
                        <a:pt x="20" y="134"/>
                      </a:cubicBezTo>
                      <a:cubicBezTo>
                        <a:pt x="24" y="139"/>
                        <a:pt x="29" y="143"/>
                        <a:pt x="34" y="147"/>
                      </a:cubicBezTo>
                      <a:cubicBezTo>
                        <a:pt x="34" y="146"/>
                        <a:pt x="34" y="146"/>
                        <a:pt x="34" y="146"/>
                      </a:cubicBezTo>
                      <a:cubicBezTo>
                        <a:pt x="47" y="137"/>
                        <a:pt x="47" y="137"/>
                        <a:pt x="47" y="137"/>
                      </a:cubicBezTo>
                      <a:cubicBezTo>
                        <a:pt x="62" y="143"/>
                        <a:pt x="62" y="143"/>
                        <a:pt x="62" y="143"/>
                      </a:cubicBezTo>
                      <a:cubicBezTo>
                        <a:pt x="64" y="159"/>
                        <a:pt x="64" y="159"/>
                        <a:pt x="64" y="159"/>
                      </a:cubicBezTo>
                      <a:cubicBezTo>
                        <a:pt x="64" y="159"/>
                        <a:pt x="64" y="159"/>
                        <a:pt x="64" y="159"/>
                      </a:cubicBezTo>
                      <a:cubicBezTo>
                        <a:pt x="70" y="160"/>
                        <a:pt x="76" y="161"/>
                        <a:pt x="82" y="161"/>
                      </a:cubicBezTo>
                      <a:cubicBezTo>
                        <a:pt x="82" y="160"/>
                        <a:pt x="82" y="160"/>
                        <a:pt x="82" y="160"/>
                      </a:cubicBezTo>
                      <a:cubicBezTo>
                        <a:pt x="87" y="145"/>
                        <a:pt x="87" y="145"/>
                        <a:pt x="87" y="145"/>
                      </a:cubicBezTo>
                      <a:cubicBezTo>
                        <a:pt x="102" y="141"/>
                        <a:pt x="102" y="141"/>
                        <a:pt x="102" y="141"/>
                      </a:cubicBezTo>
                      <a:cubicBezTo>
                        <a:pt x="113" y="153"/>
                        <a:pt x="113" y="153"/>
                        <a:pt x="113" y="153"/>
                      </a:cubicBezTo>
                      <a:cubicBezTo>
                        <a:pt x="113" y="153"/>
                        <a:pt x="113" y="153"/>
                        <a:pt x="113" y="153"/>
                      </a:cubicBezTo>
                      <a:cubicBezTo>
                        <a:pt x="116" y="152"/>
                        <a:pt x="119" y="150"/>
                        <a:pt x="121" y="149"/>
                      </a:cubicBezTo>
                      <a:cubicBezTo>
                        <a:pt x="124" y="147"/>
                        <a:pt x="127" y="145"/>
                        <a:pt x="129" y="144"/>
                      </a:cubicBezTo>
                      <a:close/>
                      <a:moveTo>
                        <a:pt x="39" y="105"/>
                      </a:moveTo>
                      <a:cubicBezTo>
                        <a:pt x="25" y="82"/>
                        <a:pt x="32" y="53"/>
                        <a:pt x="55" y="39"/>
                      </a:cubicBezTo>
                      <a:cubicBezTo>
                        <a:pt x="77" y="26"/>
                        <a:pt x="106" y="33"/>
                        <a:pt x="120" y="55"/>
                      </a:cubicBezTo>
                      <a:cubicBezTo>
                        <a:pt x="134" y="78"/>
                        <a:pt x="127" y="107"/>
                        <a:pt x="104" y="121"/>
                      </a:cubicBezTo>
                      <a:cubicBezTo>
                        <a:pt x="82" y="134"/>
                        <a:pt x="53" y="127"/>
                        <a:pt x="39" y="105"/>
                      </a:cubicBezTo>
                      <a:close/>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52" name="iṣḷîḓé">
                  <a:extLst>
                    <a:ext uri="{FF2B5EF4-FFF2-40B4-BE49-F238E27FC236}">
                      <a16:creationId xmlns:a16="http://schemas.microsoft.com/office/drawing/2014/main" id="{C5441DD7-EF58-4F54-A2BA-AF6F05C80862}"/>
                    </a:ext>
                  </a:extLst>
                </p:cNvPr>
                <p:cNvSpPr/>
                <p:nvPr/>
              </p:nvSpPr>
              <p:spPr bwMode="auto">
                <a:xfrm>
                  <a:off x="8796338" y="3232151"/>
                  <a:ext cx="92075" cy="92075"/>
                </a:xfrm>
                <a:prstGeom prst="ellipse">
                  <a:avLst/>
                </a:pr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104" name="îṥļïďe">
                <a:extLst>
                  <a:ext uri="{FF2B5EF4-FFF2-40B4-BE49-F238E27FC236}">
                    <a16:creationId xmlns:a16="http://schemas.microsoft.com/office/drawing/2014/main" id="{D252781C-66AD-409D-8532-9B0DC9971B4B}"/>
                  </a:ext>
                </a:extLst>
              </p:cNvPr>
              <p:cNvSpPr/>
              <p:nvPr/>
            </p:nvSpPr>
            <p:spPr bwMode="auto">
              <a:xfrm>
                <a:off x="9765794" y="2789809"/>
                <a:ext cx="542925" cy="544513"/>
              </a:xfrm>
              <a:prstGeom prst="ellipse">
                <a:avLst/>
              </a:prstGeom>
              <a:solidFill>
                <a:schemeClr val="accent3"/>
              </a:solidFill>
              <a:ln>
                <a:noFill/>
              </a:ln>
            </p:spPr>
            <p:txBody>
              <a:bodyPr anchor="ctr"/>
              <a:lstStyle/>
              <a:p>
                <a:pPr algn="ctr"/>
                <a:endParaRPr/>
              </a:p>
            </p:txBody>
          </p:sp>
          <p:sp>
            <p:nvSpPr>
              <p:cNvPr id="105" name="íṥ1îdê">
                <a:extLst>
                  <a:ext uri="{FF2B5EF4-FFF2-40B4-BE49-F238E27FC236}">
                    <a16:creationId xmlns:a16="http://schemas.microsoft.com/office/drawing/2014/main" id="{73ACAE95-BFBD-4521-9A7C-1AECEA8F9942}"/>
                  </a:ext>
                </a:extLst>
              </p:cNvPr>
              <p:cNvSpPr/>
              <p:nvPr/>
            </p:nvSpPr>
            <p:spPr bwMode="auto">
              <a:xfrm>
                <a:off x="7966583" y="3813746"/>
                <a:ext cx="544513" cy="542925"/>
              </a:xfrm>
              <a:prstGeom prst="ellipse">
                <a:avLst/>
              </a:prstGeom>
              <a:solidFill>
                <a:schemeClr val="accent4"/>
              </a:solidFill>
              <a:ln>
                <a:noFill/>
              </a:ln>
            </p:spPr>
            <p:txBody>
              <a:bodyPr anchor="ctr"/>
              <a:lstStyle/>
              <a:p>
                <a:pPr algn="ctr"/>
                <a:endParaRPr/>
              </a:p>
            </p:txBody>
          </p:sp>
          <p:sp>
            <p:nvSpPr>
              <p:cNvPr id="106" name="ïṥlide">
                <a:extLst>
                  <a:ext uri="{FF2B5EF4-FFF2-40B4-BE49-F238E27FC236}">
                    <a16:creationId xmlns:a16="http://schemas.microsoft.com/office/drawing/2014/main" id="{E887A4C2-3101-46F0-9629-D1E1E3E8D4DC}"/>
                  </a:ext>
                </a:extLst>
              </p:cNvPr>
              <p:cNvSpPr/>
              <p:nvPr/>
            </p:nvSpPr>
            <p:spPr bwMode="auto">
              <a:xfrm>
                <a:off x="9556751" y="2283396"/>
                <a:ext cx="414338" cy="414338"/>
              </a:xfrm>
              <a:prstGeom prst="ellipse">
                <a:avLst/>
              </a:prstGeom>
              <a:solidFill>
                <a:schemeClr val="tx2">
                  <a:lumMod val="20000"/>
                  <a:lumOff val="80000"/>
                </a:schemeClr>
              </a:solidFill>
              <a:ln>
                <a:noFill/>
              </a:ln>
            </p:spPr>
            <p:txBody>
              <a:bodyPr anchor="ctr"/>
              <a:lstStyle/>
              <a:p>
                <a:pPr algn="ctr"/>
                <a:endParaRPr/>
              </a:p>
            </p:txBody>
          </p:sp>
          <p:sp>
            <p:nvSpPr>
              <p:cNvPr id="107" name="iṧļiḍe">
                <a:extLst>
                  <a:ext uri="{FF2B5EF4-FFF2-40B4-BE49-F238E27FC236}">
                    <a16:creationId xmlns:a16="http://schemas.microsoft.com/office/drawing/2014/main" id="{D052975B-FF61-4368-A5EE-B33FB30CA910}"/>
                  </a:ext>
                </a:extLst>
              </p:cNvPr>
              <p:cNvSpPr/>
              <p:nvPr/>
            </p:nvSpPr>
            <p:spPr bwMode="auto">
              <a:xfrm>
                <a:off x="9618663" y="2351659"/>
                <a:ext cx="288925" cy="280988"/>
              </a:xfrm>
              <a:custGeom>
                <a:avLst/>
                <a:gdLst>
                  <a:gd name="T0" fmla="*/ 100 w 172"/>
                  <a:gd name="T1" fmla="*/ 1 h 167"/>
                  <a:gd name="T2" fmla="*/ 73 w 172"/>
                  <a:gd name="T3" fmla="*/ 1 h 167"/>
                  <a:gd name="T4" fmla="*/ 95 w 172"/>
                  <a:gd name="T5" fmla="*/ 164 h 167"/>
                  <a:gd name="T6" fmla="*/ 151 w 172"/>
                  <a:gd name="T7" fmla="*/ 114 h 167"/>
                  <a:gd name="T8" fmla="*/ 131 w 172"/>
                  <a:gd name="T9" fmla="*/ 106 h 167"/>
                  <a:gd name="T10" fmla="*/ 128 w 172"/>
                  <a:gd name="T11" fmla="*/ 142 h 167"/>
                  <a:gd name="T12" fmla="*/ 32 w 172"/>
                  <a:gd name="T13" fmla="*/ 40 h 167"/>
                  <a:gd name="T14" fmla="*/ 32 w 172"/>
                  <a:gd name="T15" fmla="*/ 76 h 167"/>
                  <a:gd name="T16" fmla="*/ 37 w 172"/>
                  <a:gd name="T17" fmla="*/ 71 h 167"/>
                  <a:gd name="T18" fmla="*/ 45 w 172"/>
                  <a:gd name="T19" fmla="*/ 75 h 167"/>
                  <a:gd name="T20" fmla="*/ 51 w 172"/>
                  <a:gd name="T21" fmla="*/ 90 h 167"/>
                  <a:gd name="T22" fmla="*/ 61 w 172"/>
                  <a:gd name="T23" fmla="*/ 100 h 167"/>
                  <a:gd name="T24" fmla="*/ 61 w 172"/>
                  <a:gd name="T25" fmla="*/ 120 h 167"/>
                  <a:gd name="T26" fmla="*/ 66 w 172"/>
                  <a:gd name="T27" fmla="*/ 139 h 167"/>
                  <a:gd name="T28" fmla="*/ 74 w 172"/>
                  <a:gd name="T29" fmla="*/ 146 h 167"/>
                  <a:gd name="T30" fmla="*/ 87 w 172"/>
                  <a:gd name="T31" fmla="*/ 124 h 167"/>
                  <a:gd name="T32" fmla="*/ 98 w 172"/>
                  <a:gd name="T33" fmla="*/ 95 h 167"/>
                  <a:gd name="T34" fmla="*/ 80 w 172"/>
                  <a:gd name="T35" fmla="*/ 92 h 167"/>
                  <a:gd name="T36" fmla="*/ 64 w 172"/>
                  <a:gd name="T37" fmla="*/ 90 h 167"/>
                  <a:gd name="T38" fmla="*/ 54 w 172"/>
                  <a:gd name="T39" fmla="*/ 86 h 167"/>
                  <a:gd name="T40" fmla="*/ 60 w 172"/>
                  <a:gd name="T41" fmla="*/ 79 h 167"/>
                  <a:gd name="T42" fmla="*/ 62 w 172"/>
                  <a:gd name="T43" fmla="*/ 75 h 167"/>
                  <a:gd name="T44" fmla="*/ 50 w 172"/>
                  <a:gd name="T45" fmla="*/ 66 h 167"/>
                  <a:gd name="T46" fmla="*/ 83 w 172"/>
                  <a:gd name="T47" fmla="*/ 80 h 167"/>
                  <a:gd name="T48" fmla="*/ 85 w 172"/>
                  <a:gd name="T49" fmla="*/ 72 h 167"/>
                  <a:gd name="T50" fmla="*/ 92 w 172"/>
                  <a:gd name="T51" fmla="*/ 47 h 167"/>
                  <a:gd name="T52" fmla="*/ 96 w 172"/>
                  <a:gd name="T53" fmla="*/ 41 h 167"/>
                  <a:gd name="T54" fmla="*/ 102 w 172"/>
                  <a:gd name="T55" fmla="*/ 35 h 167"/>
                  <a:gd name="T56" fmla="*/ 90 w 172"/>
                  <a:gd name="T57" fmla="*/ 31 h 167"/>
                  <a:gd name="T58" fmla="*/ 78 w 172"/>
                  <a:gd name="T59" fmla="*/ 30 h 167"/>
                  <a:gd name="T60" fmla="*/ 67 w 172"/>
                  <a:gd name="T61" fmla="*/ 33 h 167"/>
                  <a:gd name="T62" fmla="*/ 81 w 172"/>
                  <a:gd name="T63" fmla="*/ 21 h 167"/>
                  <a:gd name="T64" fmla="*/ 76 w 172"/>
                  <a:gd name="T65" fmla="*/ 16 h 167"/>
                  <a:gd name="T66" fmla="*/ 72 w 172"/>
                  <a:gd name="T67" fmla="*/ 13 h 167"/>
                  <a:gd name="T68" fmla="*/ 94 w 172"/>
                  <a:gd name="T69" fmla="*/ 18 h 167"/>
                  <a:gd name="T70" fmla="*/ 115 w 172"/>
                  <a:gd name="T71" fmla="*/ 20 h 167"/>
                  <a:gd name="T72" fmla="*/ 117 w 172"/>
                  <a:gd name="T73" fmla="*/ 30 h 167"/>
                  <a:gd name="T74" fmla="*/ 125 w 172"/>
                  <a:gd name="T75" fmla="*/ 36 h 167"/>
                  <a:gd name="T76" fmla="*/ 136 w 172"/>
                  <a:gd name="T77" fmla="*/ 35 h 167"/>
                  <a:gd name="T78" fmla="*/ 145 w 172"/>
                  <a:gd name="T79" fmla="*/ 41 h 167"/>
                  <a:gd name="T80" fmla="*/ 138 w 172"/>
                  <a:gd name="T81" fmla="*/ 65 h 167"/>
                  <a:gd name="T82" fmla="*/ 155 w 172"/>
                  <a:gd name="T83" fmla="*/ 8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67">
                    <a:moveTo>
                      <a:pt x="169" y="72"/>
                    </a:moveTo>
                    <a:cubicBezTo>
                      <a:pt x="167" y="58"/>
                      <a:pt x="162" y="45"/>
                      <a:pt x="154" y="34"/>
                    </a:cubicBezTo>
                    <a:cubicBezTo>
                      <a:pt x="140" y="16"/>
                      <a:pt x="123" y="5"/>
                      <a:pt x="100" y="1"/>
                    </a:cubicBezTo>
                    <a:cubicBezTo>
                      <a:pt x="96" y="0"/>
                      <a:pt x="91" y="0"/>
                      <a:pt x="87" y="0"/>
                    </a:cubicBezTo>
                    <a:cubicBezTo>
                      <a:pt x="86" y="0"/>
                      <a:pt x="86" y="0"/>
                      <a:pt x="86" y="0"/>
                    </a:cubicBezTo>
                    <a:cubicBezTo>
                      <a:pt x="82" y="0"/>
                      <a:pt x="78" y="0"/>
                      <a:pt x="73" y="1"/>
                    </a:cubicBezTo>
                    <a:cubicBezTo>
                      <a:pt x="31" y="7"/>
                      <a:pt x="0" y="48"/>
                      <a:pt x="5" y="91"/>
                    </a:cubicBezTo>
                    <a:cubicBezTo>
                      <a:pt x="7" y="112"/>
                      <a:pt x="16" y="129"/>
                      <a:pt x="31" y="143"/>
                    </a:cubicBezTo>
                    <a:cubicBezTo>
                      <a:pt x="49" y="160"/>
                      <a:pt x="71" y="167"/>
                      <a:pt x="95" y="164"/>
                    </a:cubicBezTo>
                    <a:cubicBezTo>
                      <a:pt x="114" y="163"/>
                      <a:pt x="130" y="155"/>
                      <a:pt x="144" y="142"/>
                    </a:cubicBezTo>
                    <a:cubicBezTo>
                      <a:pt x="163" y="123"/>
                      <a:pt x="172" y="99"/>
                      <a:pt x="169" y="72"/>
                    </a:cubicBezTo>
                    <a:moveTo>
                      <a:pt x="151" y="114"/>
                    </a:moveTo>
                    <a:cubicBezTo>
                      <a:pt x="149" y="111"/>
                      <a:pt x="146" y="106"/>
                      <a:pt x="145" y="101"/>
                    </a:cubicBezTo>
                    <a:cubicBezTo>
                      <a:pt x="144" y="95"/>
                      <a:pt x="139" y="101"/>
                      <a:pt x="139" y="105"/>
                    </a:cubicBezTo>
                    <a:cubicBezTo>
                      <a:pt x="139" y="109"/>
                      <a:pt x="136" y="112"/>
                      <a:pt x="131" y="106"/>
                    </a:cubicBezTo>
                    <a:cubicBezTo>
                      <a:pt x="125" y="100"/>
                      <a:pt x="124" y="101"/>
                      <a:pt x="122" y="101"/>
                    </a:cubicBezTo>
                    <a:cubicBezTo>
                      <a:pt x="121" y="101"/>
                      <a:pt x="118" y="105"/>
                      <a:pt x="118" y="125"/>
                    </a:cubicBezTo>
                    <a:cubicBezTo>
                      <a:pt x="119" y="138"/>
                      <a:pt x="124" y="141"/>
                      <a:pt x="128" y="142"/>
                    </a:cubicBezTo>
                    <a:cubicBezTo>
                      <a:pt x="121" y="146"/>
                      <a:pt x="114" y="150"/>
                      <a:pt x="105" y="152"/>
                    </a:cubicBezTo>
                    <a:cubicBezTo>
                      <a:pt x="73" y="160"/>
                      <a:pt x="40" y="145"/>
                      <a:pt x="24" y="115"/>
                    </a:cubicBezTo>
                    <a:cubicBezTo>
                      <a:pt x="10" y="88"/>
                      <a:pt x="17" y="57"/>
                      <a:pt x="32" y="40"/>
                    </a:cubicBezTo>
                    <a:cubicBezTo>
                      <a:pt x="32" y="43"/>
                      <a:pt x="32" y="45"/>
                      <a:pt x="33" y="48"/>
                    </a:cubicBezTo>
                    <a:cubicBezTo>
                      <a:pt x="34" y="56"/>
                      <a:pt x="33" y="63"/>
                      <a:pt x="31" y="71"/>
                    </a:cubicBezTo>
                    <a:cubicBezTo>
                      <a:pt x="31" y="72"/>
                      <a:pt x="31" y="74"/>
                      <a:pt x="32" y="76"/>
                    </a:cubicBezTo>
                    <a:cubicBezTo>
                      <a:pt x="32" y="77"/>
                      <a:pt x="33" y="78"/>
                      <a:pt x="34" y="78"/>
                    </a:cubicBezTo>
                    <a:cubicBezTo>
                      <a:pt x="35" y="78"/>
                      <a:pt x="36" y="77"/>
                      <a:pt x="36" y="76"/>
                    </a:cubicBezTo>
                    <a:cubicBezTo>
                      <a:pt x="37" y="74"/>
                      <a:pt x="37" y="73"/>
                      <a:pt x="37" y="71"/>
                    </a:cubicBezTo>
                    <a:cubicBezTo>
                      <a:pt x="37" y="70"/>
                      <a:pt x="37" y="69"/>
                      <a:pt x="37" y="67"/>
                    </a:cubicBezTo>
                    <a:cubicBezTo>
                      <a:pt x="38" y="68"/>
                      <a:pt x="39" y="68"/>
                      <a:pt x="40" y="69"/>
                    </a:cubicBezTo>
                    <a:cubicBezTo>
                      <a:pt x="42" y="71"/>
                      <a:pt x="43" y="73"/>
                      <a:pt x="45" y="75"/>
                    </a:cubicBezTo>
                    <a:cubicBezTo>
                      <a:pt x="46" y="76"/>
                      <a:pt x="47" y="77"/>
                      <a:pt x="46" y="78"/>
                    </a:cubicBezTo>
                    <a:cubicBezTo>
                      <a:pt x="46" y="80"/>
                      <a:pt x="47" y="82"/>
                      <a:pt x="49" y="83"/>
                    </a:cubicBezTo>
                    <a:cubicBezTo>
                      <a:pt x="50" y="85"/>
                      <a:pt x="51" y="88"/>
                      <a:pt x="51" y="90"/>
                    </a:cubicBezTo>
                    <a:cubicBezTo>
                      <a:pt x="52" y="91"/>
                      <a:pt x="52" y="92"/>
                      <a:pt x="52" y="93"/>
                    </a:cubicBezTo>
                    <a:cubicBezTo>
                      <a:pt x="53" y="95"/>
                      <a:pt x="54" y="96"/>
                      <a:pt x="57" y="96"/>
                    </a:cubicBezTo>
                    <a:cubicBezTo>
                      <a:pt x="59" y="96"/>
                      <a:pt x="60" y="97"/>
                      <a:pt x="61" y="100"/>
                    </a:cubicBezTo>
                    <a:cubicBezTo>
                      <a:pt x="60" y="100"/>
                      <a:pt x="59" y="100"/>
                      <a:pt x="59" y="100"/>
                    </a:cubicBezTo>
                    <a:cubicBezTo>
                      <a:pt x="56" y="100"/>
                      <a:pt x="54" y="102"/>
                      <a:pt x="54" y="105"/>
                    </a:cubicBezTo>
                    <a:cubicBezTo>
                      <a:pt x="55" y="111"/>
                      <a:pt x="57" y="116"/>
                      <a:pt x="61" y="120"/>
                    </a:cubicBezTo>
                    <a:cubicBezTo>
                      <a:pt x="62" y="121"/>
                      <a:pt x="64" y="123"/>
                      <a:pt x="65" y="124"/>
                    </a:cubicBezTo>
                    <a:cubicBezTo>
                      <a:pt x="68" y="126"/>
                      <a:pt x="69" y="130"/>
                      <a:pt x="67" y="133"/>
                    </a:cubicBezTo>
                    <a:cubicBezTo>
                      <a:pt x="67" y="135"/>
                      <a:pt x="66" y="137"/>
                      <a:pt x="66" y="139"/>
                    </a:cubicBezTo>
                    <a:cubicBezTo>
                      <a:pt x="65" y="141"/>
                      <a:pt x="65" y="143"/>
                      <a:pt x="66" y="144"/>
                    </a:cubicBezTo>
                    <a:cubicBezTo>
                      <a:pt x="66" y="146"/>
                      <a:pt x="66" y="151"/>
                      <a:pt x="68" y="150"/>
                    </a:cubicBezTo>
                    <a:cubicBezTo>
                      <a:pt x="71" y="150"/>
                      <a:pt x="73" y="150"/>
                      <a:pt x="74" y="146"/>
                    </a:cubicBezTo>
                    <a:cubicBezTo>
                      <a:pt x="74" y="146"/>
                      <a:pt x="74" y="146"/>
                      <a:pt x="73" y="145"/>
                    </a:cubicBezTo>
                    <a:cubicBezTo>
                      <a:pt x="72" y="141"/>
                      <a:pt x="77" y="131"/>
                      <a:pt x="80" y="129"/>
                    </a:cubicBezTo>
                    <a:cubicBezTo>
                      <a:pt x="82" y="127"/>
                      <a:pt x="85" y="126"/>
                      <a:pt x="87" y="124"/>
                    </a:cubicBezTo>
                    <a:cubicBezTo>
                      <a:pt x="90" y="121"/>
                      <a:pt x="92" y="117"/>
                      <a:pt x="90" y="113"/>
                    </a:cubicBezTo>
                    <a:cubicBezTo>
                      <a:pt x="89" y="109"/>
                      <a:pt x="90" y="107"/>
                      <a:pt x="93" y="104"/>
                    </a:cubicBezTo>
                    <a:cubicBezTo>
                      <a:pt x="96" y="102"/>
                      <a:pt x="98" y="99"/>
                      <a:pt x="98" y="95"/>
                    </a:cubicBezTo>
                    <a:cubicBezTo>
                      <a:pt x="97" y="91"/>
                      <a:pt x="95" y="88"/>
                      <a:pt x="91" y="88"/>
                    </a:cubicBezTo>
                    <a:cubicBezTo>
                      <a:pt x="90" y="89"/>
                      <a:pt x="88" y="89"/>
                      <a:pt x="87" y="90"/>
                    </a:cubicBezTo>
                    <a:cubicBezTo>
                      <a:pt x="84" y="91"/>
                      <a:pt x="82" y="92"/>
                      <a:pt x="80" y="92"/>
                    </a:cubicBezTo>
                    <a:cubicBezTo>
                      <a:pt x="76" y="93"/>
                      <a:pt x="74" y="91"/>
                      <a:pt x="73" y="88"/>
                    </a:cubicBezTo>
                    <a:cubicBezTo>
                      <a:pt x="72" y="86"/>
                      <a:pt x="71" y="86"/>
                      <a:pt x="69" y="87"/>
                    </a:cubicBezTo>
                    <a:cubicBezTo>
                      <a:pt x="67" y="88"/>
                      <a:pt x="66" y="89"/>
                      <a:pt x="64" y="90"/>
                    </a:cubicBezTo>
                    <a:cubicBezTo>
                      <a:pt x="62" y="91"/>
                      <a:pt x="61" y="91"/>
                      <a:pt x="59" y="89"/>
                    </a:cubicBezTo>
                    <a:cubicBezTo>
                      <a:pt x="58" y="88"/>
                      <a:pt x="57" y="88"/>
                      <a:pt x="56" y="87"/>
                    </a:cubicBezTo>
                    <a:cubicBezTo>
                      <a:pt x="55" y="87"/>
                      <a:pt x="54" y="86"/>
                      <a:pt x="54" y="86"/>
                    </a:cubicBezTo>
                    <a:cubicBezTo>
                      <a:pt x="53" y="85"/>
                      <a:pt x="52" y="84"/>
                      <a:pt x="52" y="83"/>
                    </a:cubicBezTo>
                    <a:cubicBezTo>
                      <a:pt x="52" y="82"/>
                      <a:pt x="53" y="80"/>
                      <a:pt x="54" y="80"/>
                    </a:cubicBezTo>
                    <a:cubicBezTo>
                      <a:pt x="56" y="79"/>
                      <a:pt x="58" y="79"/>
                      <a:pt x="60" y="79"/>
                    </a:cubicBezTo>
                    <a:cubicBezTo>
                      <a:pt x="61" y="79"/>
                      <a:pt x="62" y="78"/>
                      <a:pt x="63" y="78"/>
                    </a:cubicBezTo>
                    <a:cubicBezTo>
                      <a:pt x="64" y="77"/>
                      <a:pt x="64" y="76"/>
                      <a:pt x="63" y="76"/>
                    </a:cubicBezTo>
                    <a:cubicBezTo>
                      <a:pt x="63" y="75"/>
                      <a:pt x="62" y="75"/>
                      <a:pt x="62" y="75"/>
                    </a:cubicBezTo>
                    <a:cubicBezTo>
                      <a:pt x="59" y="73"/>
                      <a:pt x="56" y="72"/>
                      <a:pt x="53" y="71"/>
                    </a:cubicBezTo>
                    <a:cubicBezTo>
                      <a:pt x="52" y="71"/>
                      <a:pt x="51" y="70"/>
                      <a:pt x="50" y="70"/>
                    </a:cubicBezTo>
                    <a:cubicBezTo>
                      <a:pt x="49" y="69"/>
                      <a:pt x="48" y="67"/>
                      <a:pt x="50" y="66"/>
                    </a:cubicBezTo>
                    <a:cubicBezTo>
                      <a:pt x="57" y="60"/>
                      <a:pt x="65" y="58"/>
                      <a:pt x="72" y="66"/>
                    </a:cubicBezTo>
                    <a:cubicBezTo>
                      <a:pt x="74" y="69"/>
                      <a:pt x="75" y="72"/>
                      <a:pt x="77" y="74"/>
                    </a:cubicBezTo>
                    <a:cubicBezTo>
                      <a:pt x="79" y="76"/>
                      <a:pt x="81" y="78"/>
                      <a:pt x="83" y="80"/>
                    </a:cubicBezTo>
                    <a:cubicBezTo>
                      <a:pt x="84" y="80"/>
                      <a:pt x="86" y="80"/>
                      <a:pt x="87" y="80"/>
                    </a:cubicBezTo>
                    <a:cubicBezTo>
                      <a:pt x="88" y="79"/>
                      <a:pt x="88" y="77"/>
                      <a:pt x="87" y="76"/>
                    </a:cubicBezTo>
                    <a:cubicBezTo>
                      <a:pt x="87" y="75"/>
                      <a:pt x="86" y="73"/>
                      <a:pt x="85" y="72"/>
                    </a:cubicBezTo>
                    <a:cubicBezTo>
                      <a:pt x="81" y="67"/>
                      <a:pt x="81" y="57"/>
                      <a:pt x="89" y="53"/>
                    </a:cubicBezTo>
                    <a:cubicBezTo>
                      <a:pt x="92" y="52"/>
                      <a:pt x="95" y="50"/>
                      <a:pt x="96" y="46"/>
                    </a:cubicBezTo>
                    <a:cubicBezTo>
                      <a:pt x="94" y="47"/>
                      <a:pt x="93" y="47"/>
                      <a:pt x="92" y="47"/>
                    </a:cubicBezTo>
                    <a:cubicBezTo>
                      <a:pt x="86" y="49"/>
                      <a:pt x="90" y="45"/>
                      <a:pt x="93" y="44"/>
                    </a:cubicBezTo>
                    <a:cubicBezTo>
                      <a:pt x="95" y="44"/>
                      <a:pt x="92" y="42"/>
                      <a:pt x="92" y="42"/>
                    </a:cubicBezTo>
                    <a:cubicBezTo>
                      <a:pt x="92" y="42"/>
                      <a:pt x="94" y="42"/>
                      <a:pt x="96" y="41"/>
                    </a:cubicBezTo>
                    <a:cubicBezTo>
                      <a:pt x="97" y="40"/>
                      <a:pt x="99" y="39"/>
                      <a:pt x="100" y="38"/>
                    </a:cubicBezTo>
                    <a:cubicBezTo>
                      <a:pt x="101" y="37"/>
                      <a:pt x="101" y="36"/>
                      <a:pt x="102" y="35"/>
                    </a:cubicBezTo>
                    <a:cubicBezTo>
                      <a:pt x="102" y="35"/>
                      <a:pt x="102" y="35"/>
                      <a:pt x="102" y="35"/>
                    </a:cubicBezTo>
                    <a:cubicBezTo>
                      <a:pt x="100" y="35"/>
                      <a:pt x="98" y="35"/>
                      <a:pt x="97" y="35"/>
                    </a:cubicBezTo>
                    <a:cubicBezTo>
                      <a:pt x="94" y="36"/>
                      <a:pt x="94" y="35"/>
                      <a:pt x="93" y="32"/>
                    </a:cubicBezTo>
                    <a:cubicBezTo>
                      <a:pt x="93" y="31"/>
                      <a:pt x="91" y="30"/>
                      <a:pt x="90" y="31"/>
                    </a:cubicBezTo>
                    <a:cubicBezTo>
                      <a:pt x="88" y="31"/>
                      <a:pt x="87" y="32"/>
                      <a:pt x="86" y="33"/>
                    </a:cubicBezTo>
                    <a:cubicBezTo>
                      <a:pt x="84" y="35"/>
                      <a:pt x="82" y="34"/>
                      <a:pt x="81" y="31"/>
                    </a:cubicBezTo>
                    <a:cubicBezTo>
                      <a:pt x="80" y="29"/>
                      <a:pt x="79" y="29"/>
                      <a:pt x="78" y="30"/>
                    </a:cubicBezTo>
                    <a:cubicBezTo>
                      <a:pt x="77" y="30"/>
                      <a:pt x="76" y="31"/>
                      <a:pt x="75" y="31"/>
                    </a:cubicBezTo>
                    <a:cubicBezTo>
                      <a:pt x="74" y="32"/>
                      <a:pt x="73" y="33"/>
                      <a:pt x="71" y="33"/>
                    </a:cubicBezTo>
                    <a:cubicBezTo>
                      <a:pt x="70" y="34"/>
                      <a:pt x="68" y="34"/>
                      <a:pt x="67" y="33"/>
                    </a:cubicBezTo>
                    <a:cubicBezTo>
                      <a:pt x="66" y="31"/>
                      <a:pt x="67" y="30"/>
                      <a:pt x="68" y="28"/>
                    </a:cubicBezTo>
                    <a:cubicBezTo>
                      <a:pt x="70" y="27"/>
                      <a:pt x="72" y="26"/>
                      <a:pt x="73" y="25"/>
                    </a:cubicBezTo>
                    <a:cubicBezTo>
                      <a:pt x="76" y="24"/>
                      <a:pt x="79" y="23"/>
                      <a:pt x="81" y="21"/>
                    </a:cubicBezTo>
                    <a:cubicBezTo>
                      <a:pt x="83" y="20"/>
                      <a:pt x="84" y="18"/>
                      <a:pt x="83" y="16"/>
                    </a:cubicBezTo>
                    <a:cubicBezTo>
                      <a:pt x="83" y="14"/>
                      <a:pt x="82" y="13"/>
                      <a:pt x="80" y="14"/>
                    </a:cubicBezTo>
                    <a:cubicBezTo>
                      <a:pt x="78" y="15"/>
                      <a:pt x="77" y="16"/>
                      <a:pt x="76" y="16"/>
                    </a:cubicBezTo>
                    <a:cubicBezTo>
                      <a:pt x="74" y="17"/>
                      <a:pt x="73" y="17"/>
                      <a:pt x="72" y="17"/>
                    </a:cubicBezTo>
                    <a:cubicBezTo>
                      <a:pt x="72" y="17"/>
                      <a:pt x="71" y="15"/>
                      <a:pt x="71" y="15"/>
                    </a:cubicBezTo>
                    <a:cubicBezTo>
                      <a:pt x="71" y="14"/>
                      <a:pt x="72" y="14"/>
                      <a:pt x="72" y="13"/>
                    </a:cubicBezTo>
                    <a:cubicBezTo>
                      <a:pt x="76" y="13"/>
                      <a:pt x="80" y="12"/>
                      <a:pt x="83" y="12"/>
                    </a:cubicBezTo>
                    <a:cubicBezTo>
                      <a:pt x="84" y="12"/>
                      <a:pt x="84" y="12"/>
                      <a:pt x="85" y="13"/>
                    </a:cubicBezTo>
                    <a:cubicBezTo>
                      <a:pt x="87" y="16"/>
                      <a:pt x="90" y="17"/>
                      <a:pt x="94" y="18"/>
                    </a:cubicBezTo>
                    <a:cubicBezTo>
                      <a:pt x="97" y="19"/>
                      <a:pt x="97" y="19"/>
                      <a:pt x="98" y="16"/>
                    </a:cubicBezTo>
                    <a:cubicBezTo>
                      <a:pt x="102" y="15"/>
                      <a:pt x="105" y="13"/>
                      <a:pt x="109" y="15"/>
                    </a:cubicBezTo>
                    <a:cubicBezTo>
                      <a:pt x="111" y="17"/>
                      <a:pt x="113" y="18"/>
                      <a:pt x="115" y="20"/>
                    </a:cubicBezTo>
                    <a:cubicBezTo>
                      <a:pt x="115" y="21"/>
                      <a:pt x="115" y="22"/>
                      <a:pt x="115" y="23"/>
                    </a:cubicBezTo>
                    <a:cubicBezTo>
                      <a:pt x="115" y="24"/>
                      <a:pt x="114" y="25"/>
                      <a:pt x="114" y="26"/>
                    </a:cubicBezTo>
                    <a:cubicBezTo>
                      <a:pt x="113" y="28"/>
                      <a:pt x="115" y="30"/>
                      <a:pt x="117" y="30"/>
                    </a:cubicBezTo>
                    <a:cubicBezTo>
                      <a:pt x="118" y="30"/>
                      <a:pt x="118" y="30"/>
                      <a:pt x="119" y="30"/>
                    </a:cubicBezTo>
                    <a:cubicBezTo>
                      <a:pt x="121" y="30"/>
                      <a:pt x="122" y="31"/>
                      <a:pt x="122" y="33"/>
                    </a:cubicBezTo>
                    <a:cubicBezTo>
                      <a:pt x="122" y="36"/>
                      <a:pt x="122" y="36"/>
                      <a:pt x="125" y="36"/>
                    </a:cubicBezTo>
                    <a:cubicBezTo>
                      <a:pt x="126" y="36"/>
                      <a:pt x="127" y="36"/>
                      <a:pt x="128" y="36"/>
                    </a:cubicBezTo>
                    <a:cubicBezTo>
                      <a:pt x="129" y="37"/>
                      <a:pt x="129" y="37"/>
                      <a:pt x="130" y="37"/>
                    </a:cubicBezTo>
                    <a:cubicBezTo>
                      <a:pt x="133" y="40"/>
                      <a:pt x="135" y="39"/>
                      <a:pt x="136" y="35"/>
                    </a:cubicBezTo>
                    <a:cubicBezTo>
                      <a:pt x="136" y="35"/>
                      <a:pt x="136" y="34"/>
                      <a:pt x="136" y="34"/>
                    </a:cubicBezTo>
                    <a:cubicBezTo>
                      <a:pt x="136" y="32"/>
                      <a:pt x="137" y="32"/>
                      <a:pt x="138" y="33"/>
                    </a:cubicBezTo>
                    <a:cubicBezTo>
                      <a:pt x="140" y="36"/>
                      <a:pt x="143" y="38"/>
                      <a:pt x="145" y="41"/>
                    </a:cubicBezTo>
                    <a:cubicBezTo>
                      <a:pt x="142" y="43"/>
                      <a:pt x="142" y="46"/>
                      <a:pt x="143" y="49"/>
                    </a:cubicBezTo>
                    <a:cubicBezTo>
                      <a:pt x="144" y="52"/>
                      <a:pt x="143" y="54"/>
                      <a:pt x="142" y="57"/>
                    </a:cubicBezTo>
                    <a:cubicBezTo>
                      <a:pt x="140" y="60"/>
                      <a:pt x="139" y="62"/>
                      <a:pt x="138" y="65"/>
                    </a:cubicBezTo>
                    <a:cubicBezTo>
                      <a:pt x="137" y="69"/>
                      <a:pt x="138" y="71"/>
                      <a:pt x="143" y="72"/>
                    </a:cubicBezTo>
                    <a:cubicBezTo>
                      <a:pt x="147" y="73"/>
                      <a:pt x="147" y="73"/>
                      <a:pt x="147" y="77"/>
                    </a:cubicBezTo>
                    <a:cubicBezTo>
                      <a:pt x="148" y="83"/>
                      <a:pt x="150" y="86"/>
                      <a:pt x="155" y="88"/>
                    </a:cubicBezTo>
                    <a:cubicBezTo>
                      <a:pt x="156" y="89"/>
                      <a:pt x="157" y="89"/>
                      <a:pt x="158" y="90"/>
                    </a:cubicBezTo>
                    <a:cubicBezTo>
                      <a:pt x="157" y="98"/>
                      <a:pt x="155" y="106"/>
                      <a:pt x="151" y="114"/>
                    </a:cubicBezTo>
                  </a:path>
                </a:pathLst>
              </a:custGeom>
              <a:solidFill>
                <a:schemeClr val="bg1"/>
              </a:solidFill>
              <a:ln>
                <a:noFill/>
              </a:ln>
            </p:spPr>
            <p:txBody>
              <a:bodyPr anchor="ctr"/>
              <a:lstStyle/>
              <a:p>
                <a:pPr algn="ctr"/>
                <a:endParaRPr/>
              </a:p>
            </p:txBody>
          </p:sp>
          <p:sp>
            <p:nvSpPr>
              <p:cNvPr id="108" name="iṧľiḋê">
                <a:extLst>
                  <a:ext uri="{FF2B5EF4-FFF2-40B4-BE49-F238E27FC236}">
                    <a16:creationId xmlns:a16="http://schemas.microsoft.com/office/drawing/2014/main" id="{83335A5C-2B6E-4A65-98EF-F7A17C45AF6B}"/>
                  </a:ext>
                </a:extLst>
              </p:cNvPr>
              <p:cNvSpPr/>
              <p:nvPr/>
            </p:nvSpPr>
            <p:spPr bwMode="auto">
              <a:xfrm>
                <a:off x="8861425" y="2512970"/>
                <a:ext cx="228682" cy="232536"/>
              </a:xfrm>
              <a:custGeom>
                <a:avLst/>
                <a:gdLst>
                  <a:gd name="connsiteX0" fmla="*/ 189778 w 228682"/>
                  <a:gd name="connsiteY0" fmla="*/ 110150 h 232536"/>
                  <a:gd name="connsiteX1" fmla="*/ 228503 w 228682"/>
                  <a:gd name="connsiteY1" fmla="*/ 110150 h 232536"/>
                  <a:gd name="connsiteX2" fmla="*/ 194829 w 228682"/>
                  <a:gd name="connsiteY2" fmla="*/ 196933 h 232536"/>
                  <a:gd name="connsiteX3" fmla="*/ 44979 w 228682"/>
                  <a:gd name="connsiteY3" fmla="*/ 208616 h 232536"/>
                  <a:gd name="connsiteX4" fmla="*/ 23090 w 228682"/>
                  <a:gd name="connsiteY4" fmla="*/ 228643 h 232536"/>
                  <a:gd name="connsiteX5" fmla="*/ 7937 w 228682"/>
                  <a:gd name="connsiteY5" fmla="*/ 223636 h 232536"/>
                  <a:gd name="connsiteX6" fmla="*/ 7937 w 228682"/>
                  <a:gd name="connsiteY6" fmla="*/ 148535 h 232536"/>
                  <a:gd name="connsiteX7" fmla="*/ 12988 w 228682"/>
                  <a:gd name="connsiteY7" fmla="*/ 143528 h 232536"/>
                  <a:gd name="connsiteX8" fmla="*/ 24774 w 228682"/>
                  <a:gd name="connsiteY8" fmla="*/ 143528 h 232536"/>
                  <a:gd name="connsiteX9" fmla="*/ 29825 w 228682"/>
                  <a:gd name="connsiteY9" fmla="*/ 143528 h 232536"/>
                  <a:gd name="connsiteX10" fmla="*/ 34876 w 228682"/>
                  <a:gd name="connsiteY10" fmla="*/ 143528 h 232536"/>
                  <a:gd name="connsiteX11" fmla="*/ 88755 w 228682"/>
                  <a:gd name="connsiteY11" fmla="*/ 143528 h 232536"/>
                  <a:gd name="connsiteX12" fmla="*/ 95490 w 228682"/>
                  <a:gd name="connsiteY12" fmla="*/ 158549 h 232536"/>
                  <a:gd name="connsiteX13" fmla="*/ 73602 w 228682"/>
                  <a:gd name="connsiteY13" fmla="*/ 180244 h 232536"/>
                  <a:gd name="connsiteX14" fmla="*/ 167890 w 228682"/>
                  <a:gd name="connsiteY14" fmla="*/ 170231 h 232536"/>
                  <a:gd name="connsiteX15" fmla="*/ 189778 w 228682"/>
                  <a:gd name="connsiteY15" fmla="*/ 110150 h 232536"/>
                  <a:gd name="connsiteX16" fmla="*/ 215648 w 228682"/>
                  <a:gd name="connsiteY16" fmla="*/ 1096 h 232536"/>
                  <a:gd name="connsiteX17" fmla="*/ 220663 w 228682"/>
                  <a:gd name="connsiteY17" fmla="*/ 9435 h 232536"/>
                  <a:gd name="connsiteX18" fmla="*/ 220663 w 228682"/>
                  <a:gd name="connsiteY18" fmla="*/ 82822 h 232536"/>
                  <a:gd name="connsiteX19" fmla="*/ 215648 w 228682"/>
                  <a:gd name="connsiteY19" fmla="*/ 89493 h 232536"/>
                  <a:gd name="connsiteX20" fmla="*/ 203946 w 228682"/>
                  <a:gd name="connsiteY20" fmla="*/ 89493 h 232536"/>
                  <a:gd name="connsiteX21" fmla="*/ 198931 w 228682"/>
                  <a:gd name="connsiteY21" fmla="*/ 89493 h 232536"/>
                  <a:gd name="connsiteX22" fmla="*/ 193916 w 228682"/>
                  <a:gd name="connsiteY22" fmla="*/ 89493 h 232536"/>
                  <a:gd name="connsiteX23" fmla="*/ 140422 w 228682"/>
                  <a:gd name="connsiteY23" fmla="*/ 89493 h 232536"/>
                  <a:gd name="connsiteX24" fmla="*/ 133735 w 228682"/>
                  <a:gd name="connsiteY24" fmla="*/ 72815 h 232536"/>
                  <a:gd name="connsiteX25" fmla="*/ 155467 w 228682"/>
                  <a:gd name="connsiteY25" fmla="*/ 52800 h 232536"/>
                  <a:gd name="connsiteX26" fmla="*/ 61853 w 228682"/>
                  <a:gd name="connsiteY26" fmla="*/ 62807 h 232536"/>
                  <a:gd name="connsiteX27" fmla="*/ 38449 w 228682"/>
                  <a:gd name="connsiteY27" fmla="*/ 122851 h 232536"/>
                  <a:gd name="connsiteX28" fmla="*/ 0 w 228682"/>
                  <a:gd name="connsiteY28" fmla="*/ 122851 h 232536"/>
                  <a:gd name="connsiteX29" fmla="*/ 33434 w 228682"/>
                  <a:gd name="connsiteY29" fmla="*/ 36121 h 232536"/>
                  <a:gd name="connsiteX30" fmla="*/ 183886 w 228682"/>
                  <a:gd name="connsiteY30" fmla="*/ 24446 h 232536"/>
                  <a:gd name="connsiteX31" fmla="*/ 205618 w 228682"/>
                  <a:gd name="connsiteY31" fmla="*/ 2763 h 232536"/>
                  <a:gd name="connsiteX32" fmla="*/ 215648 w 228682"/>
                  <a:gd name="connsiteY32" fmla="*/ 1096 h 23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8682" h="232536">
                    <a:moveTo>
                      <a:pt x="189778" y="110150"/>
                    </a:moveTo>
                    <a:cubicBezTo>
                      <a:pt x="189778" y="110150"/>
                      <a:pt x="189778" y="110150"/>
                      <a:pt x="228503" y="110150"/>
                    </a:cubicBezTo>
                    <a:cubicBezTo>
                      <a:pt x="230187" y="141859"/>
                      <a:pt x="220085" y="173569"/>
                      <a:pt x="194829" y="196933"/>
                    </a:cubicBezTo>
                    <a:cubicBezTo>
                      <a:pt x="154420" y="236987"/>
                      <a:pt x="90439" y="240325"/>
                      <a:pt x="44979" y="208616"/>
                    </a:cubicBezTo>
                    <a:cubicBezTo>
                      <a:pt x="36560" y="216960"/>
                      <a:pt x="23090" y="228643"/>
                      <a:pt x="23090" y="228643"/>
                    </a:cubicBezTo>
                    <a:cubicBezTo>
                      <a:pt x="14672" y="236987"/>
                      <a:pt x="7937" y="230312"/>
                      <a:pt x="7937" y="223636"/>
                    </a:cubicBezTo>
                    <a:cubicBezTo>
                      <a:pt x="7937" y="223636"/>
                      <a:pt x="7937" y="223636"/>
                      <a:pt x="7937" y="148535"/>
                    </a:cubicBezTo>
                    <a:cubicBezTo>
                      <a:pt x="7937" y="146866"/>
                      <a:pt x="11304" y="143528"/>
                      <a:pt x="12988" y="143528"/>
                    </a:cubicBezTo>
                    <a:cubicBezTo>
                      <a:pt x="12988" y="143528"/>
                      <a:pt x="12988" y="143528"/>
                      <a:pt x="24774" y="143528"/>
                    </a:cubicBezTo>
                    <a:cubicBezTo>
                      <a:pt x="24774" y="143528"/>
                      <a:pt x="24774" y="143528"/>
                      <a:pt x="29825" y="143528"/>
                    </a:cubicBezTo>
                    <a:cubicBezTo>
                      <a:pt x="29825" y="143528"/>
                      <a:pt x="31509" y="143528"/>
                      <a:pt x="34876" y="143528"/>
                    </a:cubicBezTo>
                    <a:cubicBezTo>
                      <a:pt x="34876" y="143528"/>
                      <a:pt x="34876" y="143528"/>
                      <a:pt x="88755" y="143528"/>
                    </a:cubicBezTo>
                    <a:cubicBezTo>
                      <a:pt x="93806" y="143528"/>
                      <a:pt x="102225" y="148535"/>
                      <a:pt x="95490" y="158549"/>
                    </a:cubicBezTo>
                    <a:cubicBezTo>
                      <a:pt x="95490" y="158549"/>
                      <a:pt x="83704" y="170231"/>
                      <a:pt x="73602" y="180244"/>
                    </a:cubicBezTo>
                    <a:cubicBezTo>
                      <a:pt x="102225" y="198602"/>
                      <a:pt x="142634" y="195265"/>
                      <a:pt x="167890" y="170231"/>
                    </a:cubicBezTo>
                    <a:cubicBezTo>
                      <a:pt x="184727" y="153542"/>
                      <a:pt x="191462" y="131846"/>
                      <a:pt x="189778" y="110150"/>
                    </a:cubicBezTo>
                    <a:close/>
                    <a:moveTo>
                      <a:pt x="215648" y="1096"/>
                    </a:moveTo>
                    <a:cubicBezTo>
                      <a:pt x="218574" y="2763"/>
                      <a:pt x="220663" y="6099"/>
                      <a:pt x="220663" y="9435"/>
                    </a:cubicBezTo>
                    <a:cubicBezTo>
                      <a:pt x="220663" y="9435"/>
                      <a:pt x="220663" y="9435"/>
                      <a:pt x="220663" y="82822"/>
                    </a:cubicBezTo>
                    <a:cubicBezTo>
                      <a:pt x="220663" y="86158"/>
                      <a:pt x="217320" y="89493"/>
                      <a:pt x="215648" y="89493"/>
                    </a:cubicBezTo>
                    <a:cubicBezTo>
                      <a:pt x="215648" y="89493"/>
                      <a:pt x="215648" y="89493"/>
                      <a:pt x="203946" y="89493"/>
                    </a:cubicBezTo>
                    <a:cubicBezTo>
                      <a:pt x="203946" y="89493"/>
                      <a:pt x="203946" y="89493"/>
                      <a:pt x="198931" y="89493"/>
                    </a:cubicBezTo>
                    <a:cubicBezTo>
                      <a:pt x="198931" y="89493"/>
                      <a:pt x="197259" y="89493"/>
                      <a:pt x="193916" y="89493"/>
                    </a:cubicBezTo>
                    <a:cubicBezTo>
                      <a:pt x="193916" y="89493"/>
                      <a:pt x="193916" y="89493"/>
                      <a:pt x="140422" y="89493"/>
                    </a:cubicBezTo>
                    <a:cubicBezTo>
                      <a:pt x="135407" y="89493"/>
                      <a:pt x="125377" y="82822"/>
                      <a:pt x="133735" y="72815"/>
                    </a:cubicBezTo>
                    <a:cubicBezTo>
                      <a:pt x="133735" y="72815"/>
                      <a:pt x="145437" y="62807"/>
                      <a:pt x="155467" y="52800"/>
                    </a:cubicBezTo>
                    <a:cubicBezTo>
                      <a:pt x="127048" y="34453"/>
                      <a:pt x="86928" y="37789"/>
                      <a:pt x="61853" y="62807"/>
                    </a:cubicBezTo>
                    <a:cubicBezTo>
                      <a:pt x="45136" y="79486"/>
                      <a:pt x="38449" y="101169"/>
                      <a:pt x="38449" y="122851"/>
                    </a:cubicBezTo>
                    <a:cubicBezTo>
                      <a:pt x="38449" y="122851"/>
                      <a:pt x="38449" y="122851"/>
                      <a:pt x="0" y="122851"/>
                    </a:cubicBezTo>
                    <a:cubicBezTo>
                      <a:pt x="0" y="91161"/>
                      <a:pt x="10030" y="59471"/>
                      <a:pt x="33434" y="36121"/>
                    </a:cubicBezTo>
                    <a:cubicBezTo>
                      <a:pt x="75226" y="-3908"/>
                      <a:pt x="138750" y="-8912"/>
                      <a:pt x="183886" y="24446"/>
                    </a:cubicBezTo>
                    <a:cubicBezTo>
                      <a:pt x="192244" y="16106"/>
                      <a:pt x="205618" y="2763"/>
                      <a:pt x="205618" y="2763"/>
                    </a:cubicBezTo>
                    <a:cubicBezTo>
                      <a:pt x="208961" y="-572"/>
                      <a:pt x="212723" y="-572"/>
                      <a:pt x="215648" y="1096"/>
                    </a:cubicBezTo>
                    <a:close/>
                  </a:path>
                </a:pathLst>
              </a:custGeom>
              <a:solidFill>
                <a:schemeClr val="tx2">
                  <a:lumMod val="20000"/>
                  <a:lumOff val="80000"/>
                </a:schemeClr>
              </a:solidFill>
              <a:ln>
                <a:noFill/>
              </a:ln>
            </p:spPr>
            <p:txBody>
              <a:bodyPr anchor="ctr"/>
              <a:lstStyle/>
              <a:p>
                <a:pPr algn="ctr"/>
                <a:endParaRPr/>
              </a:p>
            </p:txBody>
          </p:sp>
          <p:sp>
            <p:nvSpPr>
              <p:cNvPr id="109" name="í$lîde">
                <a:extLst>
                  <a:ext uri="{FF2B5EF4-FFF2-40B4-BE49-F238E27FC236}">
                    <a16:creationId xmlns:a16="http://schemas.microsoft.com/office/drawing/2014/main" id="{23B60EE8-ED4C-4E43-B6BD-CE7083FE82D6}"/>
                  </a:ext>
                </a:extLst>
              </p:cNvPr>
              <p:cNvSpPr/>
              <p:nvPr/>
            </p:nvSpPr>
            <p:spPr bwMode="auto">
              <a:xfrm>
                <a:off x="10638973" y="2763004"/>
                <a:ext cx="257776" cy="205735"/>
              </a:xfrm>
              <a:custGeom>
                <a:avLst/>
                <a:gdLst>
                  <a:gd name="connsiteX0" fmla="*/ 151339 w 257776"/>
                  <a:gd name="connsiteY0" fmla="*/ 143033 h 205735"/>
                  <a:gd name="connsiteX1" fmla="*/ 192097 w 257776"/>
                  <a:gd name="connsiteY1" fmla="*/ 163444 h 205735"/>
                  <a:gd name="connsiteX2" fmla="*/ 173416 w 257776"/>
                  <a:gd name="connsiteY2" fmla="*/ 204265 h 205735"/>
                  <a:gd name="connsiteX3" fmla="*/ 132658 w 257776"/>
                  <a:gd name="connsiteY3" fmla="*/ 183855 h 205735"/>
                  <a:gd name="connsiteX4" fmla="*/ 151339 w 257776"/>
                  <a:gd name="connsiteY4" fmla="*/ 143033 h 205735"/>
                  <a:gd name="connsiteX5" fmla="*/ 165033 w 257776"/>
                  <a:gd name="connsiteY5" fmla="*/ 65605 h 205735"/>
                  <a:gd name="connsiteX6" fmla="*/ 203746 w 257776"/>
                  <a:gd name="connsiteY6" fmla="*/ 74022 h 205735"/>
                  <a:gd name="connsiteX7" fmla="*/ 205427 w 257776"/>
                  <a:gd name="connsiteY7" fmla="*/ 74022 h 205735"/>
                  <a:gd name="connsiteX8" fmla="*/ 207108 w 257776"/>
                  <a:gd name="connsiteY8" fmla="*/ 75700 h 205735"/>
                  <a:gd name="connsiteX9" fmla="*/ 208789 w 257776"/>
                  <a:gd name="connsiteY9" fmla="*/ 75700 h 205735"/>
                  <a:gd name="connsiteX10" fmla="*/ 218874 w 257776"/>
                  <a:gd name="connsiteY10" fmla="*/ 80735 h 205735"/>
                  <a:gd name="connsiteX11" fmla="*/ 228959 w 257776"/>
                  <a:gd name="connsiteY11" fmla="*/ 92482 h 205735"/>
                  <a:gd name="connsiteX12" fmla="*/ 228959 w 257776"/>
                  <a:gd name="connsiteY12" fmla="*/ 107586 h 205735"/>
                  <a:gd name="connsiteX13" fmla="*/ 202065 w 257776"/>
                  <a:gd name="connsiteY13" fmla="*/ 115977 h 205735"/>
                  <a:gd name="connsiteX14" fmla="*/ 191980 w 257776"/>
                  <a:gd name="connsiteY14" fmla="*/ 112621 h 205735"/>
                  <a:gd name="connsiteX15" fmla="*/ 106255 w 257776"/>
                  <a:gd name="connsiteY15" fmla="*/ 141150 h 205735"/>
                  <a:gd name="connsiteX16" fmla="*/ 99531 w 257776"/>
                  <a:gd name="connsiteY16" fmla="*/ 156254 h 205735"/>
                  <a:gd name="connsiteX17" fmla="*/ 72637 w 257776"/>
                  <a:gd name="connsiteY17" fmla="*/ 164645 h 205735"/>
                  <a:gd name="connsiteX18" fmla="*/ 64233 w 257776"/>
                  <a:gd name="connsiteY18" fmla="*/ 137794 h 205735"/>
                  <a:gd name="connsiteX19" fmla="*/ 67594 w 257776"/>
                  <a:gd name="connsiteY19" fmla="*/ 129403 h 205735"/>
                  <a:gd name="connsiteX20" fmla="*/ 70956 w 257776"/>
                  <a:gd name="connsiteY20" fmla="*/ 124368 h 205735"/>
                  <a:gd name="connsiteX21" fmla="*/ 165033 w 257776"/>
                  <a:gd name="connsiteY21" fmla="*/ 65605 h 205735"/>
                  <a:gd name="connsiteX22" fmla="*/ 165758 w 257776"/>
                  <a:gd name="connsiteY22" fmla="*/ 5 h 205735"/>
                  <a:gd name="connsiteX23" fmla="*/ 228911 w 257776"/>
                  <a:gd name="connsiteY23" fmla="*/ 12584 h 205735"/>
                  <a:gd name="connsiteX24" fmla="*/ 232268 w 257776"/>
                  <a:gd name="connsiteY24" fmla="*/ 14254 h 205735"/>
                  <a:gd name="connsiteX25" fmla="*/ 238982 w 257776"/>
                  <a:gd name="connsiteY25" fmla="*/ 17594 h 205735"/>
                  <a:gd name="connsiteX26" fmla="*/ 247375 w 257776"/>
                  <a:gd name="connsiteY26" fmla="*/ 22605 h 205735"/>
                  <a:gd name="connsiteX27" fmla="*/ 255767 w 257776"/>
                  <a:gd name="connsiteY27" fmla="*/ 45988 h 205735"/>
                  <a:gd name="connsiteX28" fmla="*/ 232268 w 257776"/>
                  <a:gd name="connsiteY28" fmla="*/ 54339 h 205735"/>
                  <a:gd name="connsiteX29" fmla="*/ 218840 w 257776"/>
                  <a:gd name="connsiteY29" fmla="*/ 49328 h 205735"/>
                  <a:gd name="connsiteX30" fmla="*/ 42598 w 257776"/>
                  <a:gd name="connsiteY30" fmla="*/ 111125 h 205735"/>
                  <a:gd name="connsiteX31" fmla="*/ 34205 w 257776"/>
                  <a:gd name="connsiteY31" fmla="*/ 126157 h 205735"/>
                  <a:gd name="connsiteX32" fmla="*/ 10706 w 257776"/>
                  <a:gd name="connsiteY32" fmla="*/ 134508 h 205735"/>
                  <a:gd name="connsiteX33" fmla="*/ 2314 w 257776"/>
                  <a:gd name="connsiteY33" fmla="*/ 111125 h 205735"/>
                  <a:gd name="connsiteX34" fmla="*/ 9028 w 257776"/>
                  <a:gd name="connsiteY34" fmla="*/ 96093 h 205735"/>
                  <a:gd name="connsiteX35" fmla="*/ 9028 w 257776"/>
                  <a:gd name="connsiteY35" fmla="*/ 94423 h 205735"/>
                  <a:gd name="connsiteX36" fmla="*/ 165758 w 257776"/>
                  <a:gd name="connsiteY36" fmla="*/ 5 h 20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7776" h="205735">
                    <a:moveTo>
                      <a:pt x="151339" y="143033"/>
                    </a:moveTo>
                    <a:cubicBezTo>
                      <a:pt x="168321" y="137930"/>
                      <a:pt x="187002" y="146435"/>
                      <a:pt x="192097" y="163444"/>
                    </a:cubicBezTo>
                    <a:cubicBezTo>
                      <a:pt x="198890" y="180453"/>
                      <a:pt x="188700" y="199163"/>
                      <a:pt x="173416" y="204265"/>
                    </a:cubicBezTo>
                    <a:cubicBezTo>
                      <a:pt x="156434" y="209368"/>
                      <a:pt x="137753" y="200864"/>
                      <a:pt x="132658" y="183855"/>
                    </a:cubicBezTo>
                    <a:cubicBezTo>
                      <a:pt x="125865" y="166846"/>
                      <a:pt x="134356" y="149836"/>
                      <a:pt x="151339" y="143033"/>
                    </a:cubicBezTo>
                    <a:close/>
                    <a:moveTo>
                      <a:pt x="165033" y="65605"/>
                    </a:moveTo>
                    <a:cubicBezTo>
                      <a:pt x="178007" y="65841"/>
                      <a:pt x="191139" y="68568"/>
                      <a:pt x="203746" y="74022"/>
                    </a:cubicBezTo>
                    <a:cubicBezTo>
                      <a:pt x="203746" y="74022"/>
                      <a:pt x="203746" y="74022"/>
                      <a:pt x="205427" y="74022"/>
                    </a:cubicBezTo>
                    <a:cubicBezTo>
                      <a:pt x="205427" y="74022"/>
                      <a:pt x="205427" y="74022"/>
                      <a:pt x="207108" y="75700"/>
                    </a:cubicBezTo>
                    <a:cubicBezTo>
                      <a:pt x="207108" y="75700"/>
                      <a:pt x="207108" y="75700"/>
                      <a:pt x="208789" y="75700"/>
                    </a:cubicBezTo>
                    <a:lnTo>
                      <a:pt x="218874" y="80735"/>
                    </a:lnTo>
                    <a:cubicBezTo>
                      <a:pt x="223916" y="84091"/>
                      <a:pt x="227278" y="87448"/>
                      <a:pt x="228959" y="92482"/>
                    </a:cubicBezTo>
                    <a:cubicBezTo>
                      <a:pt x="230640" y="97517"/>
                      <a:pt x="230640" y="102552"/>
                      <a:pt x="228959" y="107586"/>
                    </a:cubicBezTo>
                    <a:cubicBezTo>
                      <a:pt x="223916" y="117655"/>
                      <a:pt x="212150" y="121012"/>
                      <a:pt x="202065" y="115977"/>
                    </a:cubicBezTo>
                    <a:cubicBezTo>
                      <a:pt x="202065" y="115977"/>
                      <a:pt x="202065" y="115977"/>
                      <a:pt x="191980" y="112621"/>
                    </a:cubicBezTo>
                    <a:cubicBezTo>
                      <a:pt x="160043" y="95839"/>
                      <a:pt x="121383" y="109264"/>
                      <a:pt x="106255" y="141150"/>
                    </a:cubicBezTo>
                    <a:cubicBezTo>
                      <a:pt x="106255" y="141150"/>
                      <a:pt x="106255" y="141150"/>
                      <a:pt x="99531" y="156254"/>
                    </a:cubicBezTo>
                    <a:cubicBezTo>
                      <a:pt x="94489" y="164645"/>
                      <a:pt x="82722" y="169680"/>
                      <a:pt x="72637" y="164645"/>
                    </a:cubicBezTo>
                    <a:cubicBezTo>
                      <a:pt x="62552" y="159611"/>
                      <a:pt x="59190" y="147863"/>
                      <a:pt x="64233" y="137794"/>
                    </a:cubicBezTo>
                    <a:cubicBezTo>
                      <a:pt x="64233" y="137794"/>
                      <a:pt x="64233" y="137794"/>
                      <a:pt x="67594" y="129403"/>
                    </a:cubicBezTo>
                    <a:cubicBezTo>
                      <a:pt x="67594" y="129403"/>
                      <a:pt x="67594" y="129403"/>
                      <a:pt x="70956" y="124368"/>
                    </a:cubicBezTo>
                    <a:cubicBezTo>
                      <a:pt x="88606" y="86609"/>
                      <a:pt x="126110" y="64897"/>
                      <a:pt x="165033" y="65605"/>
                    </a:cubicBezTo>
                    <a:close/>
                    <a:moveTo>
                      <a:pt x="165758" y="5"/>
                    </a:moveTo>
                    <a:cubicBezTo>
                      <a:pt x="186949" y="162"/>
                      <a:pt x="208350" y="4233"/>
                      <a:pt x="228911" y="12584"/>
                    </a:cubicBezTo>
                    <a:cubicBezTo>
                      <a:pt x="230590" y="14254"/>
                      <a:pt x="230590" y="14254"/>
                      <a:pt x="232268" y="14254"/>
                    </a:cubicBezTo>
                    <a:cubicBezTo>
                      <a:pt x="232268" y="14254"/>
                      <a:pt x="232268" y="14254"/>
                      <a:pt x="238982" y="17594"/>
                    </a:cubicBezTo>
                    <a:cubicBezTo>
                      <a:pt x="238982" y="17594"/>
                      <a:pt x="238982" y="17594"/>
                      <a:pt x="247375" y="22605"/>
                    </a:cubicBezTo>
                    <a:cubicBezTo>
                      <a:pt x="255767" y="25945"/>
                      <a:pt x="260803" y="37637"/>
                      <a:pt x="255767" y="45988"/>
                    </a:cubicBezTo>
                    <a:cubicBezTo>
                      <a:pt x="250732" y="54339"/>
                      <a:pt x="240661" y="59349"/>
                      <a:pt x="232268" y="54339"/>
                    </a:cubicBezTo>
                    <a:cubicBezTo>
                      <a:pt x="232268" y="54339"/>
                      <a:pt x="232268" y="54339"/>
                      <a:pt x="218840" y="49328"/>
                    </a:cubicBezTo>
                    <a:cubicBezTo>
                      <a:pt x="153379" y="19265"/>
                      <a:pt x="74489" y="45988"/>
                      <a:pt x="42598" y="111125"/>
                    </a:cubicBezTo>
                    <a:cubicBezTo>
                      <a:pt x="42598" y="111125"/>
                      <a:pt x="42598" y="111125"/>
                      <a:pt x="34205" y="126157"/>
                    </a:cubicBezTo>
                    <a:cubicBezTo>
                      <a:pt x="30848" y="136178"/>
                      <a:pt x="19099" y="139518"/>
                      <a:pt x="10706" y="134508"/>
                    </a:cubicBezTo>
                    <a:cubicBezTo>
                      <a:pt x="635" y="131167"/>
                      <a:pt x="-2722" y="119476"/>
                      <a:pt x="2314" y="111125"/>
                    </a:cubicBezTo>
                    <a:cubicBezTo>
                      <a:pt x="2314" y="111125"/>
                      <a:pt x="2314" y="111125"/>
                      <a:pt x="9028" y="96093"/>
                    </a:cubicBezTo>
                    <a:cubicBezTo>
                      <a:pt x="9028" y="96093"/>
                      <a:pt x="9028" y="96093"/>
                      <a:pt x="9028" y="94423"/>
                    </a:cubicBezTo>
                    <a:cubicBezTo>
                      <a:pt x="40500" y="34296"/>
                      <a:pt x="102185" y="-464"/>
                      <a:pt x="165758" y="5"/>
                    </a:cubicBezTo>
                    <a:close/>
                  </a:path>
                </a:pathLst>
              </a:custGeom>
              <a:solidFill>
                <a:schemeClr val="tx2">
                  <a:lumMod val="20000"/>
                  <a:lumOff val="80000"/>
                </a:schemeClr>
              </a:solidFill>
              <a:ln>
                <a:noFill/>
              </a:ln>
            </p:spPr>
            <p:txBody>
              <a:bodyPr anchor="ctr"/>
              <a:lstStyle/>
              <a:p>
                <a:pPr algn="ctr"/>
                <a:endParaRPr/>
              </a:p>
            </p:txBody>
          </p:sp>
          <p:sp>
            <p:nvSpPr>
              <p:cNvPr id="110" name="íşḻîďé">
                <a:extLst>
                  <a:ext uri="{FF2B5EF4-FFF2-40B4-BE49-F238E27FC236}">
                    <a16:creationId xmlns:a16="http://schemas.microsoft.com/office/drawing/2014/main" id="{49E768E8-243A-416A-A6F8-08E02BC56094}"/>
                  </a:ext>
                </a:extLst>
              </p:cNvPr>
              <p:cNvSpPr/>
              <p:nvPr/>
            </p:nvSpPr>
            <p:spPr bwMode="auto">
              <a:xfrm>
                <a:off x="10067926" y="3596259"/>
                <a:ext cx="258763" cy="219075"/>
              </a:xfrm>
              <a:custGeom>
                <a:avLst/>
                <a:gdLst>
                  <a:gd name="T0" fmla="*/ 2 w 154"/>
                  <a:gd name="T1" fmla="*/ 36 h 130"/>
                  <a:gd name="T2" fmla="*/ 0 w 154"/>
                  <a:gd name="T3" fmla="*/ 40 h 130"/>
                  <a:gd name="T4" fmla="*/ 3 w 154"/>
                  <a:gd name="T5" fmla="*/ 44 h 130"/>
                  <a:gd name="T6" fmla="*/ 16 w 154"/>
                  <a:gd name="T7" fmla="*/ 58 h 130"/>
                  <a:gd name="T8" fmla="*/ 88 w 154"/>
                  <a:gd name="T9" fmla="*/ 130 h 130"/>
                  <a:gd name="T10" fmla="*/ 154 w 154"/>
                  <a:gd name="T11" fmla="*/ 64 h 130"/>
                  <a:gd name="T12" fmla="*/ 140 w 154"/>
                  <a:gd name="T13" fmla="*/ 71 h 130"/>
                  <a:gd name="T14" fmla="*/ 102 w 154"/>
                  <a:gd name="T15" fmla="*/ 53 h 130"/>
                  <a:gd name="T16" fmla="*/ 103 w 154"/>
                  <a:gd name="T17" fmla="*/ 45 h 130"/>
                  <a:gd name="T18" fmla="*/ 63 w 154"/>
                  <a:gd name="T19" fmla="*/ 0 h 130"/>
                  <a:gd name="T20" fmla="*/ 22 w 154"/>
                  <a:gd name="T21" fmla="*/ 27 h 130"/>
                  <a:gd name="T22" fmla="*/ 2 w 154"/>
                  <a:gd name="T23" fmla="*/ 36 h 130"/>
                  <a:gd name="T24" fmla="*/ 40 w 154"/>
                  <a:gd name="T25" fmla="*/ 44 h 130"/>
                  <a:gd name="T26" fmla="*/ 34 w 154"/>
                  <a:gd name="T27" fmla="*/ 37 h 130"/>
                  <a:gd name="T28" fmla="*/ 40 w 154"/>
                  <a:gd name="T29" fmla="*/ 31 h 130"/>
                  <a:gd name="T30" fmla="*/ 46 w 154"/>
                  <a:gd name="T31" fmla="*/ 37 h 130"/>
                  <a:gd name="T32" fmla="*/ 40 w 154"/>
                  <a:gd name="T33" fmla="*/ 4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30">
                    <a:moveTo>
                      <a:pt x="2" y="36"/>
                    </a:moveTo>
                    <a:cubicBezTo>
                      <a:pt x="1" y="37"/>
                      <a:pt x="0" y="39"/>
                      <a:pt x="0" y="40"/>
                    </a:cubicBezTo>
                    <a:cubicBezTo>
                      <a:pt x="0" y="42"/>
                      <a:pt x="1" y="43"/>
                      <a:pt x="3" y="44"/>
                    </a:cubicBezTo>
                    <a:cubicBezTo>
                      <a:pt x="16" y="58"/>
                      <a:pt x="16" y="58"/>
                      <a:pt x="16" y="58"/>
                    </a:cubicBezTo>
                    <a:cubicBezTo>
                      <a:pt x="16" y="103"/>
                      <a:pt x="45" y="130"/>
                      <a:pt x="88" y="130"/>
                    </a:cubicBezTo>
                    <a:cubicBezTo>
                      <a:pt x="125" y="130"/>
                      <a:pt x="154" y="91"/>
                      <a:pt x="154" y="64"/>
                    </a:cubicBezTo>
                    <a:cubicBezTo>
                      <a:pt x="154" y="52"/>
                      <a:pt x="149" y="65"/>
                      <a:pt x="140" y="71"/>
                    </a:cubicBezTo>
                    <a:cubicBezTo>
                      <a:pt x="129" y="78"/>
                      <a:pt x="101" y="82"/>
                      <a:pt x="102" y="53"/>
                    </a:cubicBezTo>
                    <a:cubicBezTo>
                      <a:pt x="102" y="50"/>
                      <a:pt x="103" y="48"/>
                      <a:pt x="103" y="45"/>
                    </a:cubicBezTo>
                    <a:cubicBezTo>
                      <a:pt x="103" y="21"/>
                      <a:pt x="87" y="0"/>
                      <a:pt x="63" y="0"/>
                    </a:cubicBezTo>
                    <a:cubicBezTo>
                      <a:pt x="42" y="0"/>
                      <a:pt x="26" y="13"/>
                      <a:pt x="22" y="27"/>
                    </a:cubicBezTo>
                    <a:cubicBezTo>
                      <a:pt x="2" y="36"/>
                      <a:pt x="2" y="36"/>
                      <a:pt x="2" y="36"/>
                    </a:cubicBezTo>
                    <a:moveTo>
                      <a:pt x="40" y="44"/>
                    </a:moveTo>
                    <a:cubicBezTo>
                      <a:pt x="36" y="44"/>
                      <a:pt x="34" y="41"/>
                      <a:pt x="34" y="37"/>
                    </a:cubicBezTo>
                    <a:cubicBezTo>
                      <a:pt x="34" y="34"/>
                      <a:pt x="36" y="31"/>
                      <a:pt x="40" y="31"/>
                    </a:cubicBezTo>
                    <a:cubicBezTo>
                      <a:pt x="43" y="31"/>
                      <a:pt x="46" y="34"/>
                      <a:pt x="46" y="37"/>
                    </a:cubicBezTo>
                    <a:cubicBezTo>
                      <a:pt x="46" y="41"/>
                      <a:pt x="43" y="44"/>
                      <a:pt x="40" y="44"/>
                    </a:cubicBezTo>
                  </a:path>
                </a:pathLst>
              </a:custGeom>
              <a:solidFill>
                <a:schemeClr val="tx2">
                  <a:lumMod val="20000"/>
                  <a:lumOff val="80000"/>
                </a:schemeClr>
              </a:solidFill>
              <a:ln>
                <a:noFill/>
              </a:ln>
            </p:spPr>
            <p:txBody>
              <a:bodyPr anchor="ctr"/>
              <a:lstStyle/>
              <a:p>
                <a:pPr algn="ctr"/>
                <a:endParaRPr/>
              </a:p>
            </p:txBody>
          </p:sp>
          <p:sp>
            <p:nvSpPr>
              <p:cNvPr id="111" name="îṩ1ïḓé">
                <a:extLst>
                  <a:ext uri="{FF2B5EF4-FFF2-40B4-BE49-F238E27FC236}">
                    <a16:creationId xmlns:a16="http://schemas.microsoft.com/office/drawing/2014/main" id="{75DA8F53-2F10-4D83-8D24-BDB9B9782B10}"/>
                  </a:ext>
                </a:extLst>
              </p:cNvPr>
              <p:cNvSpPr/>
              <p:nvPr/>
            </p:nvSpPr>
            <p:spPr bwMode="auto">
              <a:xfrm>
                <a:off x="8148638" y="3200971"/>
                <a:ext cx="263525" cy="339725"/>
              </a:xfrm>
              <a:custGeom>
                <a:avLst/>
                <a:gdLst>
                  <a:gd name="T0" fmla="*/ 162 w 166"/>
                  <a:gd name="T1" fmla="*/ 194 h 214"/>
                  <a:gd name="T2" fmla="*/ 91 w 166"/>
                  <a:gd name="T3" fmla="*/ 162 h 214"/>
                  <a:gd name="T4" fmla="*/ 148 w 166"/>
                  <a:gd name="T5" fmla="*/ 27 h 214"/>
                  <a:gd name="T6" fmla="*/ 63 w 166"/>
                  <a:gd name="T7" fmla="*/ 150 h 214"/>
                  <a:gd name="T8" fmla="*/ 0 w 166"/>
                  <a:gd name="T9" fmla="*/ 121 h 214"/>
                  <a:gd name="T10" fmla="*/ 166 w 166"/>
                  <a:gd name="T11" fmla="*/ 0 h 214"/>
                  <a:gd name="T12" fmla="*/ 162 w 166"/>
                  <a:gd name="T13" fmla="*/ 194 h 214"/>
                  <a:gd name="T14" fmla="*/ 70 w 166"/>
                  <a:gd name="T15" fmla="*/ 214 h 214"/>
                  <a:gd name="T16" fmla="*/ 59 w 166"/>
                  <a:gd name="T17" fmla="*/ 169 h 214"/>
                  <a:gd name="T18" fmla="*/ 100 w 166"/>
                  <a:gd name="T19" fmla="*/ 184 h 214"/>
                  <a:gd name="T20" fmla="*/ 70 w 166"/>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214">
                    <a:moveTo>
                      <a:pt x="162" y="194"/>
                    </a:moveTo>
                    <a:lnTo>
                      <a:pt x="91" y="162"/>
                    </a:lnTo>
                    <a:lnTo>
                      <a:pt x="148" y="27"/>
                    </a:lnTo>
                    <a:lnTo>
                      <a:pt x="63" y="150"/>
                    </a:lnTo>
                    <a:lnTo>
                      <a:pt x="0" y="121"/>
                    </a:lnTo>
                    <a:lnTo>
                      <a:pt x="166" y="0"/>
                    </a:lnTo>
                    <a:lnTo>
                      <a:pt x="162" y="194"/>
                    </a:lnTo>
                    <a:close/>
                    <a:moveTo>
                      <a:pt x="70" y="214"/>
                    </a:moveTo>
                    <a:lnTo>
                      <a:pt x="59" y="169"/>
                    </a:lnTo>
                    <a:lnTo>
                      <a:pt x="100" y="184"/>
                    </a:lnTo>
                    <a:lnTo>
                      <a:pt x="70" y="214"/>
                    </a:lnTo>
                    <a:close/>
                  </a:path>
                </a:pathLst>
              </a:custGeom>
              <a:solidFill>
                <a:schemeClr val="tx2">
                  <a:lumMod val="20000"/>
                  <a:lumOff val="80000"/>
                </a:schemeClr>
              </a:solidFill>
              <a:ln>
                <a:noFill/>
              </a:ln>
            </p:spPr>
            <p:txBody>
              <a:bodyPr anchor="ctr"/>
              <a:lstStyle/>
              <a:p>
                <a:pPr algn="ctr"/>
                <a:endParaRPr/>
              </a:p>
            </p:txBody>
          </p:sp>
          <p:grpSp>
            <p:nvGrpSpPr>
              <p:cNvPr id="112" name="ísḻiḋe">
                <a:extLst>
                  <a:ext uri="{FF2B5EF4-FFF2-40B4-BE49-F238E27FC236}">
                    <a16:creationId xmlns:a16="http://schemas.microsoft.com/office/drawing/2014/main" id="{261F8152-8EDF-46BC-A1A6-DE0CE25D1612}"/>
                  </a:ext>
                </a:extLst>
              </p:cNvPr>
              <p:cNvGrpSpPr/>
              <p:nvPr/>
            </p:nvGrpSpPr>
            <p:grpSpPr>
              <a:xfrm>
                <a:off x="8585201" y="3701034"/>
                <a:ext cx="350837" cy="355600"/>
                <a:chOff x="8585201" y="3649664"/>
                <a:chExt cx="350837" cy="355600"/>
              </a:xfrm>
              <a:solidFill>
                <a:schemeClr val="tx2">
                  <a:lumMod val="20000"/>
                  <a:lumOff val="80000"/>
                </a:schemeClr>
              </a:solidFill>
            </p:grpSpPr>
            <p:sp>
              <p:nvSpPr>
                <p:cNvPr id="149" name="ï$ļîḑê">
                  <a:extLst>
                    <a:ext uri="{FF2B5EF4-FFF2-40B4-BE49-F238E27FC236}">
                      <a16:creationId xmlns:a16="http://schemas.microsoft.com/office/drawing/2014/main" id="{64F0CE76-B678-436C-8810-2828FF20EB5E}"/>
                    </a:ext>
                  </a:extLst>
                </p:cNvPr>
                <p:cNvSpPr/>
                <p:nvPr/>
              </p:nvSpPr>
              <p:spPr bwMode="auto">
                <a:xfrm>
                  <a:off x="8585201" y="3762376"/>
                  <a:ext cx="244475" cy="242888"/>
                </a:xfrm>
                <a:custGeom>
                  <a:avLst/>
                  <a:gdLst>
                    <a:gd name="T0" fmla="*/ 22 w 145"/>
                    <a:gd name="T1" fmla="*/ 109 h 145"/>
                    <a:gd name="T2" fmla="*/ 14 w 145"/>
                    <a:gd name="T3" fmla="*/ 117 h 145"/>
                    <a:gd name="T4" fmla="*/ 30 w 145"/>
                    <a:gd name="T5" fmla="*/ 133 h 145"/>
                    <a:gd name="T6" fmla="*/ 38 w 145"/>
                    <a:gd name="T7" fmla="*/ 125 h 145"/>
                    <a:gd name="T8" fmla="*/ 62 w 145"/>
                    <a:gd name="T9" fmla="*/ 135 h 145"/>
                    <a:gd name="T10" fmla="*/ 62 w 145"/>
                    <a:gd name="T11" fmla="*/ 145 h 145"/>
                    <a:gd name="T12" fmla="*/ 85 w 145"/>
                    <a:gd name="T13" fmla="*/ 145 h 145"/>
                    <a:gd name="T14" fmla="*/ 85 w 145"/>
                    <a:gd name="T15" fmla="*/ 134 h 145"/>
                    <a:gd name="T16" fmla="*/ 109 w 145"/>
                    <a:gd name="T17" fmla="*/ 124 h 145"/>
                    <a:gd name="T18" fmla="*/ 117 w 145"/>
                    <a:gd name="T19" fmla="*/ 131 h 145"/>
                    <a:gd name="T20" fmla="*/ 133 w 145"/>
                    <a:gd name="T21" fmla="*/ 115 h 145"/>
                    <a:gd name="T22" fmla="*/ 125 w 145"/>
                    <a:gd name="T23" fmla="*/ 107 h 145"/>
                    <a:gd name="T24" fmla="*/ 134 w 145"/>
                    <a:gd name="T25" fmla="*/ 83 h 145"/>
                    <a:gd name="T26" fmla="*/ 145 w 145"/>
                    <a:gd name="T27" fmla="*/ 83 h 145"/>
                    <a:gd name="T28" fmla="*/ 145 w 145"/>
                    <a:gd name="T29" fmla="*/ 60 h 145"/>
                    <a:gd name="T30" fmla="*/ 134 w 145"/>
                    <a:gd name="T31" fmla="*/ 60 h 145"/>
                    <a:gd name="T32" fmla="*/ 124 w 145"/>
                    <a:gd name="T33" fmla="*/ 36 h 145"/>
                    <a:gd name="T34" fmla="*/ 131 w 145"/>
                    <a:gd name="T35" fmla="*/ 29 h 145"/>
                    <a:gd name="T36" fmla="*/ 115 w 145"/>
                    <a:gd name="T37" fmla="*/ 13 h 145"/>
                    <a:gd name="T38" fmla="*/ 107 w 145"/>
                    <a:gd name="T39" fmla="*/ 21 h 145"/>
                    <a:gd name="T40" fmla="*/ 83 w 145"/>
                    <a:gd name="T41" fmla="*/ 11 h 145"/>
                    <a:gd name="T42" fmla="*/ 83 w 145"/>
                    <a:gd name="T43" fmla="*/ 0 h 145"/>
                    <a:gd name="T44" fmla="*/ 60 w 145"/>
                    <a:gd name="T45" fmla="*/ 0 h 145"/>
                    <a:gd name="T46" fmla="*/ 60 w 145"/>
                    <a:gd name="T47" fmla="*/ 11 h 145"/>
                    <a:gd name="T48" fmla="*/ 36 w 145"/>
                    <a:gd name="T49" fmla="*/ 22 h 145"/>
                    <a:gd name="T50" fmla="*/ 29 w 145"/>
                    <a:gd name="T51" fmla="*/ 14 h 145"/>
                    <a:gd name="T52" fmla="*/ 13 w 145"/>
                    <a:gd name="T53" fmla="*/ 30 h 145"/>
                    <a:gd name="T54" fmla="*/ 21 w 145"/>
                    <a:gd name="T55" fmla="*/ 38 h 145"/>
                    <a:gd name="T56" fmla="*/ 11 w 145"/>
                    <a:gd name="T57" fmla="*/ 62 h 145"/>
                    <a:gd name="T58" fmla="*/ 0 w 145"/>
                    <a:gd name="T59" fmla="*/ 62 h 145"/>
                    <a:gd name="T60" fmla="*/ 0 w 145"/>
                    <a:gd name="T61" fmla="*/ 85 h 145"/>
                    <a:gd name="T62" fmla="*/ 11 w 145"/>
                    <a:gd name="T63" fmla="*/ 85 h 145"/>
                    <a:gd name="T64" fmla="*/ 22 w 145"/>
                    <a:gd name="T65" fmla="*/ 109 h 145"/>
                    <a:gd name="T66" fmla="*/ 72 w 145"/>
                    <a:gd name="T67" fmla="*/ 26 h 145"/>
                    <a:gd name="T68" fmla="*/ 119 w 145"/>
                    <a:gd name="T69" fmla="*/ 72 h 145"/>
                    <a:gd name="T70" fmla="*/ 73 w 145"/>
                    <a:gd name="T71" fmla="*/ 119 h 145"/>
                    <a:gd name="T72" fmla="*/ 26 w 145"/>
                    <a:gd name="T73" fmla="*/ 73 h 145"/>
                    <a:gd name="T74" fmla="*/ 72 w 145"/>
                    <a:gd name="T75"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5">
                      <a:moveTo>
                        <a:pt x="22" y="109"/>
                      </a:moveTo>
                      <a:cubicBezTo>
                        <a:pt x="14" y="117"/>
                        <a:pt x="14" y="117"/>
                        <a:pt x="14" y="117"/>
                      </a:cubicBezTo>
                      <a:cubicBezTo>
                        <a:pt x="30" y="133"/>
                        <a:pt x="30" y="133"/>
                        <a:pt x="30" y="133"/>
                      </a:cubicBezTo>
                      <a:cubicBezTo>
                        <a:pt x="38" y="125"/>
                        <a:pt x="38" y="125"/>
                        <a:pt x="38" y="125"/>
                      </a:cubicBezTo>
                      <a:cubicBezTo>
                        <a:pt x="45" y="130"/>
                        <a:pt x="53" y="133"/>
                        <a:pt x="62" y="135"/>
                      </a:cubicBezTo>
                      <a:cubicBezTo>
                        <a:pt x="62" y="145"/>
                        <a:pt x="62" y="145"/>
                        <a:pt x="62" y="145"/>
                      </a:cubicBezTo>
                      <a:cubicBezTo>
                        <a:pt x="85" y="145"/>
                        <a:pt x="85" y="145"/>
                        <a:pt x="85" y="145"/>
                      </a:cubicBezTo>
                      <a:cubicBezTo>
                        <a:pt x="85" y="134"/>
                        <a:pt x="85" y="134"/>
                        <a:pt x="85" y="134"/>
                      </a:cubicBezTo>
                      <a:cubicBezTo>
                        <a:pt x="94" y="132"/>
                        <a:pt x="102" y="129"/>
                        <a:pt x="109" y="124"/>
                      </a:cubicBezTo>
                      <a:cubicBezTo>
                        <a:pt x="117" y="131"/>
                        <a:pt x="117" y="131"/>
                        <a:pt x="117" y="131"/>
                      </a:cubicBezTo>
                      <a:cubicBezTo>
                        <a:pt x="133" y="115"/>
                        <a:pt x="133" y="115"/>
                        <a:pt x="133" y="115"/>
                      </a:cubicBezTo>
                      <a:cubicBezTo>
                        <a:pt x="125" y="107"/>
                        <a:pt x="125" y="107"/>
                        <a:pt x="125" y="107"/>
                      </a:cubicBezTo>
                      <a:cubicBezTo>
                        <a:pt x="130" y="100"/>
                        <a:pt x="133" y="92"/>
                        <a:pt x="134" y="83"/>
                      </a:cubicBezTo>
                      <a:cubicBezTo>
                        <a:pt x="145" y="83"/>
                        <a:pt x="145" y="83"/>
                        <a:pt x="145" y="83"/>
                      </a:cubicBezTo>
                      <a:cubicBezTo>
                        <a:pt x="145" y="60"/>
                        <a:pt x="145" y="60"/>
                        <a:pt x="145" y="60"/>
                      </a:cubicBezTo>
                      <a:cubicBezTo>
                        <a:pt x="134" y="60"/>
                        <a:pt x="134" y="60"/>
                        <a:pt x="134" y="60"/>
                      </a:cubicBezTo>
                      <a:cubicBezTo>
                        <a:pt x="132" y="52"/>
                        <a:pt x="129" y="43"/>
                        <a:pt x="124" y="36"/>
                      </a:cubicBezTo>
                      <a:cubicBezTo>
                        <a:pt x="131" y="29"/>
                        <a:pt x="131" y="29"/>
                        <a:pt x="131" y="29"/>
                      </a:cubicBezTo>
                      <a:cubicBezTo>
                        <a:pt x="115" y="13"/>
                        <a:pt x="115" y="13"/>
                        <a:pt x="115" y="13"/>
                      </a:cubicBezTo>
                      <a:cubicBezTo>
                        <a:pt x="107" y="21"/>
                        <a:pt x="107" y="21"/>
                        <a:pt x="107" y="21"/>
                      </a:cubicBezTo>
                      <a:cubicBezTo>
                        <a:pt x="100" y="16"/>
                        <a:pt x="92" y="12"/>
                        <a:pt x="83" y="11"/>
                      </a:cubicBezTo>
                      <a:cubicBezTo>
                        <a:pt x="83" y="0"/>
                        <a:pt x="83" y="0"/>
                        <a:pt x="83" y="0"/>
                      </a:cubicBezTo>
                      <a:cubicBezTo>
                        <a:pt x="60" y="0"/>
                        <a:pt x="60" y="0"/>
                        <a:pt x="60" y="0"/>
                      </a:cubicBezTo>
                      <a:cubicBezTo>
                        <a:pt x="60" y="11"/>
                        <a:pt x="60" y="11"/>
                        <a:pt x="60" y="11"/>
                      </a:cubicBezTo>
                      <a:cubicBezTo>
                        <a:pt x="52" y="13"/>
                        <a:pt x="43" y="17"/>
                        <a:pt x="36" y="22"/>
                      </a:cubicBezTo>
                      <a:cubicBezTo>
                        <a:pt x="29" y="14"/>
                        <a:pt x="29" y="14"/>
                        <a:pt x="29" y="14"/>
                      </a:cubicBezTo>
                      <a:cubicBezTo>
                        <a:pt x="13" y="30"/>
                        <a:pt x="13" y="30"/>
                        <a:pt x="13" y="30"/>
                      </a:cubicBezTo>
                      <a:cubicBezTo>
                        <a:pt x="21" y="38"/>
                        <a:pt x="21" y="38"/>
                        <a:pt x="21" y="38"/>
                      </a:cubicBezTo>
                      <a:cubicBezTo>
                        <a:pt x="16" y="45"/>
                        <a:pt x="12" y="53"/>
                        <a:pt x="11" y="62"/>
                      </a:cubicBezTo>
                      <a:cubicBezTo>
                        <a:pt x="0" y="62"/>
                        <a:pt x="0" y="62"/>
                        <a:pt x="0" y="62"/>
                      </a:cubicBezTo>
                      <a:cubicBezTo>
                        <a:pt x="0" y="85"/>
                        <a:pt x="0" y="85"/>
                        <a:pt x="0" y="85"/>
                      </a:cubicBezTo>
                      <a:cubicBezTo>
                        <a:pt x="11" y="85"/>
                        <a:pt x="11" y="85"/>
                        <a:pt x="11" y="85"/>
                      </a:cubicBezTo>
                      <a:cubicBezTo>
                        <a:pt x="13" y="94"/>
                        <a:pt x="17" y="102"/>
                        <a:pt x="22" y="109"/>
                      </a:cubicBezTo>
                      <a:moveTo>
                        <a:pt x="72" y="26"/>
                      </a:moveTo>
                      <a:cubicBezTo>
                        <a:pt x="98" y="26"/>
                        <a:pt x="119" y="46"/>
                        <a:pt x="119" y="72"/>
                      </a:cubicBezTo>
                      <a:cubicBezTo>
                        <a:pt x="119" y="98"/>
                        <a:pt x="99" y="119"/>
                        <a:pt x="73" y="119"/>
                      </a:cubicBezTo>
                      <a:cubicBezTo>
                        <a:pt x="48" y="119"/>
                        <a:pt x="27" y="99"/>
                        <a:pt x="26" y="73"/>
                      </a:cubicBezTo>
                      <a:cubicBezTo>
                        <a:pt x="26" y="48"/>
                        <a:pt x="46" y="27"/>
                        <a:pt x="72" y="26"/>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50" name="iṥ1îďe">
                  <a:extLst>
                    <a:ext uri="{FF2B5EF4-FFF2-40B4-BE49-F238E27FC236}">
                      <a16:creationId xmlns:a16="http://schemas.microsoft.com/office/drawing/2014/main" id="{8A3217B3-9C5D-43B4-BEB1-8DDAF116A084}"/>
                    </a:ext>
                  </a:extLst>
                </p:cNvPr>
                <p:cNvSpPr/>
                <p:nvPr/>
              </p:nvSpPr>
              <p:spPr bwMode="auto">
                <a:xfrm>
                  <a:off x="8770938" y="3649664"/>
                  <a:ext cx="165100" cy="165100"/>
                </a:xfrm>
                <a:custGeom>
                  <a:avLst/>
                  <a:gdLst>
                    <a:gd name="T0" fmla="*/ 91 w 99"/>
                    <a:gd name="T1" fmla="*/ 41 h 99"/>
                    <a:gd name="T2" fmla="*/ 98 w 99"/>
                    <a:gd name="T3" fmla="*/ 38 h 99"/>
                    <a:gd name="T4" fmla="*/ 91 w 99"/>
                    <a:gd name="T5" fmla="*/ 21 h 99"/>
                    <a:gd name="T6" fmla="*/ 84 w 99"/>
                    <a:gd name="T7" fmla="*/ 24 h 99"/>
                    <a:gd name="T8" fmla="*/ 73 w 99"/>
                    <a:gd name="T9" fmla="*/ 14 h 99"/>
                    <a:gd name="T10" fmla="*/ 76 w 99"/>
                    <a:gd name="T11" fmla="*/ 7 h 99"/>
                    <a:gd name="T12" fmla="*/ 58 w 99"/>
                    <a:gd name="T13" fmla="*/ 0 h 99"/>
                    <a:gd name="T14" fmla="*/ 56 w 99"/>
                    <a:gd name="T15" fmla="*/ 7 h 99"/>
                    <a:gd name="T16" fmla="*/ 41 w 99"/>
                    <a:gd name="T17" fmla="*/ 7 h 99"/>
                    <a:gd name="T18" fmla="*/ 38 w 99"/>
                    <a:gd name="T19" fmla="*/ 1 h 99"/>
                    <a:gd name="T20" fmla="*/ 21 w 99"/>
                    <a:gd name="T21" fmla="*/ 8 h 99"/>
                    <a:gd name="T22" fmla="*/ 24 w 99"/>
                    <a:gd name="T23" fmla="*/ 15 h 99"/>
                    <a:gd name="T24" fmla="*/ 14 w 99"/>
                    <a:gd name="T25" fmla="*/ 26 h 99"/>
                    <a:gd name="T26" fmla="*/ 7 w 99"/>
                    <a:gd name="T27" fmla="*/ 23 h 99"/>
                    <a:gd name="T28" fmla="*/ 0 w 99"/>
                    <a:gd name="T29" fmla="*/ 40 h 99"/>
                    <a:gd name="T30" fmla="*/ 7 w 99"/>
                    <a:gd name="T31" fmla="*/ 43 h 99"/>
                    <a:gd name="T32" fmla="*/ 7 w 99"/>
                    <a:gd name="T33" fmla="*/ 58 h 99"/>
                    <a:gd name="T34" fmla="*/ 1 w 99"/>
                    <a:gd name="T35" fmla="*/ 61 h 99"/>
                    <a:gd name="T36" fmla="*/ 8 w 99"/>
                    <a:gd name="T37" fmla="*/ 78 h 99"/>
                    <a:gd name="T38" fmla="*/ 15 w 99"/>
                    <a:gd name="T39" fmla="*/ 75 h 99"/>
                    <a:gd name="T40" fmla="*/ 26 w 99"/>
                    <a:gd name="T41" fmla="*/ 85 h 99"/>
                    <a:gd name="T42" fmla="*/ 23 w 99"/>
                    <a:gd name="T43" fmla="*/ 92 h 99"/>
                    <a:gd name="T44" fmla="*/ 40 w 99"/>
                    <a:gd name="T45" fmla="*/ 99 h 99"/>
                    <a:gd name="T46" fmla="*/ 43 w 99"/>
                    <a:gd name="T47" fmla="*/ 92 h 99"/>
                    <a:gd name="T48" fmla="*/ 58 w 99"/>
                    <a:gd name="T49" fmla="*/ 91 h 99"/>
                    <a:gd name="T50" fmla="*/ 61 w 99"/>
                    <a:gd name="T51" fmla="*/ 98 h 99"/>
                    <a:gd name="T52" fmla="*/ 78 w 99"/>
                    <a:gd name="T53" fmla="*/ 91 h 99"/>
                    <a:gd name="T54" fmla="*/ 75 w 99"/>
                    <a:gd name="T55" fmla="*/ 84 h 99"/>
                    <a:gd name="T56" fmla="*/ 85 w 99"/>
                    <a:gd name="T57" fmla="*/ 73 h 99"/>
                    <a:gd name="T58" fmla="*/ 92 w 99"/>
                    <a:gd name="T59" fmla="*/ 76 h 99"/>
                    <a:gd name="T60" fmla="*/ 99 w 99"/>
                    <a:gd name="T61" fmla="*/ 59 h 99"/>
                    <a:gd name="T62" fmla="*/ 92 w 99"/>
                    <a:gd name="T63" fmla="*/ 56 h 99"/>
                    <a:gd name="T64" fmla="*/ 91 w 99"/>
                    <a:gd name="T65" fmla="*/ 41 h 99"/>
                    <a:gd name="T66" fmla="*/ 61 w 99"/>
                    <a:gd name="T67" fmla="*/ 76 h 99"/>
                    <a:gd name="T68" fmla="*/ 50 w 99"/>
                    <a:gd name="T69" fmla="*/ 78 h 99"/>
                    <a:gd name="T70" fmla="*/ 23 w 99"/>
                    <a:gd name="T71" fmla="*/ 61 h 99"/>
                    <a:gd name="T72" fmla="*/ 38 w 99"/>
                    <a:gd name="T73" fmla="*/ 23 h 99"/>
                    <a:gd name="T74" fmla="*/ 49 w 99"/>
                    <a:gd name="T75" fmla="*/ 21 h 99"/>
                    <a:gd name="T76" fmla="*/ 76 w 99"/>
                    <a:gd name="T77" fmla="*/ 38 h 99"/>
                    <a:gd name="T78" fmla="*/ 61 w 99"/>
                    <a:gd name="T79" fmla="*/ 7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9">
                      <a:moveTo>
                        <a:pt x="91" y="41"/>
                      </a:moveTo>
                      <a:cubicBezTo>
                        <a:pt x="98" y="38"/>
                        <a:pt x="98" y="38"/>
                        <a:pt x="98" y="38"/>
                      </a:cubicBezTo>
                      <a:cubicBezTo>
                        <a:pt x="91" y="21"/>
                        <a:pt x="91" y="21"/>
                        <a:pt x="91" y="21"/>
                      </a:cubicBezTo>
                      <a:cubicBezTo>
                        <a:pt x="84" y="24"/>
                        <a:pt x="84" y="24"/>
                        <a:pt x="84" y="24"/>
                      </a:cubicBezTo>
                      <a:cubicBezTo>
                        <a:pt x="81" y="20"/>
                        <a:pt x="77" y="16"/>
                        <a:pt x="73" y="14"/>
                      </a:cubicBezTo>
                      <a:cubicBezTo>
                        <a:pt x="76" y="7"/>
                        <a:pt x="76" y="7"/>
                        <a:pt x="76" y="7"/>
                      </a:cubicBezTo>
                      <a:cubicBezTo>
                        <a:pt x="58" y="0"/>
                        <a:pt x="58" y="0"/>
                        <a:pt x="58" y="0"/>
                      </a:cubicBezTo>
                      <a:cubicBezTo>
                        <a:pt x="56" y="7"/>
                        <a:pt x="56" y="7"/>
                        <a:pt x="56" y="7"/>
                      </a:cubicBezTo>
                      <a:cubicBezTo>
                        <a:pt x="51" y="6"/>
                        <a:pt x="46" y="6"/>
                        <a:pt x="41" y="7"/>
                      </a:cubicBezTo>
                      <a:cubicBezTo>
                        <a:pt x="38" y="1"/>
                        <a:pt x="38" y="1"/>
                        <a:pt x="38" y="1"/>
                      </a:cubicBezTo>
                      <a:cubicBezTo>
                        <a:pt x="21" y="8"/>
                        <a:pt x="21" y="8"/>
                        <a:pt x="21" y="8"/>
                      </a:cubicBezTo>
                      <a:cubicBezTo>
                        <a:pt x="24" y="15"/>
                        <a:pt x="24" y="15"/>
                        <a:pt x="24" y="15"/>
                      </a:cubicBezTo>
                      <a:cubicBezTo>
                        <a:pt x="20" y="18"/>
                        <a:pt x="16" y="22"/>
                        <a:pt x="14" y="26"/>
                      </a:cubicBezTo>
                      <a:cubicBezTo>
                        <a:pt x="7" y="23"/>
                        <a:pt x="7" y="23"/>
                        <a:pt x="7" y="23"/>
                      </a:cubicBezTo>
                      <a:cubicBezTo>
                        <a:pt x="0" y="40"/>
                        <a:pt x="0" y="40"/>
                        <a:pt x="0" y="40"/>
                      </a:cubicBezTo>
                      <a:cubicBezTo>
                        <a:pt x="7" y="43"/>
                        <a:pt x="7" y="43"/>
                        <a:pt x="7" y="43"/>
                      </a:cubicBezTo>
                      <a:cubicBezTo>
                        <a:pt x="6" y="48"/>
                        <a:pt x="6" y="53"/>
                        <a:pt x="7" y="58"/>
                      </a:cubicBezTo>
                      <a:cubicBezTo>
                        <a:pt x="1" y="61"/>
                        <a:pt x="1" y="61"/>
                        <a:pt x="1" y="61"/>
                      </a:cubicBezTo>
                      <a:cubicBezTo>
                        <a:pt x="8" y="78"/>
                        <a:pt x="8" y="78"/>
                        <a:pt x="8" y="78"/>
                      </a:cubicBezTo>
                      <a:cubicBezTo>
                        <a:pt x="15" y="75"/>
                        <a:pt x="15" y="75"/>
                        <a:pt x="15" y="75"/>
                      </a:cubicBezTo>
                      <a:cubicBezTo>
                        <a:pt x="18" y="79"/>
                        <a:pt x="22" y="82"/>
                        <a:pt x="26" y="85"/>
                      </a:cubicBezTo>
                      <a:cubicBezTo>
                        <a:pt x="23" y="92"/>
                        <a:pt x="23" y="92"/>
                        <a:pt x="23" y="92"/>
                      </a:cubicBezTo>
                      <a:cubicBezTo>
                        <a:pt x="40" y="99"/>
                        <a:pt x="40" y="99"/>
                        <a:pt x="40" y="99"/>
                      </a:cubicBezTo>
                      <a:cubicBezTo>
                        <a:pt x="43" y="92"/>
                        <a:pt x="43" y="92"/>
                        <a:pt x="43" y="92"/>
                      </a:cubicBezTo>
                      <a:cubicBezTo>
                        <a:pt x="48" y="92"/>
                        <a:pt x="53" y="92"/>
                        <a:pt x="58" y="91"/>
                      </a:cubicBezTo>
                      <a:cubicBezTo>
                        <a:pt x="61" y="98"/>
                        <a:pt x="61" y="98"/>
                        <a:pt x="61" y="98"/>
                      </a:cubicBezTo>
                      <a:cubicBezTo>
                        <a:pt x="78" y="91"/>
                        <a:pt x="78" y="91"/>
                        <a:pt x="78" y="91"/>
                      </a:cubicBezTo>
                      <a:cubicBezTo>
                        <a:pt x="75" y="84"/>
                        <a:pt x="75" y="84"/>
                        <a:pt x="75" y="84"/>
                      </a:cubicBezTo>
                      <a:cubicBezTo>
                        <a:pt x="79" y="81"/>
                        <a:pt x="82" y="77"/>
                        <a:pt x="85" y="73"/>
                      </a:cubicBezTo>
                      <a:cubicBezTo>
                        <a:pt x="92" y="76"/>
                        <a:pt x="92" y="76"/>
                        <a:pt x="92" y="76"/>
                      </a:cubicBezTo>
                      <a:cubicBezTo>
                        <a:pt x="99" y="59"/>
                        <a:pt x="99" y="59"/>
                        <a:pt x="99" y="59"/>
                      </a:cubicBezTo>
                      <a:cubicBezTo>
                        <a:pt x="92" y="56"/>
                        <a:pt x="92" y="56"/>
                        <a:pt x="92" y="56"/>
                      </a:cubicBezTo>
                      <a:cubicBezTo>
                        <a:pt x="92" y="51"/>
                        <a:pt x="92" y="46"/>
                        <a:pt x="91" y="41"/>
                      </a:cubicBezTo>
                      <a:moveTo>
                        <a:pt x="61" y="76"/>
                      </a:moveTo>
                      <a:cubicBezTo>
                        <a:pt x="57" y="77"/>
                        <a:pt x="54" y="78"/>
                        <a:pt x="50" y="78"/>
                      </a:cubicBezTo>
                      <a:cubicBezTo>
                        <a:pt x="38" y="78"/>
                        <a:pt x="28" y="72"/>
                        <a:pt x="23" y="61"/>
                      </a:cubicBezTo>
                      <a:cubicBezTo>
                        <a:pt x="17" y="47"/>
                        <a:pt x="23" y="30"/>
                        <a:pt x="38" y="23"/>
                      </a:cubicBezTo>
                      <a:cubicBezTo>
                        <a:pt x="41" y="22"/>
                        <a:pt x="45" y="21"/>
                        <a:pt x="49" y="21"/>
                      </a:cubicBezTo>
                      <a:cubicBezTo>
                        <a:pt x="60" y="21"/>
                        <a:pt x="71" y="27"/>
                        <a:pt x="76" y="38"/>
                      </a:cubicBezTo>
                      <a:cubicBezTo>
                        <a:pt x="82" y="52"/>
                        <a:pt x="75" y="69"/>
                        <a:pt x="61" y="76"/>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113" name="îslidê">
                <a:extLst>
                  <a:ext uri="{FF2B5EF4-FFF2-40B4-BE49-F238E27FC236}">
                    <a16:creationId xmlns:a16="http://schemas.microsoft.com/office/drawing/2014/main" id="{98192AF7-9ABA-4643-AA30-CA86F99C2AA5}"/>
                  </a:ext>
                </a:extLst>
              </p:cNvPr>
              <p:cNvSpPr/>
              <p:nvPr/>
            </p:nvSpPr>
            <p:spPr bwMode="auto">
              <a:xfrm>
                <a:off x="10388601" y="4448746"/>
                <a:ext cx="230188" cy="190500"/>
              </a:xfrm>
              <a:custGeom>
                <a:avLst/>
                <a:gdLst>
                  <a:gd name="T0" fmla="*/ 119 w 145"/>
                  <a:gd name="T1" fmla="*/ 0 h 120"/>
                  <a:gd name="T2" fmla="*/ 52 w 145"/>
                  <a:gd name="T3" fmla="*/ 67 h 120"/>
                  <a:gd name="T4" fmla="*/ 27 w 145"/>
                  <a:gd name="T5" fmla="*/ 42 h 120"/>
                  <a:gd name="T6" fmla="*/ 0 w 145"/>
                  <a:gd name="T7" fmla="*/ 68 h 120"/>
                  <a:gd name="T8" fmla="*/ 26 w 145"/>
                  <a:gd name="T9" fmla="*/ 94 h 120"/>
                  <a:gd name="T10" fmla="*/ 52 w 145"/>
                  <a:gd name="T11" fmla="*/ 120 h 120"/>
                  <a:gd name="T12" fmla="*/ 79 w 145"/>
                  <a:gd name="T13" fmla="*/ 94 h 120"/>
                  <a:gd name="T14" fmla="*/ 145 w 145"/>
                  <a:gd name="T15" fmla="*/ 27 h 120"/>
                  <a:gd name="T16" fmla="*/ 119 w 145"/>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20">
                    <a:moveTo>
                      <a:pt x="119" y="0"/>
                    </a:moveTo>
                    <a:lnTo>
                      <a:pt x="52" y="67"/>
                    </a:lnTo>
                    <a:lnTo>
                      <a:pt x="27" y="42"/>
                    </a:lnTo>
                    <a:lnTo>
                      <a:pt x="0" y="68"/>
                    </a:lnTo>
                    <a:lnTo>
                      <a:pt x="26" y="94"/>
                    </a:lnTo>
                    <a:lnTo>
                      <a:pt x="52" y="120"/>
                    </a:lnTo>
                    <a:lnTo>
                      <a:pt x="79" y="94"/>
                    </a:lnTo>
                    <a:lnTo>
                      <a:pt x="145" y="27"/>
                    </a:lnTo>
                    <a:lnTo>
                      <a:pt x="119" y="0"/>
                    </a:lnTo>
                    <a:close/>
                  </a:path>
                </a:pathLst>
              </a:custGeom>
              <a:solidFill>
                <a:schemeClr val="tx2">
                  <a:lumMod val="20000"/>
                  <a:lumOff val="80000"/>
                </a:schemeClr>
              </a:solidFill>
              <a:ln>
                <a:noFill/>
              </a:ln>
            </p:spPr>
            <p:txBody>
              <a:bodyPr anchor="ctr"/>
              <a:lstStyle/>
              <a:p>
                <a:pPr algn="ctr"/>
                <a:endParaRPr/>
              </a:p>
            </p:txBody>
          </p:sp>
          <p:sp>
            <p:nvSpPr>
              <p:cNvPr id="114" name="î$ľiḓe">
                <a:extLst>
                  <a:ext uri="{FF2B5EF4-FFF2-40B4-BE49-F238E27FC236}">
                    <a16:creationId xmlns:a16="http://schemas.microsoft.com/office/drawing/2014/main" id="{2E0A219B-D1BC-42F7-8DEE-F7638C19D11E}"/>
                  </a:ext>
                </a:extLst>
              </p:cNvPr>
              <p:cNvSpPr/>
              <p:nvPr/>
            </p:nvSpPr>
            <p:spPr bwMode="auto">
              <a:xfrm>
                <a:off x="7578726" y="2662809"/>
                <a:ext cx="258763" cy="293688"/>
              </a:xfrm>
              <a:custGeom>
                <a:avLst/>
                <a:gdLst>
                  <a:gd name="T0" fmla="*/ 8 w 154"/>
                  <a:gd name="T1" fmla="*/ 168 h 175"/>
                  <a:gd name="T2" fmla="*/ 12 w 154"/>
                  <a:gd name="T3" fmla="*/ 171 h 175"/>
                  <a:gd name="T4" fmla="*/ 31 w 154"/>
                  <a:gd name="T5" fmla="*/ 168 h 175"/>
                  <a:gd name="T6" fmla="*/ 69 w 154"/>
                  <a:gd name="T7" fmla="*/ 118 h 175"/>
                  <a:gd name="T8" fmla="*/ 71 w 154"/>
                  <a:gd name="T9" fmla="*/ 114 h 175"/>
                  <a:gd name="T10" fmla="*/ 114 w 154"/>
                  <a:gd name="T11" fmla="*/ 112 h 175"/>
                  <a:gd name="T12" fmla="*/ 141 w 154"/>
                  <a:gd name="T13" fmla="*/ 39 h 175"/>
                  <a:gd name="T14" fmla="*/ 67 w 154"/>
                  <a:gd name="T15" fmla="*/ 13 h 175"/>
                  <a:gd name="T16" fmla="*/ 40 w 154"/>
                  <a:gd name="T17" fmla="*/ 87 h 175"/>
                  <a:gd name="T18" fmla="*/ 45 w 154"/>
                  <a:gd name="T19" fmla="*/ 96 h 175"/>
                  <a:gd name="T20" fmla="*/ 43 w 154"/>
                  <a:gd name="T21" fmla="*/ 98 h 175"/>
                  <a:gd name="T22" fmla="*/ 5 w 154"/>
                  <a:gd name="T23" fmla="*/ 148 h 175"/>
                  <a:gd name="T24" fmla="*/ 8 w 154"/>
                  <a:gd name="T25" fmla="*/ 168 h 175"/>
                  <a:gd name="T26" fmla="*/ 75 w 154"/>
                  <a:gd name="T27" fmla="*/ 29 h 175"/>
                  <a:gd name="T28" fmla="*/ 125 w 154"/>
                  <a:gd name="T29" fmla="*/ 46 h 175"/>
                  <a:gd name="T30" fmla="*/ 106 w 154"/>
                  <a:gd name="T31" fmla="*/ 96 h 175"/>
                  <a:gd name="T32" fmla="*/ 56 w 154"/>
                  <a:gd name="T33" fmla="*/ 79 h 175"/>
                  <a:gd name="T34" fmla="*/ 75 w 154"/>
                  <a:gd name="T35"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 h="175">
                    <a:moveTo>
                      <a:pt x="8" y="168"/>
                    </a:moveTo>
                    <a:cubicBezTo>
                      <a:pt x="12" y="171"/>
                      <a:pt x="12" y="171"/>
                      <a:pt x="12" y="171"/>
                    </a:cubicBezTo>
                    <a:cubicBezTo>
                      <a:pt x="18" y="175"/>
                      <a:pt x="27" y="174"/>
                      <a:pt x="31" y="168"/>
                    </a:cubicBezTo>
                    <a:cubicBezTo>
                      <a:pt x="69" y="118"/>
                      <a:pt x="69" y="118"/>
                      <a:pt x="69" y="118"/>
                    </a:cubicBezTo>
                    <a:cubicBezTo>
                      <a:pt x="70" y="117"/>
                      <a:pt x="70" y="116"/>
                      <a:pt x="71" y="114"/>
                    </a:cubicBezTo>
                    <a:cubicBezTo>
                      <a:pt x="84" y="119"/>
                      <a:pt x="100" y="118"/>
                      <a:pt x="114" y="112"/>
                    </a:cubicBezTo>
                    <a:cubicBezTo>
                      <a:pt x="142" y="99"/>
                      <a:pt x="154" y="66"/>
                      <a:pt x="141" y="39"/>
                    </a:cubicBezTo>
                    <a:cubicBezTo>
                      <a:pt x="128" y="12"/>
                      <a:pt x="95" y="0"/>
                      <a:pt x="67" y="13"/>
                    </a:cubicBezTo>
                    <a:cubicBezTo>
                      <a:pt x="39" y="27"/>
                      <a:pt x="27" y="60"/>
                      <a:pt x="40" y="87"/>
                    </a:cubicBezTo>
                    <a:cubicBezTo>
                      <a:pt x="41" y="90"/>
                      <a:pt x="43" y="93"/>
                      <a:pt x="45" y="96"/>
                    </a:cubicBezTo>
                    <a:cubicBezTo>
                      <a:pt x="44" y="96"/>
                      <a:pt x="43" y="97"/>
                      <a:pt x="43" y="98"/>
                    </a:cubicBezTo>
                    <a:cubicBezTo>
                      <a:pt x="5" y="148"/>
                      <a:pt x="5" y="148"/>
                      <a:pt x="5" y="148"/>
                    </a:cubicBezTo>
                    <a:cubicBezTo>
                      <a:pt x="0" y="154"/>
                      <a:pt x="2" y="163"/>
                      <a:pt x="8" y="168"/>
                    </a:cubicBezTo>
                    <a:close/>
                    <a:moveTo>
                      <a:pt x="75" y="29"/>
                    </a:moveTo>
                    <a:cubicBezTo>
                      <a:pt x="94" y="20"/>
                      <a:pt x="116" y="28"/>
                      <a:pt x="125" y="46"/>
                    </a:cubicBezTo>
                    <a:cubicBezTo>
                      <a:pt x="134" y="65"/>
                      <a:pt x="125" y="87"/>
                      <a:pt x="106" y="96"/>
                    </a:cubicBezTo>
                    <a:cubicBezTo>
                      <a:pt x="87" y="105"/>
                      <a:pt x="64" y="98"/>
                      <a:pt x="56" y="79"/>
                    </a:cubicBezTo>
                    <a:cubicBezTo>
                      <a:pt x="47" y="61"/>
                      <a:pt x="55" y="38"/>
                      <a:pt x="75" y="29"/>
                    </a:cubicBezTo>
                    <a:close/>
                  </a:path>
                </a:pathLst>
              </a:custGeom>
              <a:solidFill>
                <a:schemeClr val="tx2">
                  <a:lumMod val="20000"/>
                  <a:lumOff val="80000"/>
                </a:schemeClr>
              </a:solidFill>
              <a:ln>
                <a:noFill/>
              </a:ln>
            </p:spPr>
            <p:txBody>
              <a:bodyPr anchor="ctr"/>
              <a:lstStyle/>
              <a:p>
                <a:pPr algn="ctr"/>
                <a:endParaRPr/>
              </a:p>
            </p:txBody>
          </p:sp>
          <p:sp>
            <p:nvSpPr>
              <p:cNvPr id="115" name="íṣḻïḑê">
                <a:extLst>
                  <a:ext uri="{FF2B5EF4-FFF2-40B4-BE49-F238E27FC236}">
                    <a16:creationId xmlns:a16="http://schemas.microsoft.com/office/drawing/2014/main" id="{69E434CA-8B7D-4175-BEB5-9C15883C7BB5}"/>
                  </a:ext>
                </a:extLst>
              </p:cNvPr>
              <p:cNvSpPr/>
              <p:nvPr/>
            </p:nvSpPr>
            <p:spPr bwMode="auto">
              <a:xfrm>
                <a:off x="7289801" y="3961384"/>
                <a:ext cx="273050" cy="242888"/>
              </a:xfrm>
              <a:custGeom>
                <a:avLst/>
                <a:gdLst>
                  <a:gd name="T0" fmla="*/ 144 w 163"/>
                  <a:gd name="T1" fmla="*/ 0 h 145"/>
                  <a:gd name="T2" fmla="*/ 19 w 163"/>
                  <a:gd name="T3" fmla="*/ 0 h 145"/>
                  <a:gd name="T4" fmla="*/ 0 w 163"/>
                  <a:gd name="T5" fmla="*/ 20 h 145"/>
                  <a:gd name="T6" fmla="*/ 0 w 163"/>
                  <a:gd name="T7" fmla="*/ 87 h 145"/>
                  <a:gd name="T8" fmla="*/ 19 w 163"/>
                  <a:gd name="T9" fmla="*/ 106 h 145"/>
                  <a:gd name="T10" fmla="*/ 28 w 163"/>
                  <a:gd name="T11" fmla="*/ 106 h 145"/>
                  <a:gd name="T12" fmla="*/ 28 w 163"/>
                  <a:gd name="T13" fmla="*/ 139 h 145"/>
                  <a:gd name="T14" fmla="*/ 30 w 163"/>
                  <a:gd name="T15" fmla="*/ 143 h 145"/>
                  <a:gd name="T16" fmla="*/ 37 w 163"/>
                  <a:gd name="T17" fmla="*/ 143 h 145"/>
                  <a:gd name="T18" fmla="*/ 76 w 163"/>
                  <a:gd name="T19" fmla="*/ 106 h 145"/>
                  <a:gd name="T20" fmla="*/ 144 w 163"/>
                  <a:gd name="T21" fmla="*/ 106 h 145"/>
                  <a:gd name="T22" fmla="*/ 163 w 163"/>
                  <a:gd name="T23" fmla="*/ 87 h 145"/>
                  <a:gd name="T24" fmla="*/ 163 w 163"/>
                  <a:gd name="T25" fmla="*/ 20 h 145"/>
                  <a:gd name="T26" fmla="*/ 144 w 163"/>
                  <a:gd name="T27" fmla="*/ 0 h 145"/>
                  <a:gd name="T28" fmla="*/ 33 w 163"/>
                  <a:gd name="T29" fmla="*/ 29 h 145"/>
                  <a:gd name="T30" fmla="*/ 110 w 163"/>
                  <a:gd name="T31" fmla="*/ 29 h 145"/>
                  <a:gd name="T32" fmla="*/ 115 w 163"/>
                  <a:gd name="T33" fmla="*/ 34 h 145"/>
                  <a:gd name="T34" fmla="*/ 110 w 163"/>
                  <a:gd name="T35" fmla="*/ 39 h 145"/>
                  <a:gd name="T36" fmla="*/ 33 w 163"/>
                  <a:gd name="T37" fmla="*/ 39 h 145"/>
                  <a:gd name="T38" fmla="*/ 28 w 163"/>
                  <a:gd name="T39" fmla="*/ 34 h 145"/>
                  <a:gd name="T40" fmla="*/ 33 w 163"/>
                  <a:gd name="T41" fmla="*/ 29 h 145"/>
                  <a:gd name="T42" fmla="*/ 72 w 163"/>
                  <a:gd name="T43" fmla="*/ 77 h 145"/>
                  <a:gd name="T44" fmla="*/ 33 w 163"/>
                  <a:gd name="T45" fmla="*/ 77 h 145"/>
                  <a:gd name="T46" fmla="*/ 28 w 163"/>
                  <a:gd name="T47" fmla="*/ 72 h 145"/>
                  <a:gd name="T48" fmla="*/ 33 w 163"/>
                  <a:gd name="T49" fmla="*/ 68 h 145"/>
                  <a:gd name="T50" fmla="*/ 72 w 163"/>
                  <a:gd name="T51" fmla="*/ 68 h 145"/>
                  <a:gd name="T52" fmla="*/ 76 w 163"/>
                  <a:gd name="T53" fmla="*/ 72 h 145"/>
                  <a:gd name="T54" fmla="*/ 72 w 163"/>
                  <a:gd name="T55" fmla="*/ 77 h 145"/>
                  <a:gd name="T56" fmla="*/ 129 w 163"/>
                  <a:gd name="T57" fmla="*/ 58 h 145"/>
                  <a:gd name="T58" fmla="*/ 33 w 163"/>
                  <a:gd name="T59" fmla="*/ 58 h 145"/>
                  <a:gd name="T60" fmla="*/ 28 w 163"/>
                  <a:gd name="T61" fmla="*/ 53 h 145"/>
                  <a:gd name="T62" fmla="*/ 33 w 163"/>
                  <a:gd name="T63" fmla="*/ 48 h 145"/>
                  <a:gd name="T64" fmla="*/ 129 w 163"/>
                  <a:gd name="T65" fmla="*/ 48 h 145"/>
                  <a:gd name="T66" fmla="*/ 134 w 163"/>
                  <a:gd name="T67" fmla="*/ 53 h 145"/>
                  <a:gd name="T68" fmla="*/ 129 w 163"/>
                  <a:gd name="T69" fmla="*/ 5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45">
                    <a:moveTo>
                      <a:pt x="144" y="0"/>
                    </a:moveTo>
                    <a:cubicBezTo>
                      <a:pt x="19" y="0"/>
                      <a:pt x="19" y="0"/>
                      <a:pt x="19" y="0"/>
                    </a:cubicBezTo>
                    <a:cubicBezTo>
                      <a:pt x="8" y="0"/>
                      <a:pt x="0" y="9"/>
                      <a:pt x="0" y="20"/>
                    </a:cubicBezTo>
                    <a:cubicBezTo>
                      <a:pt x="0" y="87"/>
                      <a:pt x="0" y="87"/>
                      <a:pt x="0" y="87"/>
                    </a:cubicBezTo>
                    <a:cubicBezTo>
                      <a:pt x="0" y="97"/>
                      <a:pt x="8" y="106"/>
                      <a:pt x="19" y="106"/>
                    </a:cubicBezTo>
                    <a:cubicBezTo>
                      <a:pt x="28" y="106"/>
                      <a:pt x="28" y="106"/>
                      <a:pt x="28" y="106"/>
                    </a:cubicBezTo>
                    <a:cubicBezTo>
                      <a:pt x="28" y="139"/>
                      <a:pt x="28" y="139"/>
                      <a:pt x="28" y="139"/>
                    </a:cubicBezTo>
                    <a:cubicBezTo>
                      <a:pt x="28" y="141"/>
                      <a:pt x="29" y="142"/>
                      <a:pt x="30" y="143"/>
                    </a:cubicBezTo>
                    <a:cubicBezTo>
                      <a:pt x="32" y="145"/>
                      <a:pt x="35" y="145"/>
                      <a:pt x="37" y="143"/>
                    </a:cubicBezTo>
                    <a:cubicBezTo>
                      <a:pt x="76" y="106"/>
                      <a:pt x="76" y="106"/>
                      <a:pt x="76" y="106"/>
                    </a:cubicBezTo>
                    <a:cubicBezTo>
                      <a:pt x="144" y="106"/>
                      <a:pt x="144" y="106"/>
                      <a:pt x="144" y="106"/>
                    </a:cubicBezTo>
                    <a:cubicBezTo>
                      <a:pt x="154" y="106"/>
                      <a:pt x="163" y="97"/>
                      <a:pt x="163" y="87"/>
                    </a:cubicBezTo>
                    <a:cubicBezTo>
                      <a:pt x="163" y="20"/>
                      <a:pt x="163" y="20"/>
                      <a:pt x="163" y="20"/>
                    </a:cubicBezTo>
                    <a:cubicBezTo>
                      <a:pt x="163" y="9"/>
                      <a:pt x="154" y="0"/>
                      <a:pt x="144" y="0"/>
                    </a:cubicBezTo>
                    <a:moveTo>
                      <a:pt x="33" y="29"/>
                    </a:moveTo>
                    <a:cubicBezTo>
                      <a:pt x="110" y="29"/>
                      <a:pt x="110" y="29"/>
                      <a:pt x="110" y="29"/>
                    </a:cubicBezTo>
                    <a:cubicBezTo>
                      <a:pt x="113" y="29"/>
                      <a:pt x="115" y="31"/>
                      <a:pt x="115" y="34"/>
                    </a:cubicBezTo>
                    <a:cubicBezTo>
                      <a:pt x="115" y="37"/>
                      <a:pt x="113" y="39"/>
                      <a:pt x="110" y="39"/>
                    </a:cubicBezTo>
                    <a:cubicBezTo>
                      <a:pt x="33" y="39"/>
                      <a:pt x="33" y="39"/>
                      <a:pt x="33" y="39"/>
                    </a:cubicBezTo>
                    <a:cubicBezTo>
                      <a:pt x="31" y="39"/>
                      <a:pt x="28" y="37"/>
                      <a:pt x="28" y="34"/>
                    </a:cubicBezTo>
                    <a:cubicBezTo>
                      <a:pt x="28" y="31"/>
                      <a:pt x="31" y="29"/>
                      <a:pt x="33" y="29"/>
                    </a:cubicBezTo>
                    <a:moveTo>
                      <a:pt x="72" y="77"/>
                    </a:moveTo>
                    <a:cubicBezTo>
                      <a:pt x="33" y="77"/>
                      <a:pt x="33" y="77"/>
                      <a:pt x="33" y="77"/>
                    </a:cubicBezTo>
                    <a:cubicBezTo>
                      <a:pt x="31" y="77"/>
                      <a:pt x="28" y="75"/>
                      <a:pt x="28" y="72"/>
                    </a:cubicBezTo>
                    <a:cubicBezTo>
                      <a:pt x="28" y="70"/>
                      <a:pt x="31" y="68"/>
                      <a:pt x="33" y="68"/>
                    </a:cubicBezTo>
                    <a:cubicBezTo>
                      <a:pt x="72" y="68"/>
                      <a:pt x="72" y="68"/>
                      <a:pt x="72" y="68"/>
                    </a:cubicBezTo>
                    <a:cubicBezTo>
                      <a:pt x="74" y="68"/>
                      <a:pt x="76" y="70"/>
                      <a:pt x="76" y="72"/>
                    </a:cubicBezTo>
                    <a:cubicBezTo>
                      <a:pt x="76" y="75"/>
                      <a:pt x="74" y="77"/>
                      <a:pt x="72" y="77"/>
                    </a:cubicBezTo>
                    <a:moveTo>
                      <a:pt x="129" y="58"/>
                    </a:moveTo>
                    <a:cubicBezTo>
                      <a:pt x="33" y="58"/>
                      <a:pt x="33" y="58"/>
                      <a:pt x="33" y="58"/>
                    </a:cubicBezTo>
                    <a:cubicBezTo>
                      <a:pt x="31" y="58"/>
                      <a:pt x="28" y="56"/>
                      <a:pt x="28" y="53"/>
                    </a:cubicBezTo>
                    <a:cubicBezTo>
                      <a:pt x="28" y="50"/>
                      <a:pt x="31" y="48"/>
                      <a:pt x="33" y="48"/>
                    </a:cubicBezTo>
                    <a:cubicBezTo>
                      <a:pt x="129" y="48"/>
                      <a:pt x="129" y="48"/>
                      <a:pt x="129" y="48"/>
                    </a:cubicBezTo>
                    <a:cubicBezTo>
                      <a:pt x="132" y="48"/>
                      <a:pt x="134" y="50"/>
                      <a:pt x="134" y="53"/>
                    </a:cubicBezTo>
                    <a:cubicBezTo>
                      <a:pt x="134" y="56"/>
                      <a:pt x="132" y="58"/>
                      <a:pt x="129" y="58"/>
                    </a:cubicBezTo>
                  </a:path>
                </a:pathLst>
              </a:custGeom>
              <a:solidFill>
                <a:schemeClr val="tx2">
                  <a:lumMod val="20000"/>
                  <a:lumOff val="80000"/>
                </a:schemeClr>
              </a:solidFill>
              <a:ln>
                <a:noFill/>
              </a:ln>
            </p:spPr>
            <p:txBody>
              <a:bodyPr anchor="ctr"/>
              <a:lstStyle/>
              <a:p>
                <a:pPr algn="ctr"/>
                <a:endParaRPr/>
              </a:p>
            </p:txBody>
          </p:sp>
          <p:sp>
            <p:nvSpPr>
              <p:cNvPr id="116" name="ïS1ïḍe">
                <a:extLst>
                  <a:ext uri="{FF2B5EF4-FFF2-40B4-BE49-F238E27FC236}">
                    <a16:creationId xmlns:a16="http://schemas.microsoft.com/office/drawing/2014/main" id="{28B4612D-9A3C-4B4B-9A7D-1A364DA5C94A}"/>
                  </a:ext>
                </a:extLst>
              </p:cNvPr>
              <p:cNvSpPr/>
              <p:nvPr/>
            </p:nvSpPr>
            <p:spPr bwMode="auto">
              <a:xfrm>
                <a:off x="8089901" y="2202434"/>
                <a:ext cx="201613" cy="287338"/>
              </a:xfrm>
              <a:custGeom>
                <a:avLst/>
                <a:gdLst>
                  <a:gd name="T0" fmla="*/ 60 w 120"/>
                  <a:gd name="T1" fmla="*/ 0 h 171"/>
                  <a:gd name="T2" fmla="*/ 0 w 120"/>
                  <a:gd name="T3" fmla="*/ 60 h 171"/>
                  <a:gd name="T4" fmla="*/ 60 w 120"/>
                  <a:gd name="T5" fmla="*/ 171 h 171"/>
                  <a:gd name="T6" fmla="*/ 120 w 120"/>
                  <a:gd name="T7" fmla="*/ 60 h 171"/>
                  <a:gd name="T8" fmla="*/ 60 w 120"/>
                  <a:gd name="T9" fmla="*/ 0 h 171"/>
                  <a:gd name="T10" fmla="*/ 60 w 120"/>
                  <a:gd name="T11" fmla="*/ 70 h 171"/>
                  <a:gd name="T12" fmla="*/ 41 w 120"/>
                  <a:gd name="T13" fmla="*/ 51 h 171"/>
                  <a:gd name="T14" fmla="*/ 60 w 120"/>
                  <a:gd name="T15" fmla="*/ 33 h 171"/>
                  <a:gd name="T16" fmla="*/ 79 w 120"/>
                  <a:gd name="T17" fmla="*/ 51 h 171"/>
                  <a:gd name="T18" fmla="*/ 60 w 120"/>
                  <a:gd name="T19" fmla="*/ 7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71">
                    <a:moveTo>
                      <a:pt x="60" y="0"/>
                    </a:moveTo>
                    <a:cubicBezTo>
                      <a:pt x="27" y="0"/>
                      <a:pt x="0" y="27"/>
                      <a:pt x="0" y="60"/>
                    </a:cubicBezTo>
                    <a:cubicBezTo>
                      <a:pt x="0" y="94"/>
                      <a:pt x="60" y="171"/>
                      <a:pt x="60" y="171"/>
                    </a:cubicBezTo>
                    <a:cubicBezTo>
                      <a:pt x="60" y="171"/>
                      <a:pt x="120" y="94"/>
                      <a:pt x="120" y="60"/>
                    </a:cubicBezTo>
                    <a:cubicBezTo>
                      <a:pt x="120" y="27"/>
                      <a:pt x="93" y="0"/>
                      <a:pt x="60" y="0"/>
                    </a:cubicBezTo>
                    <a:close/>
                    <a:moveTo>
                      <a:pt x="60" y="70"/>
                    </a:moveTo>
                    <a:cubicBezTo>
                      <a:pt x="50" y="70"/>
                      <a:pt x="41" y="62"/>
                      <a:pt x="41" y="51"/>
                    </a:cubicBezTo>
                    <a:cubicBezTo>
                      <a:pt x="41" y="41"/>
                      <a:pt x="50" y="33"/>
                      <a:pt x="60" y="33"/>
                    </a:cubicBezTo>
                    <a:cubicBezTo>
                      <a:pt x="70" y="33"/>
                      <a:pt x="79" y="41"/>
                      <a:pt x="79" y="51"/>
                    </a:cubicBezTo>
                    <a:cubicBezTo>
                      <a:pt x="79" y="62"/>
                      <a:pt x="70" y="70"/>
                      <a:pt x="60" y="70"/>
                    </a:cubicBezTo>
                    <a:close/>
                  </a:path>
                </a:pathLst>
              </a:custGeom>
              <a:solidFill>
                <a:schemeClr val="tx2">
                  <a:lumMod val="20000"/>
                  <a:lumOff val="80000"/>
                </a:schemeClr>
              </a:solidFill>
              <a:ln>
                <a:noFill/>
              </a:ln>
            </p:spPr>
            <p:txBody>
              <a:bodyPr anchor="ctr"/>
              <a:lstStyle/>
              <a:p>
                <a:pPr algn="ctr"/>
                <a:endParaRPr/>
              </a:p>
            </p:txBody>
          </p:sp>
          <p:sp>
            <p:nvSpPr>
              <p:cNvPr id="117" name="íšḷíḑé">
                <a:extLst>
                  <a:ext uri="{FF2B5EF4-FFF2-40B4-BE49-F238E27FC236}">
                    <a16:creationId xmlns:a16="http://schemas.microsoft.com/office/drawing/2014/main" id="{4E0EE220-2DC7-4468-874C-60CBF0631956}"/>
                  </a:ext>
                </a:extLst>
              </p:cNvPr>
              <p:cNvSpPr/>
              <p:nvPr/>
            </p:nvSpPr>
            <p:spPr bwMode="auto">
              <a:xfrm>
                <a:off x="10152063" y="2337371"/>
                <a:ext cx="203200" cy="239713"/>
              </a:xfrm>
              <a:custGeom>
                <a:avLst/>
                <a:gdLst>
                  <a:gd name="T0" fmla="*/ 78 w 121"/>
                  <a:gd name="T1" fmla="*/ 124 h 143"/>
                  <a:gd name="T2" fmla="*/ 112 w 121"/>
                  <a:gd name="T3" fmla="*/ 60 h 143"/>
                  <a:gd name="T4" fmla="*/ 101 w 121"/>
                  <a:gd name="T5" fmla="*/ 15 h 143"/>
                  <a:gd name="T6" fmla="*/ 88 w 121"/>
                  <a:gd name="T7" fmla="*/ 8 h 143"/>
                  <a:gd name="T8" fmla="*/ 45 w 121"/>
                  <a:gd name="T9" fmla="*/ 25 h 143"/>
                  <a:gd name="T10" fmla="*/ 7 w 121"/>
                  <a:gd name="T11" fmla="*/ 96 h 143"/>
                  <a:gd name="T12" fmla="*/ 19 w 121"/>
                  <a:gd name="T13" fmla="*/ 135 h 143"/>
                  <a:gd name="T14" fmla="*/ 20 w 121"/>
                  <a:gd name="T15" fmla="*/ 136 h 143"/>
                  <a:gd name="T16" fmla="*/ 59 w 121"/>
                  <a:gd name="T17" fmla="*/ 124 h 143"/>
                  <a:gd name="T18" fmla="*/ 85 w 121"/>
                  <a:gd name="T19" fmla="*/ 75 h 143"/>
                  <a:gd name="T20" fmla="*/ 77 w 121"/>
                  <a:gd name="T21" fmla="*/ 47 h 143"/>
                  <a:gd name="T22" fmla="*/ 75 w 121"/>
                  <a:gd name="T23" fmla="*/ 46 h 143"/>
                  <a:gd name="T24" fmla="*/ 48 w 121"/>
                  <a:gd name="T25" fmla="*/ 55 h 143"/>
                  <a:gd name="T26" fmla="*/ 27 w 121"/>
                  <a:gd name="T27" fmla="*/ 96 h 143"/>
                  <a:gd name="T28" fmla="*/ 36 w 121"/>
                  <a:gd name="T29" fmla="*/ 101 h 143"/>
                  <a:gd name="T30" fmla="*/ 58 w 121"/>
                  <a:gd name="T31" fmla="*/ 60 h 143"/>
                  <a:gd name="T32" fmla="*/ 70 w 121"/>
                  <a:gd name="T33" fmla="*/ 55 h 143"/>
                  <a:gd name="T34" fmla="*/ 72 w 121"/>
                  <a:gd name="T35" fmla="*/ 56 h 143"/>
                  <a:gd name="T36" fmla="*/ 76 w 121"/>
                  <a:gd name="T37" fmla="*/ 69 h 143"/>
                  <a:gd name="T38" fmla="*/ 50 w 121"/>
                  <a:gd name="T39" fmla="*/ 118 h 143"/>
                  <a:gd name="T40" fmla="*/ 25 w 121"/>
                  <a:gd name="T41" fmla="*/ 126 h 143"/>
                  <a:gd name="T42" fmla="*/ 15 w 121"/>
                  <a:gd name="T43" fmla="*/ 114 h 143"/>
                  <a:gd name="T44" fmla="*/ 20 w 121"/>
                  <a:gd name="T45" fmla="*/ 96 h 143"/>
                  <a:gd name="T46" fmla="*/ 55 w 121"/>
                  <a:gd name="T47" fmla="*/ 30 h 143"/>
                  <a:gd name="T48" fmla="*/ 83 w 121"/>
                  <a:gd name="T49" fmla="*/ 18 h 143"/>
                  <a:gd name="T50" fmla="*/ 95 w 121"/>
                  <a:gd name="T51" fmla="*/ 25 h 143"/>
                  <a:gd name="T52" fmla="*/ 102 w 121"/>
                  <a:gd name="T53" fmla="*/ 55 h 143"/>
                  <a:gd name="T54" fmla="*/ 68 w 121"/>
                  <a:gd name="T55" fmla="*/ 119 h 143"/>
                  <a:gd name="T56" fmla="*/ 78 w 121"/>
                  <a:gd name="T57" fmla="*/ 1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143">
                    <a:moveTo>
                      <a:pt x="78" y="124"/>
                    </a:moveTo>
                    <a:cubicBezTo>
                      <a:pt x="112" y="60"/>
                      <a:pt x="112" y="60"/>
                      <a:pt x="112" y="60"/>
                    </a:cubicBezTo>
                    <a:cubicBezTo>
                      <a:pt x="121" y="42"/>
                      <a:pt x="117" y="24"/>
                      <a:pt x="101" y="15"/>
                    </a:cubicBezTo>
                    <a:cubicBezTo>
                      <a:pt x="88" y="8"/>
                      <a:pt x="88" y="8"/>
                      <a:pt x="88" y="8"/>
                    </a:cubicBezTo>
                    <a:cubicBezTo>
                      <a:pt x="72" y="0"/>
                      <a:pt x="55" y="7"/>
                      <a:pt x="45" y="25"/>
                    </a:cubicBezTo>
                    <a:cubicBezTo>
                      <a:pt x="7" y="96"/>
                      <a:pt x="7" y="96"/>
                      <a:pt x="7" y="96"/>
                    </a:cubicBezTo>
                    <a:cubicBezTo>
                      <a:pt x="0" y="110"/>
                      <a:pt x="5" y="128"/>
                      <a:pt x="19" y="135"/>
                    </a:cubicBezTo>
                    <a:cubicBezTo>
                      <a:pt x="20" y="136"/>
                      <a:pt x="20" y="136"/>
                      <a:pt x="20" y="136"/>
                    </a:cubicBezTo>
                    <a:cubicBezTo>
                      <a:pt x="34" y="143"/>
                      <a:pt x="51" y="138"/>
                      <a:pt x="59" y="124"/>
                    </a:cubicBezTo>
                    <a:cubicBezTo>
                      <a:pt x="85" y="75"/>
                      <a:pt x="85" y="75"/>
                      <a:pt x="85" y="75"/>
                    </a:cubicBezTo>
                    <a:cubicBezTo>
                      <a:pt x="91" y="64"/>
                      <a:pt x="87" y="52"/>
                      <a:pt x="77" y="47"/>
                    </a:cubicBezTo>
                    <a:cubicBezTo>
                      <a:pt x="75" y="46"/>
                      <a:pt x="75" y="46"/>
                      <a:pt x="75" y="46"/>
                    </a:cubicBezTo>
                    <a:cubicBezTo>
                      <a:pt x="66" y="40"/>
                      <a:pt x="54" y="44"/>
                      <a:pt x="48" y="55"/>
                    </a:cubicBezTo>
                    <a:cubicBezTo>
                      <a:pt x="27" y="96"/>
                      <a:pt x="27" y="96"/>
                      <a:pt x="27" y="96"/>
                    </a:cubicBezTo>
                    <a:cubicBezTo>
                      <a:pt x="36" y="101"/>
                      <a:pt x="36" y="101"/>
                      <a:pt x="36" y="101"/>
                    </a:cubicBezTo>
                    <a:cubicBezTo>
                      <a:pt x="58" y="60"/>
                      <a:pt x="58" y="60"/>
                      <a:pt x="58" y="60"/>
                    </a:cubicBezTo>
                    <a:cubicBezTo>
                      <a:pt x="60" y="56"/>
                      <a:pt x="65" y="52"/>
                      <a:pt x="70" y="55"/>
                    </a:cubicBezTo>
                    <a:cubicBezTo>
                      <a:pt x="72" y="56"/>
                      <a:pt x="72" y="56"/>
                      <a:pt x="72" y="56"/>
                    </a:cubicBezTo>
                    <a:cubicBezTo>
                      <a:pt x="77" y="59"/>
                      <a:pt x="78" y="64"/>
                      <a:pt x="76" y="69"/>
                    </a:cubicBezTo>
                    <a:cubicBezTo>
                      <a:pt x="50" y="118"/>
                      <a:pt x="50" y="118"/>
                      <a:pt x="50" y="118"/>
                    </a:cubicBezTo>
                    <a:cubicBezTo>
                      <a:pt x="45" y="127"/>
                      <a:pt x="34" y="131"/>
                      <a:pt x="25" y="126"/>
                    </a:cubicBezTo>
                    <a:cubicBezTo>
                      <a:pt x="20" y="123"/>
                      <a:pt x="17" y="119"/>
                      <a:pt x="15" y="114"/>
                    </a:cubicBezTo>
                    <a:cubicBezTo>
                      <a:pt x="15" y="110"/>
                      <a:pt x="16" y="104"/>
                      <a:pt x="20" y="96"/>
                    </a:cubicBezTo>
                    <a:cubicBezTo>
                      <a:pt x="55" y="30"/>
                      <a:pt x="55" y="30"/>
                      <a:pt x="55" y="30"/>
                    </a:cubicBezTo>
                    <a:cubicBezTo>
                      <a:pt x="63" y="15"/>
                      <a:pt x="75" y="14"/>
                      <a:pt x="83" y="18"/>
                    </a:cubicBezTo>
                    <a:cubicBezTo>
                      <a:pt x="95" y="25"/>
                      <a:pt x="95" y="25"/>
                      <a:pt x="95" y="25"/>
                    </a:cubicBezTo>
                    <a:cubicBezTo>
                      <a:pt x="108" y="31"/>
                      <a:pt x="108" y="45"/>
                      <a:pt x="102" y="55"/>
                    </a:cubicBezTo>
                    <a:cubicBezTo>
                      <a:pt x="68" y="119"/>
                      <a:pt x="68" y="119"/>
                      <a:pt x="68" y="119"/>
                    </a:cubicBezTo>
                    <a:lnTo>
                      <a:pt x="78" y="124"/>
                    </a:lnTo>
                    <a:close/>
                  </a:path>
                </a:pathLst>
              </a:custGeom>
              <a:solidFill>
                <a:schemeClr val="tx2">
                  <a:lumMod val="20000"/>
                  <a:lumOff val="80000"/>
                </a:schemeClr>
              </a:solidFill>
              <a:ln>
                <a:noFill/>
              </a:ln>
            </p:spPr>
            <p:txBody>
              <a:bodyPr anchor="ctr"/>
              <a:lstStyle/>
              <a:p>
                <a:pPr algn="ctr"/>
                <a:endParaRPr/>
              </a:p>
            </p:txBody>
          </p:sp>
          <p:sp>
            <p:nvSpPr>
              <p:cNvPr id="118" name="ïṣ1îďê">
                <a:extLst>
                  <a:ext uri="{FF2B5EF4-FFF2-40B4-BE49-F238E27FC236}">
                    <a16:creationId xmlns:a16="http://schemas.microsoft.com/office/drawing/2014/main" id="{71591D49-2327-4609-A11C-C3D625BBBD02}"/>
                  </a:ext>
                </a:extLst>
              </p:cNvPr>
              <p:cNvSpPr/>
              <p:nvPr/>
            </p:nvSpPr>
            <p:spPr bwMode="auto">
              <a:xfrm>
                <a:off x="10318244" y="1861121"/>
                <a:ext cx="542925" cy="542925"/>
              </a:xfrm>
              <a:prstGeom prst="ellipse">
                <a:avLst/>
              </a:prstGeom>
              <a:solidFill>
                <a:schemeClr val="accent4"/>
              </a:solidFill>
              <a:ln>
                <a:noFill/>
              </a:ln>
            </p:spPr>
            <p:txBody>
              <a:bodyPr anchor="ctr"/>
              <a:lstStyle/>
              <a:p>
                <a:pPr algn="ctr"/>
                <a:endParaRPr/>
              </a:p>
            </p:txBody>
          </p:sp>
          <p:sp>
            <p:nvSpPr>
              <p:cNvPr id="119" name="íṡľiḋè">
                <a:extLst>
                  <a:ext uri="{FF2B5EF4-FFF2-40B4-BE49-F238E27FC236}">
                    <a16:creationId xmlns:a16="http://schemas.microsoft.com/office/drawing/2014/main" id="{56B3D97B-8E35-4395-9F17-5D00ECBE12ED}"/>
                  </a:ext>
                </a:extLst>
              </p:cNvPr>
              <p:cNvSpPr/>
              <p:nvPr/>
            </p:nvSpPr>
            <p:spPr bwMode="auto">
              <a:xfrm>
                <a:off x="10718294" y="3161284"/>
                <a:ext cx="544513" cy="544513"/>
              </a:xfrm>
              <a:prstGeom prst="ellipse">
                <a:avLst/>
              </a:prstGeom>
              <a:solidFill>
                <a:schemeClr val="accent2"/>
              </a:solidFill>
              <a:ln>
                <a:noFill/>
              </a:ln>
            </p:spPr>
            <p:txBody>
              <a:bodyPr anchor="ctr"/>
              <a:lstStyle/>
              <a:p>
                <a:pPr algn="ctr"/>
                <a:endParaRPr/>
              </a:p>
            </p:txBody>
          </p:sp>
          <p:sp>
            <p:nvSpPr>
              <p:cNvPr id="120" name="iṥľíḋê">
                <a:extLst>
                  <a:ext uri="{FF2B5EF4-FFF2-40B4-BE49-F238E27FC236}">
                    <a16:creationId xmlns:a16="http://schemas.microsoft.com/office/drawing/2014/main" id="{D77390C6-6822-4613-ADD2-8234A3BBD406}"/>
                  </a:ext>
                </a:extLst>
              </p:cNvPr>
              <p:cNvSpPr/>
              <p:nvPr/>
            </p:nvSpPr>
            <p:spPr bwMode="auto">
              <a:xfrm>
                <a:off x="7578726" y="1696021"/>
                <a:ext cx="573088" cy="574675"/>
              </a:xfrm>
              <a:prstGeom prst="ellipse">
                <a:avLst/>
              </a:prstGeom>
              <a:solidFill>
                <a:schemeClr val="accent1"/>
              </a:solidFill>
              <a:ln>
                <a:noFill/>
              </a:ln>
            </p:spPr>
            <p:txBody>
              <a:bodyPr anchor="ctr"/>
              <a:lstStyle/>
              <a:p>
                <a:pPr algn="ctr"/>
                <a:endParaRPr/>
              </a:p>
            </p:txBody>
          </p:sp>
          <p:sp>
            <p:nvSpPr>
              <p:cNvPr id="121" name="ï$ḻiḑê">
                <a:extLst>
                  <a:ext uri="{FF2B5EF4-FFF2-40B4-BE49-F238E27FC236}">
                    <a16:creationId xmlns:a16="http://schemas.microsoft.com/office/drawing/2014/main" id="{E6484A66-764D-46CA-8964-E2E549108CE5}"/>
                  </a:ext>
                </a:extLst>
              </p:cNvPr>
              <p:cNvSpPr/>
              <p:nvPr/>
            </p:nvSpPr>
            <p:spPr bwMode="auto">
              <a:xfrm>
                <a:off x="7064883" y="3339084"/>
                <a:ext cx="544513" cy="544513"/>
              </a:xfrm>
              <a:prstGeom prst="ellipse">
                <a:avLst/>
              </a:prstGeom>
              <a:solidFill>
                <a:schemeClr val="accent3"/>
              </a:solidFill>
              <a:ln>
                <a:noFill/>
              </a:ln>
            </p:spPr>
            <p:txBody>
              <a:bodyPr anchor="ctr"/>
              <a:lstStyle/>
              <a:p>
                <a:pPr algn="ctr"/>
                <a:endParaRPr/>
              </a:p>
            </p:txBody>
          </p:sp>
          <p:sp>
            <p:nvSpPr>
              <p:cNvPr id="122" name="išḷiďe">
                <a:extLst>
                  <a:ext uri="{FF2B5EF4-FFF2-40B4-BE49-F238E27FC236}">
                    <a16:creationId xmlns:a16="http://schemas.microsoft.com/office/drawing/2014/main" id="{4CA12478-A4FB-4798-8758-4C2875588E25}"/>
                  </a:ext>
                </a:extLst>
              </p:cNvPr>
              <p:cNvSpPr/>
              <p:nvPr/>
            </p:nvSpPr>
            <p:spPr bwMode="auto">
              <a:xfrm>
                <a:off x="10296526" y="3875659"/>
                <a:ext cx="414338" cy="414338"/>
              </a:xfrm>
              <a:prstGeom prst="ellipse">
                <a:avLst/>
              </a:prstGeom>
              <a:solidFill>
                <a:schemeClr val="tx2">
                  <a:lumMod val="20000"/>
                  <a:lumOff val="80000"/>
                </a:schemeClr>
              </a:solidFill>
              <a:ln>
                <a:noFill/>
              </a:ln>
            </p:spPr>
            <p:txBody>
              <a:bodyPr anchor="ctr"/>
              <a:lstStyle/>
              <a:p>
                <a:pPr algn="ctr"/>
                <a:endParaRPr/>
              </a:p>
            </p:txBody>
          </p:sp>
          <p:sp>
            <p:nvSpPr>
              <p:cNvPr id="123" name="iṡḷïḋe">
                <a:extLst>
                  <a:ext uri="{FF2B5EF4-FFF2-40B4-BE49-F238E27FC236}">
                    <a16:creationId xmlns:a16="http://schemas.microsoft.com/office/drawing/2014/main" id="{C20EEFD9-42CE-463F-B763-D471FF666FD5}"/>
                  </a:ext>
                </a:extLst>
              </p:cNvPr>
              <p:cNvSpPr/>
              <p:nvPr/>
            </p:nvSpPr>
            <p:spPr bwMode="auto">
              <a:xfrm>
                <a:off x="10404476" y="3939159"/>
                <a:ext cx="215900" cy="257175"/>
              </a:xfrm>
              <a:custGeom>
                <a:avLst/>
                <a:gdLst>
                  <a:gd name="T0" fmla="*/ 70 w 129"/>
                  <a:gd name="T1" fmla="*/ 0 h 153"/>
                  <a:gd name="T2" fmla="*/ 59 w 129"/>
                  <a:gd name="T3" fmla="*/ 0 h 153"/>
                  <a:gd name="T4" fmla="*/ 59 w 129"/>
                  <a:gd name="T5" fmla="*/ 112 h 153"/>
                  <a:gd name="T6" fmla="*/ 35 w 129"/>
                  <a:gd name="T7" fmla="*/ 106 h 153"/>
                  <a:gd name="T8" fmla="*/ 0 w 129"/>
                  <a:gd name="T9" fmla="*/ 129 h 153"/>
                  <a:gd name="T10" fmla="*/ 35 w 129"/>
                  <a:gd name="T11" fmla="*/ 153 h 153"/>
                  <a:gd name="T12" fmla="*/ 70 w 129"/>
                  <a:gd name="T13" fmla="*/ 129 h 153"/>
                  <a:gd name="T14" fmla="*/ 70 w 129"/>
                  <a:gd name="T15" fmla="*/ 35 h 153"/>
                  <a:gd name="T16" fmla="*/ 129 w 129"/>
                  <a:gd name="T17" fmla="*/ 82 h 153"/>
                  <a:gd name="T18" fmla="*/ 70 w 12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3">
                    <a:moveTo>
                      <a:pt x="70" y="0"/>
                    </a:moveTo>
                    <a:cubicBezTo>
                      <a:pt x="59" y="0"/>
                      <a:pt x="59" y="0"/>
                      <a:pt x="59" y="0"/>
                    </a:cubicBezTo>
                    <a:cubicBezTo>
                      <a:pt x="59" y="112"/>
                      <a:pt x="59" y="112"/>
                      <a:pt x="59" y="112"/>
                    </a:cubicBezTo>
                    <a:cubicBezTo>
                      <a:pt x="52" y="108"/>
                      <a:pt x="44" y="106"/>
                      <a:pt x="35" y="106"/>
                    </a:cubicBezTo>
                    <a:cubicBezTo>
                      <a:pt x="16" y="106"/>
                      <a:pt x="0" y="116"/>
                      <a:pt x="0" y="129"/>
                    </a:cubicBezTo>
                    <a:cubicBezTo>
                      <a:pt x="0" y="142"/>
                      <a:pt x="16" y="153"/>
                      <a:pt x="35" y="153"/>
                    </a:cubicBezTo>
                    <a:cubicBezTo>
                      <a:pt x="55" y="153"/>
                      <a:pt x="70" y="142"/>
                      <a:pt x="70" y="129"/>
                    </a:cubicBezTo>
                    <a:cubicBezTo>
                      <a:pt x="70" y="35"/>
                      <a:pt x="70" y="35"/>
                      <a:pt x="70" y="35"/>
                    </a:cubicBezTo>
                    <a:cubicBezTo>
                      <a:pt x="100" y="31"/>
                      <a:pt x="117" y="65"/>
                      <a:pt x="129" y="82"/>
                    </a:cubicBezTo>
                    <a:cubicBezTo>
                      <a:pt x="122" y="0"/>
                      <a:pt x="70" y="0"/>
                      <a:pt x="70" y="0"/>
                    </a:cubicBezTo>
                  </a:path>
                </a:pathLst>
              </a:custGeom>
              <a:solidFill>
                <a:schemeClr val="bg1"/>
              </a:solidFill>
              <a:ln>
                <a:noFill/>
              </a:ln>
            </p:spPr>
            <p:txBody>
              <a:bodyPr anchor="ctr"/>
              <a:lstStyle/>
              <a:p>
                <a:pPr algn="ctr"/>
                <a:endParaRPr/>
              </a:p>
            </p:txBody>
          </p:sp>
          <p:grpSp>
            <p:nvGrpSpPr>
              <p:cNvPr id="124" name="ïŝ1íḓê">
                <a:extLst>
                  <a:ext uri="{FF2B5EF4-FFF2-40B4-BE49-F238E27FC236}">
                    <a16:creationId xmlns:a16="http://schemas.microsoft.com/office/drawing/2014/main" id="{32E1DD4A-FA87-4A8F-B7AF-49E0A95C0A14}"/>
                  </a:ext>
                </a:extLst>
              </p:cNvPr>
              <p:cNvGrpSpPr/>
              <p:nvPr/>
            </p:nvGrpSpPr>
            <p:grpSpPr>
              <a:xfrm>
                <a:off x="9809163" y="1708721"/>
                <a:ext cx="241300" cy="201613"/>
                <a:chOff x="9809163" y="1657351"/>
                <a:chExt cx="241300" cy="201613"/>
              </a:xfrm>
              <a:solidFill>
                <a:schemeClr val="tx2">
                  <a:lumMod val="20000"/>
                  <a:lumOff val="80000"/>
                </a:schemeClr>
              </a:solidFill>
            </p:grpSpPr>
            <p:sp>
              <p:nvSpPr>
                <p:cNvPr id="146" name="iṣḷiḓe">
                  <a:extLst>
                    <a:ext uri="{FF2B5EF4-FFF2-40B4-BE49-F238E27FC236}">
                      <a16:creationId xmlns:a16="http://schemas.microsoft.com/office/drawing/2014/main" id="{6BC21456-A027-4652-8F43-7BA9966E2C04}"/>
                    </a:ext>
                  </a:extLst>
                </p:cNvPr>
                <p:cNvSpPr/>
                <p:nvPr/>
              </p:nvSpPr>
              <p:spPr bwMode="auto">
                <a:xfrm>
                  <a:off x="9975851" y="1657351"/>
                  <a:ext cx="46038" cy="19050"/>
                </a:xfrm>
                <a:prstGeom prst="rect">
                  <a:avLst/>
                </a:pr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nchor="ctr"/>
                <a:lstStyle/>
                <a:p>
                  <a:pPr algn="ctr"/>
                  <a:endParaRPr/>
                </a:p>
              </p:txBody>
            </p:sp>
            <p:sp>
              <p:nvSpPr>
                <p:cNvPr id="147" name="îŝḷîḑê">
                  <a:extLst>
                    <a:ext uri="{FF2B5EF4-FFF2-40B4-BE49-F238E27FC236}">
                      <a16:creationId xmlns:a16="http://schemas.microsoft.com/office/drawing/2014/main" id="{B38FD2F7-28F8-4162-982E-50766EC42BD8}"/>
                    </a:ext>
                  </a:extLst>
                </p:cNvPr>
                <p:cNvSpPr/>
                <p:nvPr/>
              </p:nvSpPr>
              <p:spPr bwMode="auto">
                <a:xfrm>
                  <a:off x="9809163" y="1682751"/>
                  <a:ext cx="241300" cy="176213"/>
                </a:xfrm>
                <a:custGeom>
                  <a:avLst/>
                  <a:gdLst>
                    <a:gd name="T0" fmla="*/ 0 w 143"/>
                    <a:gd name="T1" fmla="*/ 105 h 105"/>
                    <a:gd name="T2" fmla="*/ 143 w 143"/>
                    <a:gd name="T3" fmla="*/ 105 h 105"/>
                    <a:gd name="T4" fmla="*/ 143 w 143"/>
                    <a:gd name="T5" fmla="*/ 0 h 105"/>
                    <a:gd name="T6" fmla="*/ 0 w 143"/>
                    <a:gd name="T7" fmla="*/ 0 h 105"/>
                    <a:gd name="T8" fmla="*/ 0 w 143"/>
                    <a:gd name="T9" fmla="*/ 105 h 105"/>
                    <a:gd name="T10" fmla="*/ 98 w 143"/>
                    <a:gd name="T11" fmla="*/ 12 h 105"/>
                    <a:gd name="T12" fmla="*/ 127 w 143"/>
                    <a:gd name="T13" fmla="*/ 12 h 105"/>
                    <a:gd name="T14" fmla="*/ 127 w 143"/>
                    <a:gd name="T15" fmla="*/ 30 h 105"/>
                    <a:gd name="T16" fmla="*/ 98 w 143"/>
                    <a:gd name="T17" fmla="*/ 30 h 105"/>
                    <a:gd name="T18" fmla="*/ 98 w 143"/>
                    <a:gd name="T19" fmla="*/ 12 h 105"/>
                    <a:gd name="T20" fmla="*/ 13 w 143"/>
                    <a:gd name="T21" fmla="*/ 52 h 105"/>
                    <a:gd name="T22" fmla="*/ 13 w 143"/>
                    <a:gd name="T23" fmla="*/ 48 h 105"/>
                    <a:gd name="T24" fmla="*/ 13 w 143"/>
                    <a:gd name="T25" fmla="*/ 44 h 105"/>
                    <a:gd name="T26" fmla="*/ 16 w 143"/>
                    <a:gd name="T27" fmla="*/ 37 h 105"/>
                    <a:gd name="T28" fmla="*/ 18 w 143"/>
                    <a:gd name="T29" fmla="*/ 33 h 105"/>
                    <a:gd name="T30" fmla="*/ 20 w 143"/>
                    <a:gd name="T31" fmla="*/ 30 h 105"/>
                    <a:gd name="T32" fmla="*/ 22 w 143"/>
                    <a:gd name="T33" fmla="*/ 27 h 105"/>
                    <a:gd name="T34" fmla="*/ 24 w 143"/>
                    <a:gd name="T35" fmla="*/ 24 h 105"/>
                    <a:gd name="T36" fmla="*/ 53 w 143"/>
                    <a:gd name="T37" fmla="*/ 12 h 105"/>
                    <a:gd name="T38" fmla="*/ 83 w 143"/>
                    <a:gd name="T39" fmla="*/ 25 h 105"/>
                    <a:gd name="T40" fmla="*/ 87 w 143"/>
                    <a:gd name="T41" fmla="*/ 30 h 105"/>
                    <a:gd name="T42" fmla="*/ 89 w 143"/>
                    <a:gd name="T43" fmla="*/ 33 h 105"/>
                    <a:gd name="T44" fmla="*/ 91 w 143"/>
                    <a:gd name="T45" fmla="*/ 37 h 105"/>
                    <a:gd name="T46" fmla="*/ 93 w 143"/>
                    <a:gd name="T47" fmla="*/ 44 h 105"/>
                    <a:gd name="T48" fmla="*/ 94 w 143"/>
                    <a:gd name="T49" fmla="*/ 48 h 105"/>
                    <a:gd name="T50" fmla="*/ 94 w 143"/>
                    <a:gd name="T51" fmla="*/ 52 h 105"/>
                    <a:gd name="T52" fmla="*/ 92 w 143"/>
                    <a:gd name="T53" fmla="*/ 66 h 105"/>
                    <a:gd name="T54" fmla="*/ 87 w 143"/>
                    <a:gd name="T55" fmla="*/ 75 h 105"/>
                    <a:gd name="T56" fmla="*/ 83 w 143"/>
                    <a:gd name="T57" fmla="*/ 80 h 105"/>
                    <a:gd name="T58" fmla="*/ 53 w 143"/>
                    <a:gd name="T59" fmla="*/ 93 h 105"/>
                    <a:gd name="T60" fmla="*/ 41 w 143"/>
                    <a:gd name="T61" fmla="*/ 91 h 105"/>
                    <a:gd name="T62" fmla="*/ 32 w 143"/>
                    <a:gd name="T63" fmla="*/ 87 h 105"/>
                    <a:gd name="T64" fmla="*/ 29 w 143"/>
                    <a:gd name="T65" fmla="*/ 85 h 105"/>
                    <a:gd name="T66" fmla="*/ 27 w 143"/>
                    <a:gd name="T67" fmla="*/ 84 h 105"/>
                    <a:gd name="T68" fmla="*/ 25 w 143"/>
                    <a:gd name="T69" fmla="*/ 81 h 105"/>
                    <a:gd name="T70" fmla="*/ 22 w 143"/>
                    <a:gd name="T71" fmla="*/ 79 h 105"/>
                    <a:gd name="T72" fmla="*/ 21 w 143"/>
                    <a:gd name="T73" fmla="*/ 77 h 105"/>
                    <a:gd name="T74" fmla="*/ 20 w 143"/>
                    <a:gd name="T75" fmla="*/ 75 h 105"/>
                    <a:gd name="T76" fmla="*/ 18 w 143"/>
                    <a:gd name="T77" fmla="*/ 72 h 105"/>
                    <a:gd name="T78" fmla="*/ 15 w 143"/>
                    <a:gd name="T79" fmla="*/ 66 h 105"/>
                    <a:gd name="T80" fmla="*/ 13 w 143"/>
                    <a:gd name="T81"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05">
                      <a:moveTo>
                        <a:pt x="0" y="105"/>
                      </a:moveTo>
                      <a:cubicBezTo>
                        <a:pt x="143" y="105"/>
                        <a:pt x="143" y="105"/>
                        <a:pt x="143" y="105"/>
                      </a:cubicBezTo>
                      <a:cubicBezTo>
                        <a:pt x="143" y="0"/>
                        <a:pt x="143" y="0"/>
                        <a:pt x="143" y="0"/>
                      </a:cubicBezTo>
                      <a:cubicBezTo>
                        <a:pt x="0" y="0"/>
                        <a:pt x="0" y="0"/>
                        <a:pt x="0" y="0"/>
                      </a:cubicBezTo>
                      <a:lnTo>
                        <a:pt x="0" y="105"/>
                      </a:lnTo>
                      <a:close/>
                      <a:moveTo>
                        <a:pt x="98" y="12"/>
                      </a:moveTo>
                      <a:cubicBezTo>
                        <a:pt x="127" y="12"/>
                        <a:pt x="127" y="12"/>
                        <a:pt x="127" y="12"/>
                      </a:cubicBezTo>
                      <a:cubicBezTo>
                        <a:pt x="127" y="30"/>
                        <a:pt x="127" y="30"/>
                        <a:pt x="127" y="30"/>
                      </a:cubicBezTo>
                      <a:cubicBezTo>
                        <a:pt x="98" y="30"/>
                        <a:pt x="98" y="30"/>
                        <a:pt x="98" y="30"/>
                      </a:cubicBezTo>
                      <a:lnTo>
                        <a:pt x="98" y="12"/>
                      </a:lnTo>
                      <a:close/>
                      <a:moveTo>
                        <a:pt x="13" y="52"/>
                      </a:moveTo>
                      <a:cubicBezTo>
                        <a:pt x="13" y="51"/>
                        <a:pt x="13" y="50"/>
                        <a:pt x="13" y="48"/>
                      </a:cubicBezTo>
                      <a:cubicBezTo>
                        <a:pt x="13" y="47"/>
                        <a:pt x="13" y="46"/>
                        <a:pt x="13" y="44"/>
                      </a:cubicBezTo>
                      <a:cubicBezTo>
                        <a:pt x="14" y="42"/>
                        <a:pt x="15" y="39"/>
                        <a:pt x="16" y="37"/>
                      </a:cubicBezTo>
                      <a:cubicBezTo>
                        <a:pt x="16" y="35"/>
                        <a:pt x="17" y="34"/>
                        <a:pt x="18" y="33"/>
                      </a:cubicBezTo>
                      <a:cubicBezTo>
                        <a:pt x="18" y="32"/>
                        <a:pt x="19" y="31"/>
                        <a:pt x="20" y="30"/>
                      </a:cubicBezTo>
                      <a:cubicBezTo>
                        <a:pt x="20" y="29"/>
                        <a:pt x="21" y="28"/>
                        <a:pt x="22" y="27"/>
                      </a:cubicBezTo>
                      <a:cubicBezTo>
                        <a:pt x="23" y="26"/>
                        <a:pt x="23" y="25"/>
                        <a:pt x="24" y="24"/>
                      </a:cubicBezTo>
                      <a:cubicBezTo>
                        <a:pt x="31" y="17"/>
                        <a:pt x="42" y="12"/>
                        <a:pt x="53" y="12"/>
                      </a:cubicBezTo>
                      <a:cubicBezTo>
                        <a:pt x="65" y="12"/>
                        <a:pt x="76" y="17"/>
                        <a:pt x="83" y="25"/>
                      </a:cubicBezTo>
                      <a:cubicBezTo>
                        <a:pt x="85" y="26"/>
                        <a:pt x="86" y="28"/>
                        <a:pt x="87" y="30"/>
                      </a:cubicBezTo>
                      <a:cubicBezTo>
                        <a:pt x="88" y="31"/>
                        <a:pt x="89" y="32"/>
                        <a:pt x="89" y="33"/>
                      </a:cubicBezTo>
                      <a:cubicBezTo>
                        <a:pt x="90" y="34"/>
                        <a:pt x="90" y="35"/>
                        <a:pt x="91" y="37"/>
                      </a:cubicBezTo>
                      <a:cubicBezTo>
                        <a:pt x="92" y="39"/>
                        <a:pt x="93" y="42"/>
                        <a:pt x="93" y="44"/>
                      </a:cubicBezTo>
                      <a:cubicBezTo>
                        <a:pt x="93" y="46"/>
                        <a:pt x="94" y="47"/>
                        <a:pt x="94" y="48"/>
                      </a:cubicBezTo>
                      <a:cubicBezTo>
                        <a:pt x="94" y="50"/>
                        <a:pt x="94" y="51"/>
                        <a:pt x="94" y="52"/>
                      </a:cubicBezTo>
                      <a:cubicBezTo>
                        <a:pt x="94" y="57"/>
                        <a:pt x="93" y="62"/>
                        <a:pt x="92" y="66"/>
                      </a:cubicBezTo>
                      <a:cubicBezTo>
                        <a:pt x="90" y="70"/>
                        <a:pt x="89" y="72"/>
                        <a:pt x="87" y="75"/>
                      </a:cubicBezTo>
                      <a:cubicBezTo>
                        <a:pt x="86" y="77"/>
                        <a:pt x="85" y="78"/>
                        <a:pt x="83" y="80"/>
                      </a:cubicBezTo>
                      <a:cubicBezTo>
                        <a:pt x="76" y="88"/>
                        <a:pt x="65" y="93"/>
                        <a:pt x="53" y="93"/>
                      </a:cubicBezTo>
                      <a:cubicBezTo>
                        <a:pt x="49" y="93"/>
                        <a:pt x="45" y="93"/>
                        <a:pt x="41" y="91"/>
                      </a:cubicBezTo>
                      <a:cubicBezTo>
                        <a:pt x="38" y="90"/>
                        <a:pt x="35" y="89"/>
                        <a:pt x="32" y="87"/>
                      </a:cubicBezTo>
                      <a:cubicBezTo>
                        <a:pt x="31" y="87"/>
                        <a:pt x="30" y="86"/>
                        <a:pt x="29" y="85"/>
                      </a:cubicBezTo>
                      <a:cubicBezTo>
                        <a:pt x="28" y="85"/>
                        <a:pt x="28" y="84"/>
                        <a:pt x="27" y="84"/>
                      </a:cubicBezTo>
                      <a:cubicBezTo>
                        <a:pt x="26" y="83"/>
                        <a:pt x="25" y="82"/>
                        <a:pt x="25" y="81"/>
                      </a:cubicBezTo>
                      <a:cubicBezTo>
                        <a:pt x="24" y="81"/>
                        <a:pt x="23" y="80"/>
                        <a:pt x="22" y="79"/>
                      </a:cubicBezTo>
                      <a:cubicBezTo>
                        <a:pt x="22" y="78"/>
                        <a:pt x="21" y="78"/>
                        <a:pt x="21" y="77"/>
                      </a:cubicBezTo>
                      <a:cubicBezTo>
                        <a:pt x="20" y="77"/>
                        <a:pt x="20" y="76"/>
                        <a:pt x="20" y="75"/>
                      </a:cubicBezTo>
                      <a:cubicBezTo>
                        <a:pt x="19" y="74"/>
                        <a:pt x="18" y="73"/>
                        <a:pt x="18" y="72"/>
                      </a:cubicBezTo>
                      <a:cubicBezTo>
                        <a:pt x="17" y="70"/>
                        <a:pt x="16" y="68"/>
                        <a:pt x="15" y="66"/>
                      </a:cubicBezTo>
                      <a:cubicBezTo>
                        <a:pt x="13" y="62"/>
                        <a:pt x="13" y="57"/>
                        <a:pt x="13" y="52"/>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48" name="îşḷîḋè">
                  <a:extLst>
                    <a:ext uri="{FF2B5EF4-FFF2-40B4-BE49-F238E27FC236}">
                      <a16:creationId xmlns:a16="http://schemas.microsoft.com/office/drawing/2014/main" id="{97484B4F-E911-461D-9F04-EF12F1CF46A9}"/>
                    </a:ext>
                  </a:extLst>
                </p:cNvPr>
                <p:cNvSpPr/>
                <p:nvPr/>
              </p:nvSpPr>
              <p:spPr bwMode="auto">
                <a:xfrm>
                  <a:off x="9850438" y="1722439"/>
                  <a:ext cx="98425" cy="98425"/>
                </a:xfrm>
                <a:prstGeom prst="ellipse">
                  <a:avLst/>
                </a:pr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grpSp>
            <p:nvGrpSpPr>
              <p:cNvPr id="125" name="iṥļiḑè">
                <a:extLst>
                  <a:ext uri="{FF2B5EF4-FFF2-40B4-BE49-F238E27FC236}">
                    <a16:creationId xmlns:a16="http://schemas.microsoft.com/office/drawing/2014/main" id="{4CD578F6-8A0D-45BB-A715-A095ECEE0865}"/>
                  </a:ext>
                </a:extLst>
              </p:cNvPr>
              <p:cNvGrpSpPr/>
              <p:nvPr/>
            </p:nvGrpSpPr>
            <p:grpSpPr>
              <a:xfrm>
                <a:off x="6810376" y="2897759"/>
                <a:ext cx="342900" cy="322262"/>
                <a:chOff x="6810376" y="2846389"/>
                <a:chExt cx="342900" cy="322262"/>
              </a:xfrm>
              <a:solidFill>
                <a:schemeClr val="tx2">
                  <a:lumMod val="20000"/>
                  <a:lumOff val="80000"/>
                </a:schemeClr>
              </a:solidFill>
            </p:grpSpPr>
            <p:sp>
              <p:nvSpPr>
                <p:cNvPr id="143" name="îṧ1iḑe">
                  <a:extLst>
                    <a:ext uri="{FF2B5EF4-FFF2-40B4-BE49-F238E27FC236}">
                      <a16:creationId xmlns:a16="http://schemas.microsoft.com/office/drawing/2014/main" id="{3824A3D5-61AE-4800-BD15-98735D91D837}"/>
                    </a:ext>
                  </a:extLst>
                </p:cNvPr>
                <p:cNvSpPr/>
                <p:nvPr/>
              </p:nvSpPr>
              <p:spPr bwMode="auto">
                <a:xfrm>
                  <a:off x="6810376" y="2997201"/>
                  <a:ext cx="342900" cy="171450"/>
                </a:xfrm>
                <a:custGeom>
                  <a:avLst/>
                  <a:gdLst>
                    <a:gd name="T0" fmla="*/ 85 w 204"/>
                    <a:gd name="T1" fmla="*/ 102 h 102"/>
                    <a:gd name="T2" fmla="*/ 153 w 204"/>
                    <a:gd name="T3" fmla="*/ 69 h 102"/>
                    <a:gd name="T4" fmla="*/ 168 w 204"/>
                    <a:gd name="T5" fmla="*/ 72 h 102"/>
                    <a:gd name="T6" fmla="*/ 204 w 204"/>
                    <a:gd name="T7" fmla="*/ 36 h 102"/>
                    <a:gd name="T8" fmla="*/ 170 w 204"/>
                    <a:gd name="T9" fmla="*/ 0 h 102"/>
                    <a:gd name="T10" fmla="*/ 170 w 204"/>
                    <a:gd name="T11" fmla="*/ 0 h 102"/>
                    <a:gd name="T12" fmla="*/ 1 w 204"/>
                    <a:gd name="T13" fmla="*/ 0 h 102"/>
                    <a:gd name="T14" fmla="*/ 0 w 204"/>
                    <a:gd name="T15" fmla="*/ 16 h 102"/>
                    <a:gd name="T16" fmla="*/ 85 w 204"/>
                    <a:gd name="T17" fmla="*/ 102 h 102"/>
                    <a:gd name="T18" fmla="*/ 171 w 204"/>
                    <a:gd name="T19" fmla="*/ 16 h 102"/>
                    <a:gd name="T20" fmla="*/ 171 w 204"/>
                    <a:gd name="T21" fmla="*/ 16 h 102"/>
                    <a:gd name="T22" fmla="*/ 188 w 204"/>
                    <a:gd name="T23" fmla="*/ 36 h 102"/>
                    <a:gd name="T24" fmla="*/ 168 w 204"/>
                    <a:gd name="T25" fmla="*/ 57 h 102"/>
                    <a:gd name="T26" fmla="*/ 161 w 204"/>
                    <a:gd name="T27" fmla="*/ 56 h 102"/>
                    <a:gd name="T28" fmla="*/ 171 w 204"/>
                    <a:gd name="T29"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02">
                      <a:moveTo>
                        <a:pt x="85" y="102"/>
                      </a:moveTo>
                      <a:cubicBezTo>
                        <a:pt x="113" y="102"/>
                        <a:pt x="137" y="89"/>
                        <a:pt x="153" y="69"/>
                      </a:cubicBezTo>
                      <a:cubicBezTo>
                        <a:pt x="157" y="71"/>
                        <a:pt x="163" y="72"/>
                        <a:pt x="168" y="72"/>
                      </a:cubicBezTo>
                      <a:cubicBezTo>
                        <a:pt x="188" y="72"/>
                        <a:pt x="204" y="56"/>
                        <a:pt x="204" y="36"/>
                      </a:cubicBezTo>
                      <a:cubicBezTo>
                        <a:pt x="204" y="17"/>
                        <a:pt x="189" y="1"/>
                        <a:pt x="170" y="0"/>
                      </a:cubicBezTo>
                      <a:cubicBezTo>
                        <a:pt x="170" y="0"/>
                        <a:pt x="170" y="0"/>
                        <a:pt x="170" y="0"/>
                      </a:cubicBezTo>
                      <a:cubicBezTo>
                        <a:pt x="1" y="0"/>
                        <a:pt x="1" y="0"/>
                        <a:pt x="1" y="0"/>
                      </a:cubicBezTo>
                      <a:cubicBezTo>
                        <a:pt x="0" y="5"/>
                        <a:pt x="0" y="11"/>
                        <a:pt x="0" y="16"/>
                      </a:cubicBezTo>
                      <a:cubicBezTo>
                        <a:pt x="0" y="63"/>
                        <a:pt x="38" y="102"/>
                        <a:pt x="85" y="102"/>
                      </a:cubicBezTo>
                      <a:moveTo>
                        <a:pt x="171" y="16"/>
                      </a:moveTo>
                      <a:cubicBezTo>
                        <a:pt x="171" y="16"/>
                        <a:pt x="171" y="16"/>
                        <a:pt x="171" y="16"/>
                      </a:cubicBezTo>
                      <a:cubicBezTo>
                        <a:pt x="181" y="17"/>
                        <a:pt x="188" y="26"/>
                        <a:pt x="188" y="36"/>
                      </a:cubicBezTo>
                      <a:cubicBezTo>
                        <a:pt x="188" y="47"/>
                        <a:pt x="179" y="57"/>
                        <a:pt x="168" y="57"/>
                      </a:cubicBezTo>
                      <a:cubicBezTo>
                        <a:pt x="166" y="57"/>
                        <a:pt x="164" y="56"/>
                        <a:pt x="161" y="56"/>
                      </a:cubicBezTo>
                      <a:cubicBezTo>
                        <a:pt x="168" y="44"/>
                        <a:pt x="171" y="30"/>
                        <a:pt x="171" y="16"/>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44" name="i$ļídê">
                  <a:extLst>
                    <a:ext uri="{FF2B5EF4-FFF2-40B4-BE49-F238E27FC236}">
                      <a16:creationId xmlns:a16="http://schemas.microsoft.com/office/drawing/2014/main" id="{E6ABE923-F24A-4107-A1BE-C7B5DC6D5386}"/>
                    </a:ext>
                  </a:extLst>
                </p:cNvPr>
                <p:cNvSpPr/>
                <p:nvPr/>
              </p:nvSpPr>
              <p:spPr bwMode="auto">
                <a:xfrm>
                  <a:off x="6881813" y="2846389"/>
                  <a:ext cx="55563" cy="141288"/>
                </a:xfrm>
                <a:custGeom>
                  <a:avLst/>
                  <a:gdLst>
                    <a:gd name="T0" fmla="*/ 12 w 33"/>
                    <a:gd name="T1" fmla="*/ 64 h 84"/>
                    <a:gd name="T2" fmla="*/ 16 w 33"/>
                    <a:gd name="T3" fmla="*/ 81 h 84"/>
                    <a:gd name="T4" fmla="*/ 30 w 33"/>
                    <a:gd name="T5" fmla="*/ 51 h 84"/>
                    <a:gd name="T6" fmla="*/ 22 w 33"/>
                    <a:gd name="T7" fmla="*/ 34 h 84"/>
                    <a:gd name="T8" fmla="*/ 21 w 33"/>
                    <a:gd name="T9" fmla="*/ 21 h 84"/>
                    <a:gd name="T10" fmla="*/ 13 w 33"/>
                    <a:gd name="T11" fmla="*/ 6 h 84"/>
                    <a:gd name="T12" fmla="*/ 4 w 33"/>
                    <a:gd name="T13" fmla="*/ 36 h 84"/>
                    <a:gd name="T14" fmla="*/ 12 w 33"/>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12" y="64"/>
                      </a:moveTo>
                      <a:cubicBezTo>
                        <a:pt x="1" y="67"/>
                        <a:pt x="6" y="84"/>
                        <a:pt x="16" y="81"/>
                      </a:cubicBezTo>
                      <a:cubicBezTo>
                        <a:pt x="29" y="76"/>
                        <a:pt x="33" y="64"/>
                        <a:pt x="30" y="51"/>
                      </a:cubicBezTo>
                      <a:cubicBezTo>
                        <a:pt x="29" y="45"/>
                        <a:pt x="25" y="40"/>
                        <a:pt x="22" y="34"/>
                      </a:cubicBezTo>
                      <a:cubicBezTo>
                        <a:pt x="20" y="31"/>
                        <a:pt x="17" y="24"/>
                        <a:pt x="21" y="21"/>
                      </a:cubicBezTo>
                      <a:cubicBezTo>
                        <a:pt x="31" y="15"/>
                        <a:pt x="22" y="0"/>
                        <a:pt x="13" y="6"/>
                      </a:cubicBezTo>
                      <a:cubicBezTo>
                        <a:pt x="2" y="12"/>
                        <a:pt x="0" y="25"/>
                        <a:pt x="4" y="36"/>
                      </a:cubicBezTo>
                      <a:cubicBezTo>
                        <a:pt x="5" y="40"/>
                        <a:pt x="19" y="61"/>
                        <a:pt x="12" y="64"/>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45" name="ï$líḋé">
                  <a:extLst>
                    <a:ext uri="{FF2B5EF4-FFF2-40B4-BE49-F238E27FC236}">
                      <a16:creationId xmlns:a16="http://schemas.microsoft.com/office/drawing/2014/main" id="{64F96393-0C08-4653-AA87-4617FFB6B3D7}"/>
                    </a:ext>
                  </a:extLst>
                </p:cNvPr>
                <p:cNvSpPr/>
                <p:nvPr/>
              </p:nvSpPr>
              <p:spPr bwMode="auto">
                <a:xfrm>
                  <a:off x="6961188" y="2846389"/>
                  <a:ext cx="55563" cy="141288"/>
                </a:xfrm>
                <a:custGeom>
                  <a:avLst/>
                  <a:gdLst>
                    <a:gd name="T0" fmla="*/ 12 w 33"/>
                    <a:gd name="T1" fmla="*/ 64 h 84"/>
                    <a:gd name="T2" fmla="*/ 16 w 33"/>
                    <a:gd name="T3" fmla="*/ 81 h 84"/>
                    <a:gd name="T4" fmla="*/ 30 w 33"/>
                    <a:gd name="T5" fmla="*/ 51 h 84"/>
                    <a:gd name="T6" fmla="*/ 22 w 33"/>
                    <a:gd name="T7" fmla="*/ 34 h 84"/>
                    <a:gd name="T8" fmla="*/ 22 w 33"/>
                    <a:gd name="T9" fmla="*/ 21 h 84"/>
                    <a:gd name="T10" fmla="*/ 13 w 33"/>
                    <a:gd name="T11" fmla="*/ 6 h 84"/>
                    <a:gd name="T12" fmla="*/ 4 w 33"/>
                    <a:gd name="T13" fmla="*/ 36 h 84"/>
                    <a:gd name="T14" fmla="*/ 12 w 33"/>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12" y="64"/>
                      </a:moveTo>
                      <a:cubicBezTo>
                        <a:pt x="1" y="67"/>
                        <a:pt x="6" y="84"/>
                        <a:pt x="16" y="81"/>
                      </a:cubicBezTo>
                      <a:cubicBezTo>
                        <a:pt x="29" y="76"/>
                        <a:pt x="33" y="64"/>
                        <a:pt x="30" y="51"/>
                      </a:cubicBezTo>
                      <a:cubicBezTo>
                        <a:pt x="29" y="45"/>
                        <a:pt x="25" y="40"/>
                        <a:pt x="22" y="34"/>
                      </a:cubicBezTo>
                      <a:cubicBezTo>
                        <a:pt x="20" y="31"/>
                        <a:pt x="17" y="24"/>
                        <a:pt x="22" y="21"/>
                      </a:cubicBezTo>
                      <a:cubicBezTo>
                        <a:pt x="31" y="15"/>
                        <a:pt x="22" y="0"/>
                        <a:pt x="13" y="6"/>
                      </a:cubicBezTo>
                      <a:cubicBezTo>
                        <a:pt x="2" y="12"/>
                        <a:pt x="0" y="25"/>
                        <a:pt x="4" y="36"/>
                      </a:cubicBezTo>
                      <a:cubicBezTo>
                        <a:pt x="5" y="40"/>
                        <a:pt x="20" y="61"/>
                        <a:pt x="12" y="64"/>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126" name="işľïḑê">
                <a:extLst>
                  <a:ext uri="{FF2B5EF4-FFF2-40B4-BE49-F238E27FC236}">
                    <a16:creationId xmlns:a16="http://schemas.microsoft.com/office/drawing/2014/main" id="{5318813F-2160-4187-895D-A1A676A35F36}"/>
                  </a:ext>
                </a:extLst>
              </p:cNvPr>
              <p:cNvSpPr/>
              <p:nvPr/>
            </p:nvSpPr>
            <p:spPr bwMode="auto">
              <a:xfrm>
                <a:off x="11006138" y="3859784"/>
                <a:ext cx="331788" cy="307975"/>
              </a:xfrm>
              <a:custGeom>
                <a:avLst/>
                <a:gdLst>
                  <a:gd name="connsiteX0" fmla="*/ 252413 w 331788"/>
                  <a:gd name="connsiteY0" fmla="*/ 53975 h 307975"/>
                  <a:gd name="connsiteX1" fmla="*/ 277813 w 331788"/>
                  <a:gd name="connsiteY1" fmla="*/ 154782 h 307975"/>
                  <a:gd name="connsiteX2" fmla="*/ 252413 w 331788"/>
                  <a:gd name="connsiteY2" fmla="*/ 255588 h 307975"/>
                  <a:gd name="connsiteX3" fmla="*/ 227013 w 331788"/>
                  <a:gd name="connsiteY3" fmla="*/ 240467 h 307975"/>
                  <a:gd name="connsiteX4" fmla="*/ 249026 w 331788"/>
                  <a:gd name="connsiteY4" fmla="*/ 154782 h 307975"/>
                  <a:gd name="connsiteX5" fmla="*/ 227013 w 331788"/>
                  <a:gd name="connsiteY5" fmla="*/ 67416 h 307975"/>
                  <a:gd name="connsiteX6" fmla="*/ 299851 w 331788"/>
                  <a:gd name="connsiteY6" fmla="*/ 20637 h 307975"/>
                  <a:gd name="connsiteX7" fmla="*/ 331788 w 331788"/>
                  <a:gd name="connsiteY7" fmla="*/ 154781 h 307975"/>
                  <a:gd name="connsiteX8" fmla="*/ 299851 w 331788"/>
                  <a:gd name="connsiteY8" fmla="*/ 288925 h 307975"/>
                  <a:gd name="connsiteX9" fmla="*/ 274638 w 331788"/>
                  <a:gd name="connsiteY9" fmla="*/ 275511 h 307975"/>
                  <a:gd name="connsiteX10" fmla="*/ 303213 w 331788"/>
                  <a:gd name="connsiteY10" fmla="*/ 154781 h 307975"/>
                  <a:gd name="connsiteX11" fmla="*/ 274638 w 331788"/>
                  <a:gd name="connsiteY11" fmla="*/ 34052 h 307975"/>
                  <a:gd name="connsiteX12" fmla="*/ 299851 w 331788"/>
                  <a:gd name="connsiteY12" fmla="*/ 20637 h 307975"/>
                  <a:gd name="connsiteX13" fmla="*/ 212725 w 331788"/>
                  <a:gd name="connsiteY13" fmla="*/ 0 h 307975"/>
                  <a:gd name="connsiteX14" fmla="*/ 212725 w 331788"/>
                  <a:gd name="connsiteY14" fmla="*/ 155575 h 307975"/>
                  <a:gd name="connsiteX15" fmla="*/ 212725 w 331788"/>
                  <a:gd name="connsiteY15" fmla="*/ 307975 h 307975"/>
                  <a:gd name="connsiteX16" fmla="*/ 57150 w 331788"/>
                  <a:gd name="connsiteY16" fmla="*/ 244475 h 307975"/>
                  <a:gd name="connsiteX17" fmla="*/ 57150 w 331788"/>
                  <a:gd name="connsiteY17" fmla="*/ 219075 h 307975"/>
                  <a:gd name="connsiteX18" fmla="*/ 0 w 331788"/>
                  <a:gd name="connsiteY18" fmla="*/ 219075 h 307975"/>
                  <a:gd name="connsiteX19" fmla="*/ 0 w 331788"/>
                  <a:gd name="connsiteY19" fmla="*/ 88900 h 307975"/>
                  <a:gd name="connsiteX20" fmla="*/ 57150 w 331788"/>
                  <a:gd name="connsiteY20" fmla="*/ 88900 h 307975"/>
                  <a:gd name="connsiteX21" fmla="*/ 57150 w 331788"/>
                  <a:gd name="connsiteY21" fmla="*/ 65088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07975">
                    <a:moveTo>
                      <a:pt x="252413" y="53975"/>
                    </a:moveTo>
                    <a:cubicBezTo>
                      <a:pt x="269346" y="82537"/>
                      <a:pt x="277813" y="117819"/>
                      <a:pt x="277813" y="154782"/>
                    </a:cubicBezTo>
                    <a:cubicBezTo>
                      <a:pt x="277813" y="191744"/>
                      <a:pt x="269346" y="227026"/>
                      <a:pt x="252413" y="255588"/>
                    </a:cubicBezTo>
                    <a:cubicBezTo>
                      <a:pt x="252413" y="255588"/>
                      <a:pt x="252413" y="255588"/>
                      <a:pt x="227013" y="240467"/>
                    </a:cubicBezTo>
                    <a:cubicBezTo>
                      <a:pt x="240560" y="216946"/>
                      <a:pt x="249026" y="186704"/>
                      <a:pt x="249026" y="154782"/>
                    </a:cubicBezTo>
                    <a:cubicBezTo>
                      <a:pt x="249026" y="122860"/>
                      <a:pt x="240560" y="90938"/>
                      <a:pt x="227013" y="67416"/>
                    </a:cubicBezTo>
                    <a:close/>
                    <a:moveTo>
                      <a:pt x="299851" y="20637"/>
                    </a:moveTo>
                    <a:cubicBezTo>
                      <a:pt x="320022" y="57527"/>
                      <a:pt x="331788" y="106154"/>
                      <a:pt x="331788" y="154781"/>
                    </a:cubicBezTo>
                    <a:cubicBezTo>
                      <a:pt x="331788" y="203408"/>
                      <a:pt x="320022" y="250359"/>
                      <a:pt x="299851" y="288925"/>
                    </a:cubicBezTo>
                    <a:cubicBezTo>
                      <a:pt x="299851" y="288925"/>
                      <a:pt x="299851" y="288925"/>
                      <a:pt x="274638" y="275511"/>
                    </a:cubicBezTo>
                    <a:cubicBezTo>
                      <a:pt x="293128" y="241975"/>
                      <a:pt x="303213" y="198378"/>
                      <a:pt x="303213" y="154781"/>
                    </a:cubicBezTo>
                    <a:cubicBezTo>
                      <a:pt x="303213" y="109508"/>
                      <a:pt x="293128" y="67588"/>
                      <a:pt x="274638" y="34052"/>
                    </a:cubicBezTo>
                    <a:cubicBezTo>
                      <a:pt x="274638" y="34052"/>
                      <a:pt x="274638" y="34052"/>
                      <a:pt x="299851" y="20637"/>
                    </a:cubicBezTo>
                    <a:close/>
                    <a:moveTo>
                      <a:pt x="212725" y="0"/>
                    </a:moveTo>
                    <a:lnTo>
                      <a:pt x="212725" y="155575"/>
                    </a:lnTo>
                    <a:lnTo>
                      <a:pt x="212725" y="307975"/>
                    </a:lnTo>
                    <a:lnTo>
                      <a:pt x="57150" y="244475"/>
                    </a:lnTo>
                    <a:lnTo>
                      <a:pt x="57150" y="219075"/>
                    </a:lnTo>
                    <a:lnTo>
                      <a:pt x="0" y="219075"/>
                    </a:lnTo>
                    <a:lnTo>
                      <a:pt x="0" y="88900"/>
                    </a:lnTo>
                    <a:lnTo>
                      <a:pt x="57150" y="88900"/>
                    </a:lnTo>
                    <a:lnTo>
                      <a:pt x="57150" y="65088"/>
                    </a:lnTo>
                    <a:close/>
                  </a:path>
                </a:pathLst>
              </a:custGeom>
              <a:solidFill>
                <a:schemeClr val="tx2">
                  <a:lumMod val="20000"/>
                  <a:lumOff val="80000"/>
                </a:schemeClr>
              </a:solidFill>
              <a:ln>
                <a:noFill/>
              </a:ln>
            </p:spPr>
            <p:txBody>
              <a:bodyPr anchor="ctr"/>
              <a:lstStyle/>
              <a:p>
                <a:pPr algn="ctr"/>
                <a:endParaRPr/>
              </a:p>
            </p:txBody>
          </p:sp>
          <p:sp>
            <p:nvSpPr>
              <p:cNvPr id="127" name="iṥlïḍê">
                <a:extLst>
                  <a:ext uri="{FF2B5EF4-FFF2-40B4-BE49-F238E27FC236}">
                    <a16:creationId xmlns:a16="http://schemas.microsoft.com/office/drawing/2014/main" id="{58E73A8B-670F-4C48-8275-8B3A38DC0F2E}"/>
                  </a:ext>
                </a:extLst>
              </p:cNvPr>
              <p:cNvSpPr/>
              <p:nvPr/>
            </p:nvSpPr>
            <p:spPr bwMode="auto">
              <a:xfrm>
                <a:off x="8458201" y="4443984"/>
                <a:ext cx="301625" cy="255588"/>
              </a:xfrm>
              <a:custGeom>
                <a:avLst/>
                <a:gdLst>
                  <a:gd name="T0" fmla="*/ 109 w 180"/>
                  <a:gd name="T1" fmla="*/ 26 h 152"/>
                  <a:gd name="T2" fmla="*/ 124 w 180"/>
                  <a:gd name="T3" fmla="*/ 51 h 152"/>
                  <a:gd name="T4" fmla="*/ 135 w 180"/>
                  <a:gd name="T5" fmla="*/ 53 h 152"/>
                  <a:gd name="T6" fmla="*/ 162 w 180"/>
                  <a:gd name="T7" fmla="*/ 27 h 152"/>
                  <a:gd name="T8" fmla="*/ 135 w 180"/>
                  <a:gd name="T9" fmla="*/ 0 h 152"/>
                  <a:gd name="T10" fmla="*/ 109 w 180"/>
                  <a:gd name="T11" fmla="*/ 26 h 152"/>
                  <a:gd name="T12" fmla="*/ 92 w 180"/>
                  <a:gd name="T13" fmla="*/ 80 h 152"/>
                  <a:gd name="T14" fmla="*/ 118 w 180"/>
                  <a:gd name="T15" fmla="*/ 54 h 152"/>
                  <a:gd name="T16" fmla="*/ 92 w 180"/>
                  <a:gd name="T17" fmla="*/ 28 h 152"/>
                  <a:gd name="T18" fmla="*/ 65 w 180"/>
                  <a:gd name="T19" fmla="*/ 54 h 152"/>
                  <a:gd name="T20" fmla="*/ 92 w 180"/>
                  <a:gd name="T21" fmla="*/ 80 h 152"/>
                  <a:gd name="T22" fmla="*/ 103 w 180"/>
                  <a:gd name="T23" fmla="*/ 82 h 152"/>
                  <a:gd name="T24" fmla="*/ 80 w 180"/>
                  <a:gd name="T25" fmla="*/ 82 h 152"/>
                  <a:gd name="T26" fmla="*/ 47 w 180"/>
                  <a:gd name="T27" fmla="*/ 116 h 152"/>
                  <a:gd name="T28" fmla="*/ 47 w 180"/>
                  <a:gd name="T29" fmla="*/ 143 h 152"/>
                  <a:gd name="T30" fmla="*/ 47 w 180"/>
                  <a:gd name="T31" fmla="*/ 144 h 152"/>
                  <a:gd name="T32" fmla="*/ 49 w 180"/>
                  <a:gd name="T33" fmla="*/ 144 h 152"/>
                  <a:gd name="T34" fmla="*/ 95 w 180"/>
                  <a:gd name="T35" fmla="*/ 152 h 152"/>
                  <a:gd name="T36" fmla="*/ 135 w 180"/>
                  <a:gd name="T37" fmla="*/ 144 h 152"/>
                  <a:gd name="T38" fmla="*/ 136 w 180"/>
                  <a:gd name="T39" fmla="*/ 143 h 152"/>
                  <a:gd name="T40" fmla="*/ 137 w 180"/>
                  <a:gd name="T41" fmla="*/ 143 h 152"/>
                  <a:gd name="T42" fmla="*/ 137 w 180"/>
                  <a:gd name="T43" fmla="*/ 116 h 152"/>
                  <a:gd name="T44" fmla="*/ 103 w 180"/>
                  <a:gd name="T45" fmla="*/ 82 h 152"/>
                  <a:gd name="T46" fmla="*/ 147 w 180"/>
                  <a:gd name="T47" fmla="*/ 55 h 152"/>
                  <a:gd name="T48" fmla="*/ 124 w 180"/>
                  <a:gd name="T49" fmla="*/ 55 h 152"/>
                  <a:gd name="T50" fmla="*/ 114 w 180"/>
                  <a:gd name="T51" fmla="*/ 78 h 152"/>
                  <a:gd name="T52" fmla="*/ 143 w 180"/>
                  <a:gd name="T53" fmla="*/ 116 h 152"/>
                  <a:gd name="T54" fmla="*/ 143 w 180"/>
                  <a:gd name="T55" fmla="*/ 125 h 152"/>
                  <a:gd name="T56" fmla="*/ 178 w 180"/>
                  <a:gd name="T57" fmla="*/ 117 h 152"/>
                  <a:gd name="T58" fmla="*/ 180 w 180"/>
                  <a:gd name="T59" fmla="*/ 116 h 152"/>
                  <a:gd name="T60" fmla="*/ 180 w 180"/>
                  <a:gd name="T61" fmla="*/ 116 h 152"/>
                  <a:gd name="T62" fmla="*/ 180 w 180"/>
                  <a:gd name="T63" fmla="*/ 89 h 152"/>
                  <a:gd name="T64" fmla="*/ 147 w 180"/>
                  <a:gd name="T65" fmla="*/ 55 h 152"/>
                  <a:gd name="T66" fmla="*/ 45 w 180"/>
                  <a:gd name="T67" fmla="*/ 53 h 152"/>
                  <a:gd name="T68" fmla="*/ 59 w 180"/>
                  <a:gd name="T69" fmla="*/ 49 h 152"/>
                  <a:gd name="T70" fmla="*/ 72 w 180"/>
                  <a:gd name="T71" fmla="*/ 28 h 152"/>
                  <a:gd name="T72" fmla="*/ 72 w 180"/>
                  <a:gd name="T73" fmla="*/ 27 h 152"/>
                  <a:gd name="T74" fmla="*/ 45 w 180"/>
                  <a:gd name="T75" fmla="*/ 0 h 152"/>
                  <a:gd name="T76" fmla="*/ 19 w 180"/>
                  <a:gd name="T77" fmla="*/ 27 h 152"/>
                  <a:gd name="T78" fmla="*/ 45 w 180"/>
                  <a:gd name="T79" fmla="*/ 53 h 152"/>
                  <a:gd name="T80" fmla="*/ 69 w 180"/>
                  <a:gd name="T81" fmla="*/ 78 h 152"/>
                  <a:gd name="T82" fmla="*/ 59 w 180"/>
                  <a:gd name="T83" fmla="*/ 55 h 152"/>
                  <a:gd name="T84" fmla="*/ 57 w 180"/>
                  <a:gd name="T85" fmla="*/ 55 h 152"/>
                  <a:gd name="T86" fmla="*/ 34 w 180"/>
                  <a:gd name="T87" fmla="*/ 55 h 152"/>
                  <a:gd name="T88" fmla="*/ 0 w 180"/>
                  <a:gd name="T89" fmla="*/ 89 h 152"/>
                  <a:gd name="T90" fmla="*/ 0 w 180"/>
                  <a:gd name="T91" fmla="*/ 116 h 152"/>
                  <a:gd name="T92" fmla="*/ 0 w 180"/>
                  <a:gd name="T93" fmla="*/ 117 h 152"/>
                  <a:gd name="T94" fmla="*/ 2 w 180"/>
                  <a:gd name="T95" fmla="*/ 117 h 152"/>
                  <a:gd name="T96" fmla="*/ 40 w 180"/>
                  <a:gd name="T97" fmla="*/ 124 h 152"/>
                  <a:gd name="T98" fmla="*/ 40 w 180"/>
                  <a:gd name="T99" fmla="*/ 116 h 152"/>
                  <a:gd name="T100" fmla="*/ 69 w 180"/>
                  <a:gd name="T101" fmla="*/ 7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52">
                    <a:moveTo>
                      <a:pt x="109" y="26"/>
                    </a:moveTo>
                    <a:cubicBezTo>
                      <a:pt x="117" y="32"/>
                      <a:pt x="123" y="40"/>
                      <a:pt x="124" y="51"/>
                    </a:cubicBezTo>
                    <a:cubicBezTo>
                      <a:pt x="128" y="52"/>
                      <a:pt x="131" y="53"/>
                      <a:pt x="135" y="53"/>
                    </a:cubicBezTo>
                    <a:cubicBezTo>
                      <a:pt x="150" y="53"/>
                      <a:pt x="162" y="41"/>
                      <a:pt x="162" y="27"/>
                    </a:cubicBezTo>
                    <a:cubicBezTo>
                      <a:pt x="162" y="12"/>
                      <a:pt x="150" y="0"/>
                      <a:pt x="135" y="0"/>
                    </a:cubicBezTo>
                    <a:cubicBezTo>
                      <a:pt x="121" y="0"/>
                      <a:pt x="109" y="12"/>
                      <a:pt x="109" y="26"/>
                    </a:cubicBezTo>
                    <a:moveTo>
                      <a:pt x="92" y="80"/>
                    </a:moveTo>
                    <a:cubicBezTo>
                      <a:pt x="106" y="80"/>
                      <a:pt x="118" y="69"/>
                      <a:pt x="118" y="54"/>
                    </a:cubicBezTo>
                    <a:cubicBezTo>
                      <a:pt x="118" y="40"/>
                      <a:pt x="106" y="28"/>
                      <a:pt x="92" y="28"/>
                    </a:cubicBezTo>
                    <a:cubicBezTo>
                      <a:pt x="77" y="28"/>
                      <a:pt x="65" y="40"/>
                      <a:pt x="65" y="54"/>
                    </a:cubicBezTo>
                    <a:cubicBezTo>
                      <a:pt x="65" y="69"/>
                      <a:pt x="77" y="80"/>
                      <a:pt x="92" y="80"/>
                    </a:cubicBezTo>
                    <a:moveTo>
                      <a:pt x="103" y="82"/>
                    </a:moveTo>
                    <a:cubicBezTo>
                      <a:pt x="80" y="82"/>
                      <a:pt x="80" y="82"/>
                      <a:pt x="80" y="82"/>
                    </a:cubicBezTo>
                    <a:cubicBezTo>
                      <a:pt x="62" y="82"/>
                      <a:pt x="47" y="97"/>
                      <a:pt x="47" y="116"/>
                    </a:cubicBezTo>
                    <a:cubicBezTo>
                      <a:pt x="47" y="143"/>
                      <a:pt x="47" y="143"/>
                      <a:pt x="47" y="143"/>
                    </a:cubicBezTo>
                    <a:cubicBezTo>
                      <a:pt x="47" y="144"/>
                      <a:pt x="47" y="144"/>
                      <a:pt x="47" y="144"/>
                    </a:cubicBezTo>
                    <a:cubicBezTo>
                      <a:pt x="49" y="144"/>
                      <a:pt x="49" y="144"/>
                      <a:pt x="49" y="144"/>
                    </a:cubicBezTo>
                    <a:cubicBezTo>
                      <a:pt x="66" y="150"/>
                      <a:pt x="82" y="152"/>
                      <a:pt x="95" y="152"/>
                    </a:cubicBezTo>
                    <a:cubicBezTo>
                      <a:pt x="119" y="152"/>
                      <a:pt x="134" y="145"/>
                      <a:pt x="135" y="144"/>
                    </a:cubicBezTo>
                    <a:cubicBezTo>
                      <a:pt x="136" y="143"/>
                      <a:pt x="136" y="143"/>
                      <a:pt x="136" y="143"/>
                    </a:cubicBezTo>
                    <a:cubicBezTo>
                      <a:pt x="137" y="143"/>
                      <a:pt x="137" y="143"/>
                      <a:pt x="137" y="143"/>
                    </a:cubicBezTo>
                    <a:cubicBezTo>
                      <a:pt x="137" y="116"/>
                      <a:pt x="137" y="116"/>
                      <a:pt x="137" y="116"/>
                    </a:cubicBezTo>
                    <a:cubicBezTo>
                      <a:pt x="137" y="97"/>
                      <a:pt x="122" y="82"/>
                      <a:pt x="103" y="82"/>
                    </a:cubicBezTo>
                    <a:moveTo>
                      <a:pt x="147" y="55"/>
                    </a:moveTo>
                    <a:cubicBezTo>
                      <a:pt x="124" y="55"/>
                      <a:pt x="124" y="55"/>
                      <a:pt x="124" y="55"/>
                    </a:cubicBezTo>
                    <a:cubicBezTo>
                      <a:pt x="124" y="64"/>
                      <a:pt x="120" y="72"/>
                      <a:pt x="114" y="78"/>
                    </a:cubicBezTo>
                    <a:cubicBezTo>
                      <a:pt x="131" y="83"/>
                      <a:pt x="143" y="98"/>
                      <a:pt x="143" y="116"/>
                    </a:cubicBezTo>
                    <a:cubicBezTo>
                      <a:pt x="143" y="125"/>
                      <a:pt x="143" y="125"/>
                      <a:pt x="143" y="125"/>
                    </a:cubicBezTo>
                    <a:cubicBezTo>
                      <a:pt x="165" y="124"/>
                      <a:pt x="178" y="118"/>
                      <a:pt x="178" y="117"/>
                    </a:cubicBezTo>
                    <a:cubicBezTo>
                      <a:pt x="180" y="116"/>
                      <a:pt x="180" y="116"/>
                      <a:pt x="180" y="116"/>
                    </a:cubicBezTo>
                    <a:cubicBezTo>
                      <a:pt x="180" y="116"/>
                      <a:pt x="180" y="116"/>
                      <a:pt x="180" y="116"/>
                    </a:cubicBezTo>
                    <a:cubicBezTo>
                      <a:pt x="180" y="89"/>
                      <a:pt x="180" y="89"/>
                      <a:pt x="180" y="89"/>
                    </a:cubicBezTo>
                    <a:cubicBezTo>
                      <a:pt x="180" y="70"/>
                      <a:pt x="165" y="55"/>
                      <a:pt x="147" y="55"/>
                    </a:cubicBezTo>
                    <a:moveTo>
                      <a:pt x="45" y="53"/>
                    </a:moveTo>
                    <a:cubicBezTo>
                      <a:pt x="51" y="53"/>
                      <a:pt x="55" y="52"/>
                      <a:pt x="59" y="49"/>
                    </a:cubicBezTo>
                    <a:cubicBezTo>
                      <a:pt x="61" y="41"/>
                      <a:pt x="65" y="33"/>
                      <a:pt x="72" y="28"/>
                    </a:cubicBezTo>
                    <a:cubicBezTo>
                      <a:pt x="72" y="28"/>
                      <a:pt x="72" y="27"/>
                      <a:pt x="72" y="27"/>
                    </a:cubicBezTo>
                    <a:cubicBezTo>
                      <a:pt x="72" y="12"/>
                      <a:pt x="60" y="0"/>
                      <a:pt x="45" y="0"/>
                    </a:cubicBezTo>
                    <a:cubicBezTo>
                      <a:pt x="31" y="0"/>
                      <a:pt x="19" y="12"/>
                      <a:pt x="19" y="27"/>
                    </a:cubicBezTo>
                    <a:cubicBezTo>
                      <a:pt x="19" y="41"/>
                      <a:pt x="31" y="53"/>
                      <a:pt x="45" y="53"/>
                    </a:cubicBezTo>
                    <a:moveTo>
                      <a:pt x="69" y="78"/>
                    </a:moveTo>
                    <a:cubicBezTo>
                      <a:pt x="63" y="72"/>
                      <a:pt x="59" y="64"/>
                      <a:pt x="59" y="55"/>
                    </a:cubicBezTo>
                    <a:cubicBezTo>
                      <a:pt x="58" y="55"/>
                      <a:pt x="57" y="55"/>
                      <a:pt x="57" y="55"/>
                    </a:cubicBezTo>
                    <a:cubicBezTo>
                      <a:pt x="34" y="55"/>
                      <a:pt x="34" y="55"/>
                      <a:pt x="34" y="55"/>
                    </a:cubicBezTo>
                    <a:cubicBezTo>
                      <a:pt x="16" y="55"/>
                      <a:pt x="0" y="70"/>
                      <a:pt x="0" y="89"/>
                    </a:cubicBezTo>
                    <a:cubicBezTo>
                      <a:pt x="0" y="116"/>
                      <a:pt x="0" y="116"/>
                      <a:pt x="0" y="116"/>
                    </a:cubicBezTo>
                    <a:cubicBezTo>
                      <a:pt x="0" y="117"/>
                      <a:pt x="0" y="117"/>
                      <a:pt x="0" y="117"/>
                    </a:cubicBezTo>
                    <a:cubicBezTo>
                      <a:pt x="2" y="117"/>
                      <a:pt x="2" y="117"/>
                      <a:pt x="2" y="117"/>
                    </a:cubicBezTo>
                    <a:cubicBezTo>
                      <a:pt x="17" y="122"/>
                      <a:pt x="29" y="124"/>
                      <a:pt x="40" y="124"/>
                    </a:cubicBezTo>
                    <a:cubicBezTo>
                      <a:pt x="40" y="116"/>
                      <a:pt x="40" y="116"/>
                      <a:pt x="40" y="116"/>
                    </a:cubicBezTo>
                    <a:cubicBezTo>
                      <a:pt x="40" y="98"/>
                      <a:pt x="53" y="83"/>
                      <a:pt x="69" y="78"/>
                    </a:cubicBezTo>
                  </a:path>
                </a:pathLst>
              </a:custGeom>
              <a:solidFill>
                <a:schemeClr val="tx2">
                  <a:lumMod val="20000"/>
                  <a:lumOff val="80000"/>
                </a:schemeClr>
              </a:solidFill>
              <a:ln>
                <a:noFill/>
              </a:ln>
            </p:spPr>
            <p:txBody>
              <a:bodyPr anchor="ctr"/>
              <a:lstStyle/>
              <a:p>
                <a:pPr algn="ctr"/>
                <a:endParaRPr/>
              </a:p>
            </p:txBody>
          </p:sp>
          <p:grpSp>
            <p:nvGrpSpPr>
              <p:cNvPr id="128" name="îSlïḍè">
                <a:extLst>
                  <a:ext uri="{FF2B5EF4-FFF2-40B4-BE49-F238E27FC236}">
                    <a16:creationId xmlns:a16="http://schemas.microsoft.com/office/drawing/2014/main" id="{F4E50D6F-8F29-4E70-9E4F-AA769A74FA0A}"/>
                  </a:ext>
                </a:extLst>
              </p:cNvPr>
              <p:cNvGrpSpPr/>
              <p:nvPr/>
            </p:nvGrpSpPr>
            <p:grpSpPr>
              <a:xfrm>
                <a:off x="9499601" y="3148584"/>
                <a:ext cx="288925" cy="198438"/>
                <a:chOff x="9499601" y="3097214"/>
                <a:chExt cx="288925" cy="198438"/>
              </a:xfrm>
              <a:solidFill>
                <a:schemeClr val="tx2">
                  <a:lumMod val="20000"/>
                  <a:lumOff val="80000"/>
                </a:schemeClr>
              </a:solidFill>
            </p:grpSpPr>
            <p:sp>
              <p:nvSpPr>
                <p:cNvPr id="141" name="íṩ1íḋè">
                  <a:extLst>
                    <a:ext uri="{FF2B5EF4-FFF2-40B4-BE49-F238E27FC236}">
                      <a16:creationId xmlns:a16="http://schemas.microsoft.com/office/drawing/2014/main" id="{7C25F68A-A94E-4724-BEA4-09A556204821}"/>
                    </a:ext>
                  </a:extLst>
                </p:cNvPr>
                <p:cNvSpPr/>
                <p:nvPr/>
              </p:nvSpPr>
              <p:spPr bwMode="auto">
                <a:xfrm>
                  <a:off x="9499601" y="3268664"/>
                  <a:ext cx="288925" cy="26988"/>
                </a:xfrm>
                <a:custGeom>
                  <a:avLst/>
                  <a:gdLst>
                    <a:gd name="T0" fmla="*/ 182 w 182"/>
                    <a:gd name="T1" fmla="*/ 0 h 17"/>
                    <a:gd name="T2" fmla="*/ 0 w 182"/>
                    <a:gd name="T3" fmla="*/ 0 h 17"/>
                    <a:gd name="T4" fmla="*/ 0 w 182"/>
                    <a:gd name="T5" fmla="*/ 17 h 17"/>
                    <a:gd name="T6" fmla="*/ 182 w 182"/>
                    <a:gd name="T7" fmla="*/ 17 h 17"/>
                    <a:gd name="T8" fmla="*/ 182 w 182"/>
                    <a:gd name="T9" fmla="*/ 0 h 17"/>
                    <a:gd name="T10" fmla="*/ 173 w 182"/>
                    <a:gd name="T11" fmla="*/ 10 h 17"/>
                    <a:gd name="T12" fmla="*/ 158 w 182"/>
                    <a:gd name="T13" fmla="*/ 10 h 17"/>
                    <a:gd name="T14" fmla="*/ 158 w 182"/>
                    <a:gd name="T15" fmla="*/ 7 h 17"/>
                    <a:gd name="T16" fmla="*/ 173 w 182"/>
                    <a:gd name="T17" fmla="*/ 7 h 17"/>
                    <a:gd name="T18" fmla="*/ 173 w 182"/>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
                      <a:moveTo>
                        <a:pt x="182" y="0"/>
                      </a:moveTo>
                      <a:lnTo>
                        <a:pt x="0" y="0"/>
                      </a:lnTo>
                      <a:lnTo>
                        <a:pt x="0" y="17"/>
                      </a:lnTo>
                      <a:lnTo>
                        <a:pt x="182" y="17"/>
                      </a:lnTo>
                      <a:lnTo>
                        <a:pt x="182" y="0"/>
                      </a:lnTo>
                      <a:close/>
                      <a:moveTo>
                        <a:pt x="173" y="10"/>
                      </a:moveTo>
                      <a:lnTo>
                        <a:pt x="158" y="10"/>
                      </a:lnTo>
                      <a:lnTo>
                        <a:pt x="158" y="7"/>
                      </a:lnTo>
                      <a:lnTo>
                        <a:pt x="173" y="7"/>
                      </a:lnTo>
                      <a:lnTo>
                        <a:pt x="173" y="10"/>
                      </a:lnTo>
                      <a:close/>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42" name="iš1îďé">
                  <a:extLst>
                    <a:ext uri="{FF2B5EF4-FFF2-40B4-BE49-F238E27FC236}">
                      <a16:creationId xmlns:a16="http://schemas.microsoft.com/office/drawing/2014/main" id="{A97E138F-8534-4361-BF2C-61E6294ADA05}"/>
                    </a:ext>
                  </a:extLst>
                </p:cNvPr>
                <p:cNvSpPr/>
                <p:nvPr/>
              </p:nvSpPr>
              <p:spPr bwMode="auto">
                <a:xfrm>
                  <a:off x="9512301" y="3097214"/>
                  <a:ext cx="261938" cy="163513"/>
                </a:xfrm>
                <a:custGeom>
                  <a:avLst/>
                  <a:gdLst>
                    <a:gd name="T0" fmla="*/ 165 w 165"/>
                    <a:gd name="T1" fmla="*/ 0 h 103"/>
                    <a:gd name="T2" fmla="*/ 0 w 165"/>
                    <a:gd name="T3" fmla="*/ 0 h 103"/>
                    <a:gd name="T4" fmla="*/ 0 w 165"/>
                    <a:gd name="T5" fmla="*/ 103 h 103"/>
                    <a:gd name="T6" fmla="*/ 165 w 165"/>
                    <a:gd name="T7" fmla="*/ 103 h 103"/>
                    <a:gd name="T8" fmla="*/ 165 w 165"/>
                    <a:gd name="T9" fmla="*/ 0 h 103"/>
                    <a:gd name="T10" fmla="*/ 147 w 165"/>
                    <a:gd name="T11" fmla="*/ 89 h 103"/>
                    <a:gd name="T12" fmla="*/ 18 w 165"/>
                    <a:gd name="T13" fmla="*/ 89 h 103"/>
                    <a:gd name="T14" fmla="*/ 18 w 165"/>
                    <a:gd name="T15" fmla="*/ 15 h 103"/>
                    <a:gd name="T16" fmla="*/ 147 w 165"/>
                    <a:gd name="T17" fmla="*/ 15 h 103"/>
                    <a:gd name="T18" fmla="*/ 147 w 165"/>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03">
                      <a:moveTo>
                        <a:pt x="165" y="0"/>
                      </a:moveTo>
                      <a:lnTo>
                        <a:pt x="0" y="0"/>
                      </a:lnTo>
                      <a:lnTo>
                        <a:pt x="0" y="103"/>
                      </a:lnTo>
                      <a:lnTo>
                        <a:pt x="165" y="103"/>
                      </a:lnTo>
                      <a:lnTo>
                        <a:pt x="165" y="0"/>
                      </a:lnTo>
                      <a:close/>
                      <a:moveTo>
                        <a:pt x="147" y="89"/>
                      </a:moveTo>
                      <a:lnTo>
                        <a:pt x="18" y="89"/>
                      </a:lnTo>
                      <a:lnTo>
                        <a:pt x="18" y="15"/>
                      </a:lnTo>
                      <a:lnTo>
                        <a:pt x="147" y="15"/>
                      </a:lnTo>
                      <a:lnTo>
                        <a:pt x="147" y="89"/>
                      </a:lnTo>
                      <a:close/>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129" name="î$ḷïḓè">
                <a:extLst>
                  <a:ext uri="{FF2B5EF4-FFF2-40B4-BE49-F238E27FC236}">
                    <a16:creationId xmlns:a16="http://schemas.microsoft.com/office/drawing/2014/main" id="{782A61BF-B68C-49A5-B14A-44534E6ED010}"/>
                  </a:ext>
                </a:extLst>
              </p:cNvPr>
              <p:cNvSpPr/>
              <p:nvPr/>
            </p:nvSpPr>
            <p:spPr bwMode="auto">
              <a:xfrm>
                <a:off x="7727951" y="4294759"/>
                <a:ext cx="192088" cy="341313"/>
              </a:xfrm>
              <a:custGeom>
                <a:avLst/>
                <a:gdLst>
                  <a:gd name="T0" fmla="*/ 100 w 115"/>
                  <a:gd name="T1" fmla="*/ 0 h 203"/>
                  <a:gd name="T2" fmla="*/ 14 w 115"/>
                  <a:gd name="T3" fmla="*/ 0 h 203"/>
                  <a:gd name="T4" fmla="*/ 0 w 115"/>
                  <a:gd name="T5" fmla="*/ 15 h 203"/>
                  <a:gd name="T6" fmla="*/ 0 w 115"/>
                  <a:gd name="T7" fmla="*/ 188 h 203"/>
                  <a:gd name="T8" fmla="*/ 14 w 115"/>
                  <a:gd name="T9" fmla="*/ 203 h 203"/>
                  <a:gd name="T10" fmla="*/ 100 w 115"/>
                  <a:gd name="T11" fmla="*/ 203 h 203"/>
                  <a:gd name="T12" fmla="*/ 115 w 115"/>
                  <a:gd name="T13" fmla="*/ 188 h 203"/>
                  <a:gd name="T14" fmla="*/ 115 w 115"/>
                  <a:gd name="T15" fmla="*/ 15 h 203"/>
                  <a:gd name="T16" fmla="*/ 100 w 115"/>
                  <a:gd name="T17" fmla="*/ 0 h 203"/>
                  <a:gd name="T18" fmla="*/ 90 w 115"/>
                  <a:gd name="T19" fmla="*/ 10 h 203"/>
                  <a:gd name="T20" fmla="*/ 94 w 115"/>
                  <a:gd name="T21" fmla="*/ 13 h 203"/>
                  <a:gd name="T22" fmla="*/ 90 w 115"/>
                  <a:gd name="T23" fmla="*/ 17 h 203"/>
                  <a:gd name="T24" fmla="*/ 86 w 115"/>
                  <a:gd name="T25" fmla="*/ 13 h 203"/>
                  <a:gd name="T26" fmla="*/ 90 w 115"/>
                  <a:gd name="T27" fmla="*/ 10 h 203"/>
                  <a:gd name="T28" fmla="*/ 37 w 115"/>
                  <a:gd name="T29" fmla="*/ 11 h 203"/>
                  <a:gd name="T30" fmla="*/ 77 w 115"/>
                  <a:gd name="T31" fmla="*/ 11 h 203"/>
                  <a:gd name="T32" fmla="*/ 77 w 115"/>
                  <a:gd name="T33" fmla="*/ 15 h 203"/>
                  <a:gd name="T34" fmla="*/ 37 w 115"/>
                  <a:gd name="T35" fmla="*/ 15 h 203"/>
                  <a:gd name="T36" fmla="*/ 37 w 115"/>
                  <a:gd name="T37" fmla="*/ 11 h 203"/>
                  <a:gd name="T38" fmla="*/ 57 w 115"/>
                  <a:gd name="T39" fmla="*/ 194 h 203"/>
                  <a:gd name="T40" fmla="*/ 47 w 115"/>
                  <a:gd name="T41" fmla="*/ 184 h 203"/>
                  <a:gd name="T42" fmla="*/ 57 w 115"/>
                  <a:gd name="T43" fmla="*/ 174 h 203"/>
                  <a:gd name="T44" fmla="*/ 67 w 115"/>
                  <a:gd name="T45" fmla="*/ 184 h 203"/>
                  <a:gd name="T46" fmla="*/ 57 w 115"/>
                  <a:gd name="T47" fmla="*/ 194 h 203"/>
                  <a:gd name="T48" fmla="*/ 103 w 115"/>
                  <a:gd name="T49" fmla="*/ 165 h 203"/>
                  <a:gd name="T50" fmla="*/ 11 w 115"/>
                  <a:gd name="T51" fmla="*/ 165 h 203"/>
                  <a:gd name="T52" fmla="*/ 11 w 115"/>
                  <a:gd name="T53" fmla="*/ 25 h 203"/>
                  <a:gd name="T54" fmla="*/ 103 w 115"/>
                  <a:gd name="T55" fmla="*/ 25 h 203"/>
                  <a:gd name="T56" fmla="*/ 103 w 115"/>
                  <a:gd name="T57" fmla="*/ 16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203">
                    <a:moveTo>
                      <a:pt x="100" y="0"/>
                    </a:moveTo>
                    <a:cubicBezTo>
                      <a:pt x="14" y="0"/>
                      <a:pt x="14" y="0"/>
                      <a:pt x="14" y="0"/>
                    </a:cubicBezTo>
                    <a:cubicBezTo>
                      <a:pt x="6" y="0"/>
                      <a:pt x="0" y="7"/>
                      <a:pt x="0" y="15"/>
                    </a:cubicBezTo>
                    <a:cubicBezTo>
                      <a:pt x="0" y="188"/>
                      <a:pt x="0" y="188"/>
                      <a:pt x="0" y="188"/>
                    </a:cubicBezTo>
                    <a:cubicBezTo>
                      <a:pt x="0" y="196"/>
                      <a:pt x="6" y="203"/>
                      <a:pt x="14" y="203"/>
                    </a:cubicBezTo>
                    <a:cubicBezTo>
                      <a:pt x="100" y="203"/>
                      <a:pt x="100" y="203"/>
                      <a:pt x="100" y="203"/>
                    </a:cubicBezTo>
                    <a:cubicBezTo>
                      <a:pt x="108" y="203"/>
                      <a:pt x="115" y="196"/>
                      <a:pt x="115" y="188"/>
                    </a:cubicBezTo>
                    <a:cubicBezTo>
                      <a:pt x="115" y="15"/>
                      <a:pt x="115" y="15"/>
                      <a:pt x="115" y="15"/>
                    </a:cubicBezTo>
                    <a:cubicBezTo>
                      <a:pt x="115" y="7"/>
                      <a:pt x="108" y="0"/>
                      <a:pt x="100" y="0"/>
                    </a:cubicBezTo>
                    <a:moveTo>
                      <a:pt x="90" y="10"/>
                    </a:moveTo>
                    <a:cubicBezTo>
                      <a:pt x="92" y="10"/>
                      <a:pt x="94" y="11"/>
                      <a:pt x="94" y="13"/>
                    </a:cubicBezTo>
                    <a:cubicBezTo>
                      <a:pt x="94" y="15"/>
                      <a:pt x="92" y="17"/>
                      <a:pt x="90" y="17"/>
                    </a:cubicBezTo>
                    <a:cubicBezTo>
                      <a:pt x="88" y="17"/>
                      <a:pt x="86" y="15"/>
                      <a:pt x="86" y="13"/>
                    </a:cubicBezTo>
                    <a:cubicBezTo>
                      <a:pt x="86" y="11"/>
                      <a:pt x="88" y="10"/>
                      <a:pt x="90" y="10"/>
                    </a:cubicBezTo>
                    <a:moveTo>
                      <a:pt x="37" y="11"/>
                    </a:moveTo>
                    <a:cubicBezTo>
                      <a:pt x="77" y="11"/>
                      <a:pt x="77" y="11"/>
                      <a:pt x="77" y="11"/>
                    </a:cubicBezTo>
                    <a:cubicBezTo>
                      <a:pt x="77" y="15"/>
                      <a:pt x="77" y="15"/>
                      <a:pt x="77" y="15"/>
                    </a:cubicBezTo>
                    <a:cubicBezTo>
                      <a:pt x="37" y="15"/>
                      <a:pt x="37" y="15"/>
                      <a:pt x="37" y="15"/>
                    </a:cubicBezTo>
                    <a:lnTo>
                      <a:pt x="37" y="11"/>
                    </a:lnTo>
                    <a:close/>
                    <a:moveTo>
                      <a:pt x="57" y="194"/>
                    </a:moveTo>
                    <a:cubicBezTo>
                      <a:pt x="52" y="194"/>
                      <a:pt x="47" y="190"/>
                      <a:pt x="47" y="184"/>
                    </a:cubicBezTo>
                    <a:cubicBezTo>
                      <a:pt x="47" y="179"/>
                      <a:pt x="52" y="174"/>
                      <a:pt x="57" y="174"/>
                    </a:cubicBezTo>
                    <a:cubicBezTo>
                      <a:pt x="63" y="174"/>
                      <a:pt x="67" y="179"/>
                      <a:pt x="67" y="184"/>
                    </a:cubicBezTo>
                    <a:cubicBezTo>
                      <a:pt x="67" y="190"/>
                      <a:pt x="63" y="194"/>
                      <a:pt x="57" y="194"/>
                    </a:cubicBezTo>
                    <a:moveTo>
                      <a:pt x="103" y="165"/>
                    </a:moveTo>
                    <a:cubicBezTo>
                      <a:pt x="11" y="165"/>
                      <a:pt x="11" y="165"/>
                      <a:pt x="11" y="165"/>
                    </a:cubicBezTo>
                    <a:cubicBezTo>
                      <a:pt x="11" y="25"/>
                      <a:pt x="11" y="25"/>
                      <a:pt x="11" y="25"/>
                    </a:cubicBezTo>
                    <a:cubicBezTo>
                      <a:pt x="103" y="25"/>
                      <a:pt x="103" y="25"/>
                      <a:pt x="103" y="25"/>
                    </a:cubicBezTo>
                    <a:lnTo>
                      <a:pt x="103" y="165"/>
                    </a:lnTo>
                    <a:close/>
                  </a:path>
                </a:pathLst>
              </a:custGeom>
              <a:solidFill>
                <a:schemeClr val="tx2">
                  <a:lumMod val="20000"/>
                  <a:lumOff val="80000"/>
                </a:schemeClr>
              </a:solidFill>
              <a:ln>
                <a:noFill/>
              </a:ln>
            </p:spPr>
            <p:txBody>
              <a:bodyPr anchor="ctr"/>
              <a:lstStyle/>
              <a:p>
                <a:pPr algn="ctr"/>
                <a:endParaRPr/>
              </a:p>
            </p:txBody>
          </p:sp>
          <p:sp>
            <p:nvSpPr>
              <p:cNvPr id="130" name="îṡḷiḑè">
                <a:extLst>
                  <a:ext uri="{FF2B5EF4-FFF2-40B4-BE49-F238E27FC236}">
                    <a16:creationId xmlns:a16="http://schemas.microsoft.com/office/drawing/2014/main" id="{F4134A74-D77D-49BB-84B3-514249EA61FE}"/>
                  </a:ext>
                </a:extLst>
              </p:cNvPr>
              <p:cNvSpPr/>
              <p:nvPr/>
            </p:nvSpPr>
            <p:spPr bwMode="auto">
              <a:xfrm>
                <a:off x="8555038" y="4120134"/>
                <a:ext cx="498475" cy="1063625"/>
              </a:xfrm>
              <a:custGeom>
                <a:avLst/>
                <a:gdLst>
                  <a:gd name="T0" fmla="*/ 0 w 297"/>
                  <a:gd name="T1" fmla="*/ 0 h 633"/>
                  <a:gd name="T2" fmla="*/ 25 w 297"/>
                  <a:gd name="T3" fmla="*/ 8 h 633"/>
                  <a:gd name="T4" fmla="*/ 74 w 297"/>
                  <a:gd name="T5" fmla="*/ 0 h 633"/>
                  <a:gd name="T6" fmla="*/ 49 w 297"/>
                  <a:gd name="T7" fmla="*/ 8 h 633"/>
                  <a:gd name="T8" fmla="*/ 74 w 297"/>
                  <a:gd name="T9" fmla="*/ 0 h 633"/>
                  <a:gd name="T10" fmla="*/ 98 w 297"/>
                  <a:gd name="T11" fmla="*/ 0 h 633"/>
                  <a:gd name="T12" fmla="*/ 122 w 297"/>
                  <a:gd name="T13" fmla="*/ 8 h 633"/>
                  <a:gd name="T14" fmla="*/ 171 w 297"/>
                  <a:gd name="T15" fmla="*/ 0 h 633"/>
                  <a:gd name="T16" fmla="*/ 147 w 297"/>
                  <a:gd name="T17" fmla="*/ 8 h 633"/>
                  <a:gd name="T18" fmla="*/ 171 w 297"/>
                  <a:gd name="T19" fmla="*/ 0 h 633"/>
                  <a:gd name="T20" fmla="*/ 196 w 297"/>
                  <a:gd name="T21" fmla="*/ 0 h 633"/>
                  <a:gd name="T22" fmla="*/ 220 w 297"/>
                  <a:gd name="T23" fmla="*/ 8 h 633"/>
                  <a:gd name="T24" fmla="*/ 270 w 297"/>
                  <a:gd name="T25" fmla="*/ 5 h 633"/>
                  <a:gd name="T26" fmla="*/ 244 w 297"/>
                  <a:gd name="T27" fmla="*/ 0 h 633"/>
                  <a:gd name="T28" fmla="*/ 245 w 297"/>
                  <a:gd name="T29" fmla="*/ 8 h 633"/>
                  <a:gd name="T30" fmla="*/ 270 w 297"/>
                  <a:gd name="T31" fmla="*/ 5 h 633"/>
                  <a:gd name="T32" fmla="*/ 289 w 297"/>
                  <a:gd name="T33" fmla="*/ 22 h 633"/>
                  <a:gd name="T34" fmla="*/ 289 w 297"/>
                  <a:gd name="T35" fmla="*/ 48 h 633"/>
                  <a:gd name="T36" fmla="*/ 297 w 297"/>
                  <a:gd name="T37" fmla="*/ 96 h 633"/>
                  <a:gd name="T38" fmla="*/ 289 w 297"/>
                  <a:gd name="T39" fmla="*/ 72 h 633"/>
                  <a:gd name="T40" fmla="*/ 297 w 297"/>
                  <a:gd name="T41" fmla="*/ 96 h 633"/>
                  <a:gd name="T42" fmla="*/ 297 w 297"/>
                  <a:gd name="T43" fmla="*/ 121 h 633"/>
                  <a:gd name="T44" fmla="*/ 289 w 297"/>
                  <a:gd name="T45" fmla="*/ 145 h 633"/>
                  <a:gd name="T46" fmla="*/ 297 w 297"/>
                  <a:gd name="T47" fmla="*/ 194 h 633"/>
                  <a:gd name="T48" fmla="*/ 289 w 297"/>
                  <a:gd name="T49" fmla="*/ 169 h 633"/>
                  <a:gd name="T50" fmla="*/ 297 w 297"/>
                  <a:gd name="T51" fmla="*/ 194 h 633"/>
                  <a:gd name="T52" fmla="*/ 297 w 297"/>
                  <a:gd name="T53" fmla="*/ 218 h 633"/>
                  <a:gd name="T54" fmla="*/ 289 w 297"/>
                  <a:gd name="T55" fmla="*/ 242 h 633"/>
                  <a:gd name="T56" fmla="*/ 297 w 297"/>
                  <a:gd name="T57" fmla="*/ 291 h 633"/>
                  <a:gd name="T58" fmla="*/ 289 w 297"/>
                  <a:gd name="T59" fmla="*/ 267 h 633"/>
                  <a:gd name="T60" fmla="*/ 297 w 297"/>
                  <a:gd name="T61" fmla="*/ 291 h 633"/>
                  <a:gd name="T62" fmla="*/ 297 w 297"/>
                  <a:gd name="T63" fmla="*/ 316 h 633"/>
                  <a:gd name="T64" fmla="*/ 289 w 297"/>
                  <a:gd name="T65" fmla="*/ 340 h 633"/>
                  <a:gd name="T66" fmla="*/ 297 w 297"/>
                  <a:gd name="T67" fmla="*/ 389 h 633"/>
                  <a:gd name="T68" fmla="*/ 289 w 297"/>
                  <a:gd name="T69" fmla="*/ 364 h 633"/>
                  <a:gd name="T70" fmla="*/ 297 w 297"/>
                  <a:gd name="T71" fmla="*/ 389 h 633"/>
                  <a:gd name="T72" fmla="*/ 297 w 297"/>
                  <a:gd name="T73" fmla="*/ 413 h 633"/>
                  <a:gd name="T74" fmla="*/ 289 w 297"/>
                  <a:gd name="T75" fmla="*/ 438 h 633"/>
                  <a:gd name="T76" fmla="*/ 297 w 297"/>
                  <a:gd name="T77" fmla="*/ 486 h 633"/>
                  <a:gd name="T78" fmla="*/ 289 w 297"/>
                  <a:gd name="T79" fmla="*/ 462 h 633"/>
                  <a:gd name="T80" fmla="*/ 297 w 297"/>
                  <a:gd name="T81" fmla="*/ 486 h 633"/>
                  <a:gd name="T82" fmla="*/ 297 w 297"/>
                  <a:gd name="T83" fmla="*/ 511 h 633"/>
                  <a:gd name="T84" fmla="*/ 289 w 297"/>
                  <a:gd name="T85" fmla="*/ 535 h 633"/>
                  <a:gd name="T86" fmla="*/ 297 w 297"/>
                  <a:gd name="T87" fmla="*/ 584 h 633"/>
                  <a:gd name="T88" fmla="*/ 289 w 297"/>
                  <a:gd name="T89" fmla="*/ 559 h 633"/>
                  <a:gd name="T90" fmla="*/ 297 w 297"/>
                  <a:gd name="T91" fmla="*/ 584 h 633"/>
                  <a:gd name="T92" fmla="*/ 297 w 297"/>
                  <a:gd name="T93" fmla="*/ 608 h 633"/>
                  <a:gd name="T94" fmla="*/ 289 w 297"/>
                  <a:gd name="T95"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7" h="633">
                    <a:moveTo>
                      <a:pt x="25" y="0"/>
                    </a:moveTo>
                    <a:cubicBezTo>
                      <a:pt x="0" y="0"/>
                      <a:pt x="0" y="0"/>
                      <a:pt x="0" y="0"/>
                    </a:cubicBezTo>
                    <a:cubicBezTo>
                      <a:pt x="0" y="8"/>
                      <a:pt x="0" y="8"/>
                      <a:pt x="0" y="8"/>
                    </a:cubicBezTo>
                    <a:cubicBezTo>
                      <a:pt x="25" y="8"/>
                      <a:pt x="25" y="8"/>
                      <a:pt x="25" y="8"/>
                    </a:cubicBezTo>
                    <a:lnTo>
                      <a:pt x="25" y="0"/>
                    </a:lnTo>
                    <a:close/>
                    <a:moveTo>
                      <a:pt x="74" y="0"/>
                    </a:moveTo>
                    <a:cubicBezTo>
                      <a:pt x="49" y="0"/>
                      <a:pt x="49" y="0"/>
                      <a:pt x="49" y="0"/>
                    </a:cubicBezTo>
                    <a:cubicBezTo>
                      <a:pt x="49" y="8"/>
                      <a:pt x="49" y="8"/>
                      <a:pt x="49" y="8"/>
                    </a:cubicBezTo>
                    <a:cubicBezTo>
                      <a:pt x="74" y="8"/>
                      <a:pt x="74" y="8"/>
                      <a:pt x="74" y="8"/>
                    </a:cubicBezTo>
                    <a:lnTo>
                      <a:pt x="74" y="0"/>
                    </a:lnTo>
                    <a:close/>
                    <a:moveTo>
                      <a:pt x="122" y="0"/>
                    </a:moveTo>
                    <a:cubicBezTo>
                      <a:pt x="98" y="0"/>
                      <a:pt x="98" y="0"/>
                      <a:pt x="98" y="0"/>
                    </a:cubicBezTo>
                    <a:cubicBezTo>
                      <a:pt x="98" y="8"/>
                      <a:pt x="98" y="8"/>
                      <a:pt x="98" y="8"/>
                    </a:cubicBezTo>
                    <a:cubicBezTo>
                      <a:pt x="122" y="8"/>
                      <a:pt x="122" y="8"/>
                      <a:pt x="122" y="8"/>
                    </a:cubicBezTo>
                    <a:lnTo>
                      <a:pt x="122" y="0"/>
                    </a:lnTo>
                    <a:close/>
                    <a:moveTo>
                      <a:pt x="171" y="0"/>
                    </a:moveTo>
                    <a:cubicBezTo>
                      <a:pt x="147" y="0"/>
                      <a:pt x="147" y="0"/>
                      <a:pt x="147" y="0"/>
                    </a:cubicBezTo>
                    <a:cubicBezTo>
                      <a:pt x="147" y="8"/>
                      <a:pt x="147" y="8"/>
                      <a:pt x="147" y="8"/>
                    </a:cubicBezTo>
                    <a:cubicBezTo>
                      <a:pt x="171" y="8"/>
                      <a:pt x="171" y="8"/>
                      <a:pt x="171" y="8"/>
                    </a:cubicBezTo>
                    <a:lnTo>
                      <a:pt x="171" y="0"/>
                    </a:lnTo>
                    <a:close/>
                    <a:moveTo>
                      <a:pt x="220" y="0"/>
                    </a:moveTo>
                    <a:cubicBezTo>
                      <a:pt x="196" y="0"/>
                      <a:pt x="196" y="0"/>
                      <a:pt x="196" y="0"/>
                    </a:cubicBezTo>
                    <a:cubicBezTo>
                      <a:pt x="196" y="8"/>
                      <a:pt x="196" y="8"/>
                      <a:pt x="196" y="8"/>
                    </a:cubicBezTo>
                    <a:cubicBezTo>
                      <a:pt x="220" y="8"/>
                      <a:pt x="220" y="8"/>
                      <a:pt x="220" y="8"/>
                    </a:cubicBezTo>
                    <a:lnTo>
                      <a:pt x="220" y="0"/>
                    </a:lnTo>
                    <a:close/>
                    <a:moveTo>
                      <a:pt x="270" y="5"/>
                    </a:moveTo>
                    <a:cubicBezTo>
                      <a:pt x="263" y="2"/>
                      <a:pt x="255" y="0"/>
                      <a:pt x="245" y="0"/>
                    </a:cubicBezTo>
                    <a:cubicBezTo>
                      <a:pt x="244" y="0"/>
                      <a:pt x="244" y="0"/>
                      <a:pt x="244" y="0"/>
                    </a:cubicBezTo>
                    <a:cubicBezTo>
                      <a:pt x="244" y="8"/>
                      <a:pt x="244" y="8"/>
                      <a:pt x="244" y="8"/>
                    </a:cubicBezTo>
                    <a:cubicBezTo>
                      <a:pt x="245" y="8"/>
                      <a:pt x="245" y="8"/>
                      <a:pt x="245" y="8"/>
                    </a:cubicBezTo>
                    <a:cubicBezTo>
                      <a:pt x="254" y="8"/>
                      <a:pt x="261" y="10"/>
                      <a:pt x="267" y="12"/>
                    </a:cubicBezTo>
                    <a:lnTo>
                      <a:pt x="270" y="5"/>
                    </a:lnTo>
                    <a:close/>
                    <a:moveTo>
                      <a:pt x="297" y="47"/>
                    </a:moveTo>
                    <a:cubicBezTo>
                      <a:pt x="296" y="38"/>
                      <a:pt x="294" y="30"/>
                      <a:pt x="289" y="22"/>
                    </a:cubicBezTo>
                    <a:cubicBezTo>
                      <a:pt x="282" y="26"/>
                      <a:pt x="282" y="26"/>
                      <a:pt x="282" y="26"/>
                    </a:cubicBezTo>
                    <a:cubicBezTo>
                      <a:pt x="286" y="32"/>
                      <a:pt x="288" y="40"/>
                      <a:pt x="289" y="48"/>
                    </a:cubicBezTo>
                    <a:lnTo>
                      <a:pt x="297" y="47"/>
                    </a:lnTo>
                    <a:close/>
                    <a:moveTo>
                      <a:pt x="297" y="96"/>
                    </a:moveTo>
                    <a:cubicBezTo>
                      <a:pt x="297" y="72"/>
                      <a:pt x="297" y="72"/>
                      <a:pt x="297" y="72"/>
                    </a:cubicBezTo>
                    <a:cubicBezTo>
                      <a:pt x="289" y="72"/>
                      <a:pt x="289" y="72"/>
                      <a:pt x="289" y="72"/>
                    </a:cubicBezTo>
                    <a:cubicBezTo>
                      <a:pt x="289" y="96"/>
                      <a:pt x="289" y="96"/>
                      <a:pt x="289" y="96"/>
                    </a:cubicBezTo>
                    <a:lnTo>
                      <a:pt x="297" y="96"/>
                    </a:lnTo>
                    <a:close/>
                    <a:moveTo>
                      <a:pt x="297" y="145"/>
                    </a:moveTo>
                    <a:cubicBezTo>
                      <a:pt x="297" y="121"/>
                      <a:pt x="297" y="121"/>
                      <a:pt x="297" y="121"/>
                    </a:cubicBezTo>
                    <a:cubicBezTo>
                      <a:pt x="289" y="121"/>
                      <a:pt x="289" y="121"/>
                      <a:pt x="289" y="121"/>
                    </a:cubicBezTo>
                    <a:cubicBezTo>
                      <a:pt x="289" y="145"/>
                      <a:pt x="289" y="145"/>
                      <a:pt x="289" y="145"/>
                    </a:cubicBezTo>
                    <a:lnTo>
                      <a:pt x="297" y="145"/>
                    </a:lnTo>
                    <a:close/>
                    <a:moveTo>
                      <a:pt x="297" y="194"/>
                    </a:moveTo>
                    <a:cubicBezTo>
                      <a:pt x="297" y="169"/>
                      <a:pt x="297" y="169"/>
                      <a:pt x="297" y="169"/>
                    </a:cubicBezTo>
                    <a:cubicBezTo>
                      <a:pt x="289" y="169"/>
                      <a:pt x="289" y="169"/>
                      <a:pt x="289" y="169"/>
                    </a:cubicBezTo>
                    <a:cubicBezTo>
                      <a:pt x="289" y="194"/>
                      <a:pt x="289" y="194"/>
                      <a:pt x="289" y="194"/>
                    </a:cubicBezTo>
                    <a:lnTo>
                      <a:pt x="297" y="194"/>
                    </a:lnTo>
                    <a:close/>
                    <a:moveTo>
                      <a:pt x="297" y="242"/>
                    </a:moveTo>
                    <a:cubicBezTo>
                      <a:pt x="297" y="218"/>
                      <a:pt x="297" y="218"/>
                      <a:pt x="297" y="218"/>
                    </a:cubicBezTo>
                    <a:cubicBezTo>
                      <a:pt x="289" y="218"/>
                      <a:pt x="289" y="218"/>
                      <a:pt x="289" y="218"/>
                    </a:cubicBezTo>
                    <a:cubicBezTo>
                      <a:pt x="289" y="242"/>
                      <a:pt x="289" y="242"/>
                      <a:pt x="289" y="242"/>
                    </a:cubicBezTo>
                    <a:lnTo>
                      <a:pt x="297" y="242"/>
                    </a:lnTo>
                    <a:close/>
                    <a:moveTo>
                      <a:pt x="297" y="291"/>
                    </a:moveTo>
                    <a:cubicBezTo>
                      <a:pt x="297" y="267"/>
                      <a:pt x="297" y="267"/>
                      <a:pt x="297" y="267"/>
                    </a:cubicBezTo>
                    <a:cubicBezTo>
                      <a:pt x="289" y="267"/>
                      <a:pt x="289" y="267"/>
                      <a:pt x="289" y="267"/>
                    </a:cubicBezTo>
                    <a:cubicBezTo>
                      <a:pt x="289" y="291"/>
                      <a:pt x="289" y="291"/>
                      <a:pt x="289" y="291"/>
                    </a:cubicBezTo>
                    <a:lnTo>
                      <a:pt x="297" y="291"/>
                    </a:lnTo>
                    <a:close/>
                    <a:moveTo>
                      <a:pt x="297" y="340"/>
                    </a:moveTo>
                    <a:cubicBezTo>
                      <a:pt x="297" y="316"/>
                      <a:pt x="297" y="316"/>
                      <a:pt x="297" y="316"/>
                    </a:cubicBezTo>
                    <a:cubicBezTo>
                      <a:pt x="289" y="316"/>
                      <a:pt x="289" y="316"/>
                      <a:pt x="289" y="316"/>
                    </a:cubicBezTo>
                    <a:cubicBezTo>
                      <a:pt x="289" y="340"/>
                      <a:pt x="289" y="340"/>
                      <a:pt x="289" y="340"/>
                    </a:cubicBezTo>
                    <a:lnTo>
                      <a:pt x="297" y="340"/>
                    </a:lnTo>
                    <a:close/>
                    <a:moveTo>
                      <a:pt x="297" y="389"/>
                    </a:moveTo>
                    <a:cubicBezTo>
                      <a:pt x="297" y="364"/>
                      <a:pt x="297" y="364"/>
                      <a:pt x="297" y="364"/>
                    </a:cubicBezTo>
                    <a:cubicBezTo>
                      <a:pt x="289" y="364"/>
                      <a:pt x="289" y="364"/>
                      <a:pt x="289" y="364"/>
                    </a:cubicBezTo>
                    <a:cubicBezTo>
                      <a:pt x="289" y="389"/>
                      <a:pt x="289" y="389"/>
                      <a:pt x="289" y="389"/>
                    </a:cubicBezTo>
                    <a:lnTo>
                      <a:pt x="297" y="389"/>
                    </a:lnTo>
                    <a:close/>
                    <a:moveTo>
                      <a:pt x="297" y="438"/>
                    </a:moveTo>
                    <a:cubicBezTo>
                      <a:pt x="297" y="413"/>
                      <a:pt x="297" y="413"/>
                      <a:pt x="297" y="413"/>
                    </a:cubicBezTo>
                    <a:cubicBezTo>
                      <a:pt x="289" y="413"/>
                      <a:pt x="289" y="413"/>
                      <a:pt x="289" y="413"/>
                    </a:cubicBezTo>
                    <a:cubicBezTo>
                      <a:pt x="289" y="438"/>
                      <a:pt x="289" y="438"/>
                      <a:pt x="289" y="438"/>
                    </a:cubicBezTo>
                    <a:lnTo>
                      <a:pt x="297" y="438"/>
                    </a:lnTo>
                    <a:close/>
                    <a:moveTo>
                      <a:pt x="297" y="486"/>
                    </a:moveTo>
                    <a:cubicBezTo>
                      <a:pt x="297" y="462"/>
                      <a:pt x="297" y="462"/>
                      <a:pt x="297" y="462"/>
                    </a:cubicBezTo>
                    <a:cubicBezTo>
                      <a:pt x="289" y="462"/>
                      <a:pt x="289" y="462"/>
                      <a:pt x="289" y="462"/>
                    </a:cubicBezTo>
                    <a:cubicBezTo>
                      <a:pt x="289" y="486"/>
                      <a:pt x="289" y="486"/>
                      <a:pt x="289" y="486"/>
                    </a:cubicBezTo>
                    <a:lnTo>
                      <a:pt x="297" y="486"/>
                    </a:lnTo>
                    <a:close/>
                    <a:moveTo>
                      <a:pt x="297" y="535"/>
                    </a:moveTo>
                    <a:cubicBezTo>
                      <a:pt x="297" y="511"/>
                      <a:pt x="297" y="511"/>
                      <a:pt x="297" y="511"/>
                    </a:cubicBezTo>
                    <a:cubicBezTo>
                      <a:pt x="289" y="511"/>
                      <a:pt x="289" y="511"/>
                      <a:pt x="289" y="511"/>
                    </a:cubicBezTo>
                    <a:cubicBezTo>
                      <a:pt x="289" y="535"/>
                      <a:pt x="289" y="535"/>
                      <a:pt x="289" y="535"/>
                    </a:cubicBezTo>
                    <a:lnTo>
                      <a:pt x="297" y="535"/>
                    </a:lnTo>
                    <a:close/>
                    <a:moveTo>
                      <a:pt x="297" y="584"/>
                    </a:moveTo>
                    <a:cubicBezTo>
                      <a:pt x="297" y="559"/>
                      <a:pt x="297" y="559"/>
                      <a:pt x="297" y="559"/>
                    </a:cubicBezTo>
                    <a:cubicBezTo>
                      <a:pt x="289" y="559"/>
                      <a:pt x="289" y="559"/>
                      <a:pt x="289" y="559"/>
                    </a:cubicBezTo>
                    <a:cubicBezTo>
                      <a:pt x="289" y="584"/>
                      <a:pt x="289" y="584"/>
                      <a:pt x="289" y="584"/>
                    </a:cubicBezTo>
                    <a:lnTo>
                      <a:pt x="297" y="584"/>
                    </a:lnTo>
                    <a:close/>
                    <a:moveTo>
                      <a:pt x="297" y="633"/>
                    </a:moveTo>
                    <a:cubicBezTo>
                      <a:pt x="297" y="608"/>
                      <a:pt x="297" y="608"/>
                      <a:pt x="297" y="608"/>
                    </a:cubicBezTo>
                    <a:cubicBezTo>
                      <a:pt x="289" y="608"/>
                      <a:pt x="289" y="608"/>
                      <a:pt x="289" y="608"/>
                    </a:cubicBezTo>
                    <a:cubicBezTo>
                      <a:pt x="289" y="633"/>
                      <a:pt x="289" y="633"/>
                      <a:pt x="289" y="633"/>
                    </a:cubicBezTo>
                    <a:lnTo>
                      <a:pt x="297" y="633"/>
                    </a:lnTo>
                    <a:close/>
                  </a:path>
                </a:pathLst>
              </a:custGeom>
              <a:solidFill>
                <a:schemeClr val="accent4"/>
              </a:solidFill>
              <a:ln>
                <a:noFill/>
              </a:ln>
            </p:spPr>
            <p:txBody>
              <a:bodyPr anchor="ctr"/>
              <a:lstStyle/>
              <a:p>
                <a:pPr algn="ctr"/>
                <a:endParaRPr/>
              </a:p>
            </p:txBody>
          </p:sp>
          <p:sp>
            <p:nvSpPr>
              <p:cNvPr id="131" name="ïṧliḋe">
                <a:extLst>
                  <a:ext uri="{FF2B5EF4-FFF2-40B4-BE49-F238E27FC236}">
                    <a16:creationId xmlns:a16="http://schemas.microsoft.com/office/drawing/2014/main" id="{22B39EBA-B601-4472-9E9B-14724985A5A2}"/>
                  </a:ext>
                </a:extLst>
              </p:cNvPr>
              <p:cNvSpPr/>
              <p:nvPr/>
            </p:nvSpPr>
            <p:spPr bwMode="auto">
              <a:xfrm>
                <a:off x="7683501" y="3597846"/>
                <a:ext cx="1438275" cy="1585913"/>
              </a:xfrm>
              <a:custGeom>
                <a:avLst/>
                <a:gdLst>
                  <a:gd name="T0" fmla="*/ 0 w 856"/>
                  <a:gd name="T1" fmla="*/ 8 h 944"/>
                  <a:gd name="T2" fmla="*/ 72 w 856"/>
                  <a:gd name="T3" fmla="*/ 0 h 944"/>
                  <a:gd name="T4" fmla="*/ 72 w 856"/>
                  <a:gd name="T5" fmla="*/ 8 h 944"/>
                  <a:gd name="T6" fmla="*/ 97 w 856"/>
                  <a:gd name="T7" fmla="*/ 0 h 944"/>
                  <a:gd name="T8" fmla="*/ 121 w 856"/>
                  <a:gd name="T9" fmla="*/ 0 h 944"/>
                  <a:gd name="T10" fmla="*/ 145 w 856"/>
                  <a:gd name="T11" fmla="*/ 8 h 944"/>
                  <a:gd name="T12" fmla="*/ 218 w 856"/>
                  <a:gd name="T13" fmla="*/ 0 h 944"/>
                  <a:gd name="T14" fmla="*/ 218 w 856"/>
                  <a:gd name="T15" fmla="*/ 8 h 944"/>
                  <a:gd name="T16" fmla="*/ 243 w 856"/>
                  <a:gd name="T17" fmla="*/ 0 h 944"/>
                  <a:gd name="T18" fmla="*/ 267 w 856"/>
                  <a:gd name="T19" fmla="*/ 0 h 944"/>
                  <a:gd name="T20" fmla="*/ 291 w 856"/>
                  <a:gd name="T21" fmla="*/ 8 h 944"/>
                  <a:gd name="T22" fmla="*/ 364 w 856"/>
                  <a:gd name="T23" fmla="*/ 0 h 944"/>
                  <a:gd name="T24" fmla="*/ 364 w 856"/>
                  <a:gd name="T25" fmla="*/ 8 h 944"/>
                  <a:gd name="T26" fmla="*/ 388 w 856"/>
                  <a:gd name="T27" fmla="*/ 0 h 944"/>
                  <a:gd name="T28" fmla="*/ 413 w 856"/>
                  <a:gd name="T29" fmla="*/ 0 h 944"/>
                  <a:gd name="T30" fmla="*/ 437 w 856"/>
                  <a:gd name="T31" fmla="*/ 8 h 944"/>
                  <a:gd name="T32" fmla="*/ 510 w 856"/>
                  <a:gd name="T33" fmla="*/ 0 h 944"/>
                  <a:gd name="T34" fmla="*/ 510 w 856"/>
                  <a:gd name="T35" fmla="*/ 8 h 944"/>
                  <a:gd name="T36" fmla="*/ 534 w 856"/>
                  <a:gd name="T37" fmla="*/ 0 h 944"/>
                  <a:gd name="T38" fmla="*/ 558 w 856"/>
                  <a:gd name="T39" fmla="*/ 0 h 944"/>
                  <a:gd name="T40" fmla="*/ 583 w 856"/>
                  <a:gd name="T41" fmla="*/ 8 h 944"/>
                  <a:gd name="T42" fmla="*/ 656 w 856"/>
                  <a:gd name="T43" fmla="*/ 0 h 944"/>
                  <a:gd name="T44" fmla="*/ 656 w 856"/>
                  <a:gd name="T45" fmla="*/ 8 h 944"/>
                  <a:gd name="T46" fmla="*/ 680 w 856"/>
                  <a:gd name="T47" fmla="*/ 0 h 944"/>
                  <a:gd name="T48" fmla="*/ 704 w 856"/>
                  <a:gd name="T49" fmla="*/ 0 h 944"/>
                  <a:gd name="T50" fmla="*/ 728 w 856"/>
                  <a:gd name="T51" fmla="*/ 8 h 944"/>
                  <a:gd name="T52" fmla="*/ 801 w 856"/>
                  <a:gd name="T53" fmla="*/ 0 h 944"/>
                  <a:gd name="T54" fmla="*/ 801 w 856"/>
                  <a:gd name="T55" fmla="*/ 8 h 944"/>
                  <a:gd name="T56" fmla="*/ 827 w 856"/>
                  <a:gd name="T57" fmla="*/ 4 h 944"/>
                  <a:gd name="T58" fmla="*/ 847 w 856"/>
                  <a:gd name="T59" fmla="*/ 20 h 944"/>
                  <a:gd name="T60" fmla="*/ 855 w 856"/>
                  <a:gd name="T61" fmla="*/ 44 h 944"/>
                  <a:gd name="T62" fmla="*/ 848 w 856"/>
                  <a:gd name="T63" fmla="*/ 69 h 944"/>
                  <a:gd name="T64" fmla="*/ 856 w 856"/>
                  <a:gd name="T65" fmla="*/ 93 h 944"/>
                  <a:gd name="T66" fmla="*/ 856 w 856"/>
                  <a:gd name="T67" fmla="*/ 118 h 944"/>
                  <a:gd name="T68" fmla="*/ 848 w 856"/>
                  <a:gd name="T69" fmla="*/ 142 h 944"/>
                  <a:gd name="T70" fmla="*/ 856 w 856"/>
                  <a:gd name="T71" fmla="*/ 215 h 944"/>
                  <a:gd name="T72" fmla="*/ 848 w 856"/>
                  <a:gd name="T73" fmla="*/ 215 h 944"/>
                  <a:gd name="T74" fmla="*/ 856 w 856"/>
                  <a:gd name="T75" fmla="*/ 239 h 944"/>
                  <a:gd name="T76" fmla="*/ 856 w 856"/>
                  <a:gd name="T77" fmla="*/ 264 h 944"/>
                  <a:gd name="T78" fmla="*/ 848 w 856"/>
                  <a:gd name="T79" fmla="*/ 288 h 944"/>
                  <a:gd name="T80" fmla="*/ 856 w 856"/>
                  <a:gd name="T81" fmla="*/ 361 h 944"/>
                  <a:gd name="T82" fmla="*/ 848 w 856"/>
                  <a:gd name="T83" fmla="*/ 361 h 944"/>
                  <a:gd name="T84" fmla="*/ 856 w 856"/>
                  <a:gd name="T85" fmla="*/ 385 h 944"/>
                  <a:gd name="T86" fmla="*/ 856 w 856"/>
                  <a:gd name="T87" fmla="*/ 409 h 944"/>
                  <a:gd name="T88" fmla="*/ 848 w 856"/>
                  <a:gd name="T89" fmla="*/ 434 h 944"/>
                  <a:gd name="T90" fmla="*/ 856 w 856"/>
                  <a:gd name="T91" fmla="*/ 506 h 944"/>
                  <a:gd name="T92" fmla="*/ 848 w 856"/>
                  <a:gd name="T93" fmla="*/ 506 h 944"/>
                  <a:gd name="T94" fmla="*/ 856 w 856"/>
                  <a:gd name="T95" fmla="*/ 531 h 944"/>
                  <a:gd name="T96" fmla="*/ 856 w 856"/>
                  <a:gd name="T97" fmla="*/ 555 h 944"/>
                  <a:gd name="T98" fmla="*/ 848 w 856"/>
                  <a:gd name="T99" fmla="*/ 579 h 944"/>
                  <a:gd name="T100" fmla="*/ 856 w 856"/>
                  <a:gd name="T101" fmla="*/ 652 h 944"/>
                  <a:gd name="T102" fmla="*/ 848 w 856"/>
                  <a:gd name="T103" fmla="*/ 652 h 944"/>
                  <a:gd name="T104" fmla="*/ 856 w 856"/>
                  <a:gd name="T105" fmla="*/ 677 h 944"/>
                  <a:gd name="T106" fmla="*/ 856 w 856"/>
                  <a:gd name="T107" fmla="*/ 701 h 944"/>
                  <a:gd name="T108" fmla="*/ 848 w 856"/>
                  <a:gd name="T109" fmla="*/ 725 h 944"/>
                  <a:gd name="T110" fmla="*/ 856 w 856"/>
                  <a:gd name="T111" fmla="*/ 798 h 944"/>
                  <a:gd name="T112" fmla="*/ 848 w 856"/>
                  <a:gd name="T113" fmla="*/ 798 h 944"/>
                  <a:gd name="T114" fmla="*/ 856 w 856"/>
                  <a:gd name="T115" fmla="*/ 822 h 944"/>
                  <a:gd name="T116" fmla="*/ 856 w 856"/>
                  <a:gd name="T117" fmla="*/ 847 h 944"/>
                  <a:gd name="T118" fmla="*/ 848 w 856"/>
                  <a:gd name="T119" fmla="*/ 871 h 944"/>
                  <a:gd name="T120" fmla="*/ 856 w 856"/>
                  <a:gd name="T121" fmla="*/ 944 h 944"/>
                  <a:gd name="T122" fmla="*/ 848 w 856"/>
                  <a:gd name="T123"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6" h="944">
                    <a:moveTo>
                      <a:pt x="24" y="0"/>
                    </a:moveTo>
                    <a:cubicBezTo>
                      <a:pt x="0" y="0"/>
                      <a:pt x="0" y="0"/>
                      <a:pt x="0" y="0"/>
                    </a:cubicBezTo>
                    <a:cubicBezTo>
                      <a:pt x="0" y="8"/>
                      <a:pt x="0" y="8"/>
                      <a:pt x="0" y="8"/>
                    </a:cubicBezTo>
                    <a:cubicBezTo>
                      <a:pt x="24" y="8"/>
                      <a:pt x="24" y="8"/>
                      <a:pt x="24" y="8"/>
                    </a:cubicBezTo>
                    <a:lnTo>
                      <a:pt x="24" y="0"/>
                    </a:lnTo>
                    <a:close/>
                    <a:moveTo>
                      <a:pt x="72" y="0"/>
                    </a:moveTo>
                    <a:cubicBezTo>
                      <a:pt x="48" y="0"/>
                      <a:pt x="48" y="0"/>
                      <a:pt x="48" y="0"/>
                    </a:cubicBezTo>
                    <a:cubicBezTo>
                      <a:pt x="48" y="8"/>
                      <a:pt x="48" y="8"/>
                      <a:pt x="48" y="8"/>
                    </a:cubicBezTo>
                    <a:cubicBezTo>
                      <a:pt x="72" y="8"/>
                      <a:pt x="72" y="8"/>
                      <a:pt x="72" y="8"/>
                    </a:cubicBezTo>
                    <a:lnTo>
                      <a:pt x="72" y="0"/>
                    </a:lnTo>
                    <a:close/>
                    <a:moveTo>
                      <a:pt x="121" y="0"/>
                    </a:moveTo>
                    <a:cubicBezTo>
                      <a:pt x="97" y="0"/>
                      <a:pt x="97" y="0"/>
                      <a:pt x="97" y="0"/>
                    </a:cubicBezTo>
                    <a:cubicBezTo>
                      <a:pt x="97" y="8"/>
                      <a:pt x="97" y="8"/>
                      <a:pt x="97" y="8"/>
                    </a:cubicBezTo>
                    <a:cubicBezTo>
                      <a:pt x="121" y="8"/>
                      <a:pt x="121" y="8"/>
                      <a:pt x="121" y="8"/>
                    </a:cubicBezTo>
                    <a:lnTo>
                      <a:pt x="121" y="0"/>
                    </a:lnTo>
                    <a:close/>
                    <a:moveTo>
                      <a:pt x="170" y="0"/>
                    </a:moveTo>
                    <a:cubicBezTo>
                      <a:pt x="145" y="0"/>
                      <a:pt x="145" y="0"/>
                      <a:pt x="145" y="0"/>
                    </a:cubicBezTo>
                    <a:cubicBezTo>
                      <a:pt x="145" y="8"/>
                      <a:pt x="145" y="8"/>
                      <a:pt x="145" y="8"/>
                    </a:cubicBezTo>
                    <a:cubicBezTo>
                      <a:pt x="170" y="8"/>
                      <a:pt x="170" y="8"/>
                      <a:pt x="170" y="8"/>
                    </a:cubicBezTo>
                    <a:lnTo>
                      <a:pt x="170" y="0"/>
                    </a:lnTo>
                    <a:close/>
                    <a:moveTo>
                      <a:pt x="218" y="0"/>
                    </a:moveTo>
                    <a:cubicBezTo>
                      <a:pt x="194" y="0"/>
                      <a:pt x="194" y="0"/>
                      <a:pt x="194" y="0"/>
                    </a:cubicBezTo>
                    <a:cubicBezTo>
                      <a:pt x="194" y="8"/>
                      <a:pt x="194" y="8"/>
                      <a:pt x="194" y="8"/>
                    </a:cubicBezTo>
                    <a:cubicBezTo>
                      <a:pt x="218" y="8"/>
                      <a:pt x="218" y="8"/>
                      <a:pt x="218" y="8"/>
                    </a:cubicBezTo>
                    <a:lnTo>
                      <a:pt x="218" y="0"/>
                    </a:lnTo>
                    <a:close/>
                    <a:moveTo>
                      <a:pt x="267" y="0"/>
                    </a:moveTo>
                    <a:cubicBezTo>
                      <a:pt x="243" y="0"/>
                      <a:pt x="243" y="0"/>
                      <a:pt x="243" y="0"/>
                    </a:cubicBezTo>
                    <a:cubicBezTo>
                      <a:pt x="243" y="8"/>
                      <a:pt x="243" y="8"/>
                      <a:pt x="243" y="8"/>
                    </a:cubicBezTo>
                    <a:cubicBezTo>
                      <a:pt x="267" y="8"/>
                      <a:pt x="267" y="8"/>
                      <a:pt x="267" y="8"/>
                    </a:cubicBezTo>
                    <a:lnTo>
                      <a:pt x="267" y="0"/>
                    </a:lnTo>
                    <a:close/>
                    <a:moveTo>
                      <a:pt x="315" y="0"/>
                    </a:moveTo>
                    <a:cubicBezTo>
                      <a:pt x="291" y="0"/>
                      <a:pt x="291" y="0"/>
                      <a:pt x="291" y="0"/>
                    </a:cubicBezTo>
                    <a:cubicBezTo>
                      <a:pt x="291" y="8"/>
                      <a:pt x="291" y="8"/>
                      <a:pt x="291" y="8"/>
                    </a:cubicBezTo>
                    <a:cubicBezTo>
                      <a:pt x="315" y="8"/>
                      <a:pt x="315" y="8"/>
                      <a:pt x="315" y="8"/>
                    </a:cubicBezTo>
                    <a:lnTo>
                      <a:pt x="315" y="0"/>
                    </a:lnTo>
                    <a:close/>
                    <a:moveTo>
                      <a:pt x="364" y="0"/>
                    </a:moveTo>
                    <a:cubicBezTo>
                      <a:pt x="340" y="0"/>
                      <a:pt x="340" y="0"/>
                      <a:pt x="340" y="0"/>
                    </a:cubicBezTo>
                    <a:cubicBezTo>
                      <a:pt x="340" y="8"/>
                      <a:pt x="340" y="8"/>
                      <a:pt x="340" y="8"/>
                    </a:cubicBezTo>
                    <a:cubicBezTo>
                      <a:pt x="364" y="8"/>
                      <a:pt x="364" y="8"/>
                      <a:pt x="364" y="8"/>
                    </a:cubicBezTo>
                    <a:lnTo>
                      <a:pt x="364" y="0"/>
                    </a:lnTo>
                    <a:close/>
                    <a:moveTo>
                      <a:pt x="413" y="0"/>
                    </a:moveTo>
                    <a:cubicBezTo>
                      <a:pt x="388" y="0"/>
                      <a:pt x="388" y="0"/>
                      <a:pt x="388" y="0"/>
                    </a:cubicBezTo>
                    <a:cubicBezTo>
                      <a:pt x="388" y="8"/>
                      <a:pt x="388" y="8"/>
                      <a:pt x="388" y="8"/>
                    </a:cubicBezTo>
                    <a:cubicBezTo>
                      <a:pt x="413" y="8"/>
                      <a:pt x="413" y="8"/>
                      <a:pt x="413" y="8"/>
                    </a:cubicBezTo>
                    <a:lnTo>
                      <a:pt x="413" y="0"/>
                    </a:lnTo>
                    <a:close/>
                    <a:moveTo>
                      <a:pt x="461" y="0"/>
                    </a:moveTo>
                    <a:cubicBezTo>
                      <a:pt x="437" y="0"/>
                      <a:pt x="437" y="0"/>
                      <a:pt x="437" y="0"/>
                    </a:cubicBezTo>
                    <a:cubicBezTo>
                      <a:pt x="437" y="8"/>
                      <a:pt x="437" y="8"/>
                      <a:pt x="437" y="8"/>
                    </a:cubicBezTo>
                    <a:cubicBezTo>
                      <a:pt x="461" y="8"/>
                      <a:pt x="461" y="8"/>
                      <a:pt x="461" y="8"/>
                    </a:cubicBezTo>
                    <a:lnTo>
                      <a:pt x="461" y="0"/>
                    </a:lnTo>
                    <a:close/>
                    <a:moveTo>
                      <a:pt x="510" y="0"/>
                    </a:moveTo>
                    <a:cubicBezTo>
                      <a:pt x="485" y="0"/>
                      <a:pt x="485" y="0"/>
                      <a:pt x="485" y="0"/>
                    </a:cubicBezTo>
                    <a:cubicBezTo>
                      <a:pt x="485" y="8"/>
                      <a:pt x="485" y="8"/>
                      <a:pt x="485" y="8"/>
                    </a:cubicBezTo>
                    <a:cubicBezTo>
                      <a:pt x="510" y="8"/>
                      <a:pt x="510" y="8"/>
                      <a:pt x="510" y="8"/>
                    </a:cubicBezTo>
                    <a:lnTo>
                      <a:pt x="510" y="0"/>
                    </a:lnTo>
                    <a:close/>
                    <a:moveTo>
                      <a:pt x="558" y="0"/>
                    </a:moveTo>
                    <a:cubicBezTo>
                      <a:pt x="534" y="0"/>
                      <a:pt x="534" y="0"/>
                      <a:pt x="534" y="0"/>
                    </a:cubicBezTo>
                    <a:cubicBezTo>
                      <a:pt x="534" y="8"/>
                      <a:pt x="534" y="8"/>
                      <a:pt x="534" y="8"/>
                    </a:cubicBezTo>
                    <a:cubicBezTo>
                      <a:pt x="558" y="8"/>
                      <a:pt x="558" y="8"/>
                      <a:pt x="558" y="8"/>
                    </a:cubicBezTo>
                    <a:lnTo>
                      <a:pt x="558" y="0"/>
                    </a:lnTo>
                    <a:close/>
                    <a:moveTo>
                      <a:pt x="607" y="0"/>
                    </a:moveTo>
                    <a:cubicBezTo>
                      <a:pt x="583" y="0"/>
                      <a:pt x="583" y="0"/>
                      <a:pt x="583" y="0"/>
                    </a:cubicBezTo>
                    <a:cubicBezTo>
                      <a:pt x="583" y="8"/>
                      <a:pt x="583" y="8"/>
                      <a:pt x="583" y="8"/>
                    </a:cubicBezTo>
                    <a:cubicBezTo>
                      <a:pt x="607" y="8"/>
                      <a:pt x="607" y="8"/>
                      <a:pt x="607" y="8"/>
                    </a:cubicBezTo>
                    <a:lnTo>
                      <a:pt x="607" y="0"/>
                    </a:lnTo>
                    <a:close/>
                    <a:moveTo>
                      <a:pt x="656" y="0"/>
                    </a:moveTo>
                    <a:cubicBezTo>
                      <a:pt x="631" y="0"/>
                      <a:pt x="631" y="0"/>
                      <a:pt x="631" y="0"/>
                    </a:cubicBezTo>
                    <a:cubicBezTo>
                      <a:pt x="631" y="8"/>
                      <a:pt x="631" y="8"/>
                      <a:pt x="631" y="8"/>
                    </a:cubicBezTo>
                    <a:cubicBezTo>
                      <a:pt x="656" y="8"/>
                      <a:pt x="656" y="8"/>
                      <a:pt x="656" y="8"/>
                    </a:cubicBezTo>
                    <a:lnTo>
                      <a:pt x="656" y="0"/>
                    </a:lnTo>
                    <a:close/>
                    <a:moveTo>
                      <a:pt x="704" y="0"/>
                    </a:moveTo>
                    <a:cubicBezTo>
                      <a:pt x="680" y="0"/>
                      <a:pt x="680" y="0"/>
                      <a:pt x="680" y="0"/>
                    </a:cubicBezTo>
                    <a:cubicBezTo>
                      <a:pt x="680" y="8"/>
                      <a:pt x="680" y="8"/>
                      <a:pt x="680" y="8"/>
                    </a:cubicBezTo>
                    <a:cubicBezTo>
                      <a:pt x="704" y="8"/>
                      <a:pt x="704" y="8"/>
                      <a:pt x="704" y="8"/>
                    </a:cubicBezTo>
                    <a:lnTo>
                      <a:pt x="704" y="0"/>
                    </a:lnTo>
                    <a:close/>
                    <a:moveTo>
                      <a:pt x="753" y="0"/>
                    </a:moveTo>
                    <a:cubicBezTo>
                      <a:pt x="728" y="0"/>
                      <a:pt x="728" y="0"/>
                      <a:pt x="728" y="0"/>
                    </a:cubicBezTo>
                    <a:cubicBezTo>
                      <a:pt x="728" y="8"/>
                      <a:pt x="728" y="8"/>
                      <a:pt x="728" y="8"/>
                    </a:cubicBezTo>
                    <a:cubicBezTo>
                      <a:pt x="753" y="8"/>
                      <a:pt x="753" y="8"/>
                      <a:pt x="753" y="8"/>
                    </a:cubicBezTo>
                    <a:lnTo>
                      <a:pt x="753" y="0"/>
                    </a:lnTo>
                    <a:close/>
                    <a:moveTo>
                      <a:pt x="801" y="0"/>
                    </a:moveTo>
                    <a:cubicBezTo>
                      <a:pt x="777" y="0"/>
                      <a:pt x="777" y="0"/>
                      <a:pt x="777" y="0"/>
                    </a:cubicBezTo>
                    <a:cubicBezTo>
                      <a:pt x="777" y="8"/>
                      <a:pt x="777" y="8"/>
                      <a:pt x="777" y="8"/>
                    </a:cubicBezTo>
                    <a:cubicBezTo>
                      <a:pt x="801" y="8"/>
                      <a:pt x="801" y="8"/>
                      <a:pt x="801" y="8"/>
                    </a:cubicBezTo>
                    <a:lnTo>
                      <a:pt x="801" y="0"/>
                    </a:lnTo>
                    <a:close/>
                    <a:moveTo>
                      <a:pt x="847" y="20"/>
                    </a:moveTo>
                    <a:cubicBezTo>
                      <a:pt x="843" y="13"/>
                      <a:pt x="836" y="7"/>
                      <a:pt x="827" y="4"/>
                    </a:cubicBezTo>
                    <a:cubicBezTo>
                      <a:pt x="824" y="11"/>
                      <a:pt x="824" y="11"/>
                      <a:pt x="824" y="11"/>
                    </a:cubicBezTo>
                    <a:cubicBezTo>
                      <a:pt x="832" y="14"/>
                      <a:pt x="837" y="18"/>
                      <a:pt x="841" y="24"/>
                    </a:cubicBezTo>
                    <a:lnTo>
                      <a:pt x="847" y="20"/>
                    </a:lnTo>
                    <a:close/>
                    <a:moveTo>
                      <a:pt x="856" y="69"/>
                    </a:moveTo>
                    <a:cubicBezTo>
                      <a:pt x="856" y="57"/>
                      <a:pt x="856" y="57"/>
                      <a:pt x="856" y="57"/>
                    </a:cubicBezTo>
                    <a:cubicBezTo>
                      <a:pt x="856" y="53"/>
                      <a:pt x="856" y="49"/>
                      <a:pt x="855" y="44"/>
                    </a:cubicBezTo>
                    <a:cubicBezTo>
                      <a:pt x="848" y="45"/>
                      <a:pt x="848" y="45"/>
                      <a:pt x="848" y="45"/>
                    </a:cubicBezTo>
                    <a:cubicBezTo>
                      <a:pt x="848" y="49"/>
                      <a:pt x="848" y="53"/>
                      <a:pt x="848" y="57"/>
                    </a:cubicBezTo>
                    <a:cubicBezTo>
                      <a:pt x="848" y="69"/>
                      <a:pt x="848" y="69"/>
                      <a:pt x="848" y="69"/>
                    </a:cubicBezTo>
                    <a:lnTo>
                      <a:pt x="856" y="69"/>
                    </a:lnTo>
                    <a:close/>
                    <a:moveTo>
                      <a:pt x="856" y="118"/>
                    </a:moveTo>
                    <a:cubicBezTo>
                      <a:pt x="856" y="93"/>
                      <a:pt x="856" y="93"/>
                      <a:pt x="856" y="93"/>
                    </a:cubicBezTo>
                    <a:cubicBezTo>
                      <a:pt x="848" y="93"/>
                      <a:pt x="848" y="93"/>
                      <a:pt x="848" y="93"/>
                    </a:cubicBezTo>
                    <a:cubicBezTo>
                      <a:pt x="848" y="118"/>
                      <a:pt x="848" y="118"/>
                      <a:pt x="848" y="118"/>
                    </a:cubicBezTo>
                    <a:lnTo>
                      <a:pt x="856" y="118"/>
                    </a:lnTo>
                    <a:close/>
                    <a:moveTo>
                      <a:pt x="856" y="166"/>
                    </a:moveTo>
                    <a:cubicBezTo>
                      <a:pt x="856" y="142"/>
                      <a:pt x="856" y="142"/>
                      <a:pt x="856" y="142"/>
                    </a:cubicBezTo>
                    <a:cubicBezTo>
                      <a:pt x="848" y="142"/>
                      <a:pt x="848" y="142"/>
                      <a:pt x="848" y="142"/>
                    </a:cubicBezTo>
                    <a:cubicBezTo>
                      <a:pt x="848" y="166"/>
                      <a:pt x="848" y="166"/>
                      <a:pt x="848" y="166"/>
                    </a:cubicBezTo>
                    <a:lnTo>
                      <a:pt x="856" y="166"/>
                    </a:lnTo>
                    <a:close/>
                    <a:moveTo>
                      <a:pt x="856" y="215"/>
                    </a:moveTo>
                    <a:cubicBezTo>
                      <a:pt x="856" y="191"/>
                      <a:pt x="856" y="191"/>
                      <a:pt x="856" y="191"/>
                    </a:cubicBezTo>
                    <a:cubicBezTo>
                      <a:pt x="848" y="191"/>
                      <a:pt x="848" y="191"/>
                      <a:pt x="848" y="191"/>
                    </a:cubicBezTo>
                    <a:cubicBezTo>
                      <a:pt x="848" y="215"/>
                      <a:pt x="848" y="215"/>
                      <a:pt x="848" y="215"/>
                    </a:cubicBezTo>
                    <a:lnTo>
                      <a:pt x="856" y="215"/>
                    </a:lnTo>
                    <a:close/>
                    <a:moveTo>
                      <a:pt x="856" y="264"/>
                    </a:moveTo>
                    <a:cubicBezTo>
                      <a:pt x="856" y="239"/>
                      <a:pt x="856" y="239"/>
                      <a:pt x="856" y="239"/>
                    </a:cubicBezTo>
                    <a:cubicBezTo>
                      <a:pt x="848" y="239"/>
                      <a:pt x="848" y="239"/>
                      <a:pt x="848" y="239"/>
                    </a:cubicBezTo>
                    <a:cubicBezTo>
                      <a:pt x="848" y="264"/>
                      <a:pt x="848" y="264"/>
                      <a:pt x="848" y="264"/>
                    </a:cubicBezTo>
                    <a:lnTo>
                      <a:pt x="856" y="264"/>
                    </a:lnTo>
                    <a:close/>
                    <a:moveTo>
                      <a:pt x="856" y="312"/>
                    </a:moveTo>
                    <a:cubicBezTo>
                      <a:pt x="856" y="288"/>
                      <a:pt x="856" y="288"/>
                      <a:pt x="856" y="288"/>
                    </a:cubicBezTo>
                    <a:cubicBezTo>
                      <a:pt x="848" y="288"/>
                      <a:pt x="848" y="288"/>
                      <a:pt x="848" y="288"/>
                    </a:cubicBezTo>
                    <a:cubicBezTo>
                      <a:pt x="848" y="312"/>
                      <a:pt x="848" y="312"/>
                      <a:pt x="848" y="312"/>
                    </a:cubicBezTo>
                    <a:lnTo>
                      <a:pt x="856" y="312"/>
                    </a:lnTo>
                    <a:close/>
                    <a:moveTo>
                      <a:pt x="856" y="361"/>
                    </a:moveTo>
                    <a:cubicBezTo>
                      <a:pt x="856" y="336"/>
                      <a:pt x="856" y="336"/>
                      <a:pt x="856" y="336"/>
                    </a:cubicBezTo>
                    <a:cubicBezTo>
                      <a:pt x="848" y="336"/>
                      <a:pt x="848" y="336"/>
                      <a:pt x="848" y="336"/>
                    </a:cubicBezTo>
                    <a:cubicBezTo>
                      <a:pt x="848" y="361"/>
                      <a:pt x="848" y="361"/>
                      <a:pt x="848" y="361"/>
                    </a:cubicBezTo>
                    <a:lnTo>
                      <a:pt x="856" y="361"/>
                    </a:lnTo>
                    <a:close/>
                    <a:moveTo>
                      <a:pt x="856" y="409"/>
                    </a:moveTo>
                    <a:cubicBezTo>
                      <a:pt x="856" y="385"/>
                      <a:pt x="856" y="385"/>
                      <a:pt x="856" y="385"/>
                    </a:cubicBezTo>
                    <a:cubicBezTo>
                      <a:pt x="848" y="385"/>
                      <a:pt x="848" y="385"/>
                      <a:pt x="848" y="385"/>
                    </a:cubicBezTo>
                    <a:cubicBezTo>
                      <a:pt x="848" y="409"/>
                      <a:pt x="848" y="409"/>
                      <a:pt x="848" y="409"/>
                    </a:cubicBezTo>
                    <a:lnTo>
                      <a:pt x="856" y="409"/>
                    </a:lnTo>
                    <a:close/>
                    <a:moveTo>
                      <a:pt x="856" y="458"/>
                    </a:moveTo>
                    <a:cubicBezTo>
                      <a:pt x="856" y="434"/>
                      <a:pt x="856" y="434"/>
                      <a:pt x="856" y="434"/>
                    </a:cubicBezTo>
                    <a:cubicBezTo>
                      <a:pt x="848" y="434"/>
                      <a:pt x="848" y="434"/>
                      <a:pt x="848" y="434"/>
                    </a:cubicBezTo>
                    <a:cubicBezTo>
                      <a:pt x="848" y="458"/>
                      <a:pt x="848" y="458"/>
                      <a:pt x="848" y="458"/>
                    </a:cubicBezTo>
                    <a:lnTo>
                      <a:pt x="856" y="458"/>
                    </a:lnTo>
                    <a:close/>
                    <a:moveTo>
                      <a:pt x="856" y="506"/>
                    </a:moveTo>
                    <a:cubicBezTo>
                      <a:pt x="856" y="482"/>
                      <a:pt x="856" y="482"/>
                      <a:pt x="856" y="482"/>
                    </a:cubicBezTo>
                    <a:cubicBezTo>
                      <a:pt x="848" y="482"/>
                      <a:pt x="848" y="482"/>
                      <a:pt x="848" y="482"/>
                    </a:cubicBezTo>
                    <a:cubicBezTo>
                      <a:pt x="848" y="506"/>
                      <a:pt x="848" y="506"/>
                      <a:pt x="848" y="506"/>
                    </a:cubicBezTo>
                    <a:lnTo>
                      <a:pt x="856" y="506"/>
                    </a:lnTo>
                    <a:close/>
                    <a:moveTo>
                      <a:pt x="856" y="555"/>
                    </a:moveTo>
                    <a:cubicBezTo>
                      <a:pt x="856" y="531"/>
                      <a:pt x="856" y="531"/>
                      <a:pt x="856" y="531"/>
                    </a:cubicBezTo>
                    <a:cubicBezTo>
                      <a:pt x="848" y="531"/>
                      <a:pt x="848" y="531"/>
                      <a:pt x="848" y="531"/>
                    </a:cubicBezTo>
                    <a:cubicBezTo>
                      <a:pt x="848" y="555"/>
                      <a:pt x="848" y="555"/>
                      <a:pt x="848" y="555"/>
                    </a:cubicBezTo>
                    <a:lnTo>
                      <a:pt x="856" y="555"/>
                    </a:lnTo>
                    <a:close/>
                    <a:moveTo>
                      <a:pt x="856" y="604"/>
                    </a:moveTo>
                    <a:cubicBezTo>
                      <a:pt x="856" y="579"/>
                      <a:pt x="856" y="579"/>
                      <a:pt x="856" y="579"/>
                    </a:cubicBezTo>
                    <a:cubicBezTo>
                      <a:pt x="848" y="579"/>
                      <a:pt x="848" y="579"/>
                      <a:pt x="848" y="579"/>
                    </a:cubicBezTo>
                    <a:cubicBezTo>
                      <a:pt x="848" y="604"/>
                      <a:pt x="848" y="604"/>
                      <a:pt x="848" y="604"/>
                    </a:cubicBezTo>
                    <a:lnTo>
                      <a:pt x="856" y="604"/>
                    </a:lnTo>
                    <a:close/>
                    <a:moveTo>
                      <a:pt x="856" y="652"/>
                    </a:moveTo>
                    <a:cubicBezTo>
                      <a:pt x="856" y="628"/>
                      <a:pt x="856" y="628"/>
                      <a:pt x="856" y="628"/>
                    </a:cubicBezTo>
                    <a:cubicBezTo>
                      <a:pt x="848" y="628"/>
                      <a:pt x="848" y="628"/>
                      <a:pt x="848" y="628"/>
                    </a:cubicBezTo>
                    <a:cubicBezTo>
                      <a:pt x="848" y="652"/>
                      <a:pt x="848" y="652"/>
                      <a:pt x="848" y="652"/>
                    </a:cubicBezTo>
                    <a:lnTo>
                      <a:pt x="856" y="652"/>
                    </a:lnTo>
                    <a:close/>
                    <a:moveTo>
                      <a:pt x="856" y="701"/>
                    </a:moveTo>
                    <a:cubicBezTo>
                      <a:pt x="856" y="677"/>
                      <a:pt x="856" y="677"/>
                      <a:pt x="856" y="677"/>
                    </a:cubicBezTo>
                    <a:cubicBezTo>
                      <a:pt x="848" y="677"/>
                      <a:pt x="848" y="677"/>
                      <a:pt x="848" y="677"/>
                    </a:cubicBezTo>
                    <a:cubicBezTo>
                      <a:pt x="848" y="701"/>
                      <a:pt x="848" y="701"/>
                      <a:pt x="848" y="701"/>
                    </a:cubicBezTo>
                    <a:lnTo>
                      <a:pt x="856" y="701"/>
                    </a:lnTo>
                    <a:close/>
                    <a:moveTo>
                      <a:pt x="856" y="749"/>
                    </a:moveTo>
                    <a:cubicBezTo>
                      <a:pt x="856" y="725"/>
                      <a:pt x="856" y="725"/>
                      <a:pt x="856" y="725"/>
                    </a:cubicBezTo>
                    <a:cubicBezTo>
                      <a:pt x="848" y="725"/>
                      <a:pt x="848" y="725"/>
                      <a:pt x="848" y="725"/>
                    </a:cubicBezTo>
                    <a:cubicBezTo>
                      <a:pt x="848" y="749"/>
                      <a:pt x="848" y="749"/>
                      <a:pt x="848" y="749"/>
                    </a:cubicBezTo>
                    <a:lnTo>
                      <a:pt x="856" y="749"/>
                    </a:lnTo>
                    <a:close/>
                    <a:moveTo>
                      <a:pt x="856" y="798"/>
                    </a:moveTo>
                    <a:cubicBezTo>
                      <a:pt x="856" y="774"/>
                      <a:pt x="856" y="774"/>
                      <a:pt x="856" y="774"/>
                    </a:cubicBezTo>
                    <a:cubicBezTo>
                      <a:pt x="848" y="774"/>
                      <a:pt x="848" y="774"/>
                      <a:pt x="848" y="774"/>
                    </a:cubicBezTo>
                    <a:cubicBezTo>
                      <a:pt x="848" y="798"/>
                      <a:pt x="848" y="798"/>
                      <a:pt x="848" y="798"/>
                    </a:cubicBezTo>
                    <a:lnTo>
                      <a:pt x="856" y="798"/>
                    </a:lnTo>
                    <a:close/>
                    <a:moveTo>
                      <a:pt x="856" y="847"/>
                    </a:moveTo>
                    <a:cubicBezTo>
                      <a:pt x="856" y="822"/>
                      <a:pt x="856" y="822"/>
                      <a:pt x="856" y="822"/>
                    </a:cubicBezTo>
                    <a:cubicBezTo>
                      <a:pt x="848" y="822"/>
                      <a:pt x="848" y="822"/>
                      <a:pt x="848" y="822"/>
                    </a:cubicBezTo>
                    <a:cubicBezTo>
                      <a:pt x="848" y="847"/>
                      <a:pt x="848" y="847"/>
                      <a:pt x="848" y="847"/>
                    </a:cubicBezTo>
                    <a:lnTo>
                      <a:pt x="856" y="847"/>
                    </a:lnTo>
                    <a:close/>
                    <a:moveTo>
                      <a:pt x="856" y="895"/>
                    </a:moveTo>
                    <a:cubicBezTo>
                      <a:pt x="856" y="871"/>
                      <a:pt x="856" y="871"/>
                      <a:pt x="856" y="871"/>
                    </a:cubicBezTo>
                    <a:cubicBezTo>
                      <a:pt x="848" y="871"/>
                      <a:pt x="848" y="871"/>
                      <a:pt x="848" y="871"/>
                    </a:cubicBezTo>
                    <a:cubicBezTo>
                      <a:pt x="848" y="895"/>
                      <a:pt x="848" y="895"/>
                      <a:pt x="848" y="895"/>
                    </a:cubicBezTo>
                    <a:lnTo>
                      <a:pt x="856" y="895"/>
                    </a:lnTo>
                    <a:close/>
                    <a:moveTo>
                      <a:pt x="856" y="944"/>
                    </a:moveTo>
                    <a:cubicBezTo>
                      <a:pt x="856" y="919"/>
                      <a:pt x="856" y="919"/>
                      <a:pt x="856" y="919"/>
                    </a:cubicBezTo>
                    <a:cubicBezTo>
                      <a:pt x="848" y="919"/>
                      <a:pt x="848" y="919"/>
                      <a:pt x="848" y="919"/>
                    </a:cubicBezTo>
                    <a:cubicBezTo>
                      <a:pt x="848" y="944"/>
                      <a:pt x="848" y="944"/>
                      <a:pt x="848" y="944"/>
                    </a:cubicBezTo>
                    <a:lnTo>
                      <a:pt x="856" y="944"/>
                    </a:lnTo>
                    <a:close/>
                  </a:path>
                </a:pathLst>
              </a:custGeom>
              <a:solidFill>
                <a:schemeClr val="accent3"/>
              </a:solidFill>
              <a:ln>
                <a:noFill/>
              </a:ln>
            </p:spPr>
            <p:txBody>
              <a:bodyPr anchor="ctr"/>
              <a:lstStyle/>
              <a:p>
                <a:pPr algn="ctr"/>
                <a:endParaRPr/>
              </a:p>
            </p:txBody>
          </p:sp>
          <p:sp>
            <p:nvSpPr>
              <p:cNvPr id="132" name="ïṡḷîḓé">
                <a:extLst>
                  <a:ext uri="{FF2B5EF4-FFF2-40B4-BE49-F238E27FC236}">
                    <a16:creationId xmlns:a16="http://schemas.microsoft.com/office/drawing/2014/main" id="{3384DE41-E49A-4608-BB43-19CE770808BD}"/>
                  </a:ext>
                </a:extLst>
              </p:cNvPr>
              <p:cNvSpPr/>
              <p:nvPr/>
            </p:nvSpPr>
            <p:spPr bwMode="auto">
              <a:xfrm>
                <a:off x="8580438" y="2899346"/>
                <a:ext cx="619125" cy="2284413"/>
              </a:xfrm>
              <a:custGeom>
                <a:avLst/>
                <a:gdLst>
                  <a:gd name="T0" fmla="*/ 0 w 369"/>
                  <a:gd name="T1" fmla="*/ 8 h 1360"/>
                  <a:gd name="T2" fmla="*/ 72 w 369"/>
                  <a:gd name="T3" fmla="*/ 0 h 1360"/>
                  <a:gd name="T4" fmla="*/ 72 w 369"/>
                  <a:gd name="T5" fmla="*/ 8 h 1360"/>
                  <a:gd name="T6" fmla="*/ 96 w 369"/>
                  <a:gd name="T7" fmla="*/ 0 h 1360"/>
                  <a:gd name="T8" fmla="*/ 120 w 369"/>
                  <a:gd name="T9" fmla="*/ 0 h 1360"/>
                  <a:gd name="T10" fmla="*/ 144 w 369"/>
                  <a:gd name="T11" fmla="*/ 8 h 1360"/>
                  <a:gd name="T12" fmla="*/ 216 w 369"/>
                  <a:gd name="T13" fmla="*/ 0 h 1360"/>
                  <a:gd name="T14" fmla="*/ 216 w 369"/>
                  <a:gd name="T15" fmla="*/ 8 h 1360"/>
                  <a:gd name="T16" fmla="*/ 240 w 369"/>
                  <a:gd name="T17" fmla="*/ 0 h 1360"/>
                  <a:gd name="T18" fmla="*/ 264 w 369"/>
                  <a:gd name="T19" fmla="*/ 0 h 1360"/>
                  <a:gd name="T20" fmla="*/ 288 w 369"/>
                  <a:gd name="T21" fmla="*/ 8 h 1360"/>
                  <a:gd name="T22" fmla="*/ 358 w 369"/>
                  <a:gd name="T23" fmla="*/ 17 h 1360"/>
                  <a:gd name="T24" fmla="*/ 352 w 369"/>
                  <a:gd name="T25" fmla="*/ 22 h 1360"/>
                  <a:gd name="T26" fmla="*/ 369 w 369"/>
                  <a:gd name="T27" fmla="*/ 58 h 1360"/>
                  <a:gd name="T28" fmla="*/ 361 w 369"/>
                  <a:gd name="T29" fmla="*/ 58 h 1360"/>
                  <a:gd name="T30" fmla="*/ 369 w 369"/>
                  <a:gd name="T31" fmla="*/ 113 h 1360"/>
                  <a:gd name="T32" fmla="*/ 361 w 369"/>
                  <a:gd name="T33" fmla="*/ 113 h 1360"/>
                  <a:gd name="T34" fmla="*/ 369 w 369"/>
                  <a:gd name="T35" fmla="*/ 137 h 1360"/>
                  <a:gd name="T36" fmla="*/ 369 w 369"/>
                  <a:gd name="T37" fmla="*/ 161 h 1360"/>
                  <a:gd name="T38" fmla="*/ 361 w 369"/>
                  <a:gd name="T39" fmla="*/ 185 h 1360"/>
                  <a:gd name="T40" fmla="*/ 369 w 369"/>
                  <a:gd name="T41" fmla="*/ 257 h 1360"/>
                  <a:gd name="T42" fmla="*/ 361 w 369"/>
                  <a:gd name="T43" fmla="*/ 257 h 1360"/>
                  <a:gd name="T44" fmla="*/ 369 w 369"/>
                  <a:gd name="T45" fmla="*/ 281 h 1360"/>
                  <a:gd name="T46" fmla="*/ 369 w 369"/>
                  <a:gd name="T47" fmla="*/ 305 h 1360"/>
                  <a:gd name="T48" fmla="*/ 361 w 369"/>
                  <a:gd name="T49" fmla="*/ 329 h 1360"/>
                  <a:gd name="T50" fmla="*/ 369 w 369"/>
                  <a:gd name="T51" fmla="*/ 401 h 1360"/>
                  <a:gd name="T52" fmla="*/ 361 w 369"/>
                  <a:gd name="T53" fmla="*/ 401 h 1360"/>
                  <a:gd name="T54" fmla="*/ 369 w 369"/>
                  <a:gd name="T55" fmla="*/ 425 h 1360"/>
                  <a:gd name="T56" fmla="*/ 369 w 369"/>
                  <a:gd name="T57" fmla="*/ 449 h 1360"/>
                  <a:gd name="T58" fmla="*/ 361 w 369"/>
                  <a:gd name="T59" fmla="*/ 473 h 1360"/>
                  <a:gd name="T60" fmla="*/ 369 w 369"/>
                  <a:gd name="T61" fmla="*/ 545 h 1360"/>
                  <a:gd name="T62" fmla="*/ 361 w 369"/>
                  <a:gd name="T63" fmla="*/ 545 h 1360"/>
                  <a:gd name="T64" fmla="*/ 369 w 369"/>
                  <a:gd name="T65" fmla="*/ 569 h 1360"/>
                  <a:gd name="T66" fmla="*/ 369 w 369"/>
                  <a:gd name="T67" fmla="*/ 593 h 1360"/>
                  <a:gd name="T68" fmla="*/ 361 w 369"/>
                  <a:gd name="T69" fmla="*/ 617 h 1360"/>
                  <a:gd name="T70" fmla="*/ 369 w 369"/>
                  <a:gd name="T71" fmla="*/ 689 h 1360"/>
                  <a:gd name="T72" fmla="*/ 361 w 369"/>
                  <a:gd name="T73" fmla="*/ 689 h 1360"/>
                  <a:gd name="T74" fmla="*/ 369 w 369"/>
                  <a:gd name="T75" fmla="*/ 713 h 1360"/>
                  <a:gd name="T76" fmla="*/ 369 w 369"/>
                  <a:gd name="T77" fmla="*/ 737 h 1360"/>
                  <a:gd name="T78" fmla="*/ 361 w 369"/>
                  <a:gd name="T79" fmla="*/ 761 h 1360"/>
                  <a:gd name="T80" fmla="*/ 369 w 369"/>
                  <a:gd name="T81" fmla="*/ 833 h 1360"/>
                  <a:gd name="T82" fmla="*/ 361 w 369"/>
                  <a:gd name="T83" fmla="*/ 833 h 1360"/>
                  <a:gd name="T84" fmla="*/ 369 w 369"/>
                  <a:gd name="T85" fmla="*/ 857 h 1360"/>
                  <a:gd name="T86" fmla="*/ 369 w 369"/>
                  <a:gd name="T87" fmla="*/ 881 h 1360"/>
                  <a:gd name="T88" fmla="*/ 361 w 369"/>
                  <a:gd name="T89" fmla="*/ 905 h 1360"/>
                  <a:gd name="T90" fmla="*/ 369 w 369"/>
                  <a:gd name="T91" fmla="*/ 976 h 1360"/>
                  <a:gd name="T92" fmla="*/ 361 w 369"/>
                  <a:gd name="T93" fmla="*/ 976 h 1360"/>
                  <a:gd name="T94" fmla="*/ 369 w 369"/>
                  <a:gd name="T95" fmla="*/ 1000 h 1360"/>
                  <a:gd name="T96" fmla="*/ 369 w 369"/>
                  <a:gd name="T97" fmla="*/ 1024 h 1360"/>
                  <a:gd name="T98" fmla="*/ 361 w 369"/>
                  <a:gd name="T99" fmla="*/ 1048 h 1360"/>
                  <a:gd name="T100" fmla="*/ 369 w 369"/>
                  <a:gd name="T101" fmla="*/ 1120 h 1360"/>
                  <a:gd name="T102" fmla="*/ 361 w 369"/>
                  <a:gd name="T103" fmla="*/ 1120 h 1360"/>
                  <a:gd name="T104" fmla="*/ 369 w 369"/>
                  <a:gd name="T105" fmla="*/ 1144 h 1360"/>
                  <a:gd name="T106" fmla="*/ 369 w 369"/>
                  <a:gd name="T107" fmla="*/ 1168 h 1360"/>
                  <a:gd name="T108" fmla="*/ 361 w 369"/>
                  <a:gd name="T109" fmla="*/ 1192 h 1360"/>
                  <a:gd name="T110" fmla="*/ 369 w 369"/>
                  <a:gd name="T111" fmla="*/ 1264 h 1360"/>
                  <a:gd name="T112" fmla="*/ 361 w 369"/>
                  <a:gd name="T113" fmla="*/ 1264 h 1360"/>
                  <a:gd name="T114" fmla="*/ 369 w 369"/>
                  <a:gd name="T115" fmla="*/ 1288 h 1360"/>
                  <a:gd name="T116" fmla="*/ 369 w 369"/>
                  <a:gd name="T117" fmla="*/ 1312 h 1360"/>
                  <a:gd name="T118" fmla="*/ 361 w 369"/>
                  <a:gd name="T119" fmla="*/ 1336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 h="1360">
                    <a:moveTo>
                      <a:pt x="24" y="0"/>
                    </a:moveTo>
                    <a:cubicBezTo>
                      <a:pt x="0" y="0"/>
                      <a:pt x="0" y="0"/>
                      <a:pt x="0" y="0"/>
                    </a:cubicBezTo>
                    <a:cubicBezTo>
                      <a:pt x="0" y="8"/>
                      <a:pt x="0" y="8"/>
                      <a:pt x="0" y="8"/>
                    </a:cubicBezTo>
                    <a:cubicBezTo>
                      <a:pt x="24" y="8"/>
                      <a:pt x="24" y="8"/>
                      <a:pt x="24" y="8"/>
                    </a:cubicBezTo>
                    <a:lnTo>
                      <a:pt x="24" y="0"/>
                    </a:lnTo>
                    <a:close/>
                    <a:moveTo>
                      <a:pt x="72" y="0"/>
                    </a:moveTo>
                    <a:cubicBezTo>
                      <a:pt x="48" y="0"/>
                      <a:pt x="48" y="0"/>
                      <a:pt x="48" y="0"/>
                    </a:cubicBezTo>
                    <a:cubicBezTo>
                      <a:pt x="48" y="8"/>
                      <a:pt x="48" y="8"/>
                      <a:pt x="48" y="8"/>
                    </a:cubicBezTo>
                    <a:cubicBezTo>
                      <a:pt x="72" y="8"/>
                      <a:pt x="72" y="8"/>
                      <a:pt x="72" y="8"/>
                    </a:cubicBezTo>
                    <a:lnTo>
                      <a:pt x="72" y="0"/>
                    </a:lnTo>
                    <a:close/>
                    <a:moveTo>
                      <a:pt x="120" y="0"/>
                    </a:moveTo>
                    <a:cubicBezTo>
                      <a:pt x="96" y="0"/>
                      <a:pt x="96" y="0"/>
                      <a:pt x="96" y="0"/>
                    </a:cubicBezTo>
                    <a:cubicBezTo>
                      <a:pt x="96" y="8"/>
                      <a:pt x="96" y="8"/>
                      <a:pt x="96" y="8"/>
                    </a:cubicBezTo>
                    <a:cubicBezTo>
                      <a:pt x="120" y="8"/>
                      <a:pt x="120" y="8"/>
                      <a:pt x="120" y="8"/>
                    </a:cubicBezTo>
                    <a:lnTo>
                      <a:pt x="120" y="0"/>
                    </a:lnTo>
                    <a:close/>
                    <a:moveTo>
                      <a:pt x="168" y="0"/>
                    </a:moveTo>
                    <a:cubicBezTo>
                      <a:pt x="144" y="0"/>
                      <a:pt x="144" y="0"/>
                      <a:pt x="144" y="0"/>
                    </a:cubicBezTo>
                    <a:cubicBezTo>
                      <a:pt x="144" y="8"/>
                      <a:pt x="144" y="8"/>
                      <a:pt x="144" y="8"/>
                    </a:cubicBezTo>
                    <a:cubicBezTo>
                      <a:pt x="168" y="8"/>
                      <a:pt x="168" y="8"/>
                      <a:pt x="168" y="8"/>
                    </a:cubicBezTo>
                    <a:lnTo>
                      <a:pt x="168" y="0"/>
                    </a:lnTo>
                    <a:close/>
                    <a:moveTo>
                      <a:pt x="216" y="0"/>
                    </a:moveTo>
                    <a:cubicBezTo>
                      <a:pt x="192" y="0"/>
                      <a:pt x="192" y="0"/>
                      <a:pt x="192" y="0"/>
                    </a:cubicBezTo>
                    <a:cubicBezTo>
                      <a:pt x="192" y="8"/>
                      <a:pt x="192" y="8"/>
                      <a:pt x="192" y="8"/>
                    </a:cubicBezTo>
                    <a:cubicBezTo>
                      <a:pt x="216" y="8"/>
                      <a:pt x="216" y="8"/>
                      <a:pt x="216" y="8"/>
                    </a:cubicBezTo>
                    <a:lnTo>
                      <a:pt x="216" y="0"/>
                    </a:lnTo>
                    <a:close/>
                    <a:moveTo>
                      <a:pt x="264" y="0"/>
                    </a:moveTo>
                    <a:cubicBezTo>
                      <a:pt x="240" y="0"/>
                      <a:pt x="240" y="0"/>
                      <a:pt x="240" y="0"/>
                    </a:cubicBezTo>
                    <a:cubicBezTo>
                      <a:pt x="240" y="8"/>
                      <a:pt x="240" y="8"/>
                      <a:pt x="240" y="8"/>
                    </a:cubicBezTo>
                    <a:cubicBezTo>
                      <a:pt x="264" y="8"/>
                      <a:pt x="264" y="8"/>
                      <a:pt x="264" y="8"/>
                    </a:cubicBezTo>
                    <a:lnTo>
                      <a:pt x="264" y="0"/>
                    </a:lnTo>
                    <a:close/>
                    <a:moveTo>
                      <a:pt x="312" y="0"/>
                    </a:moveTo>
                    <a:cubicBezTo>
                      <a:pt x="288" y="0"/>
                      <a:pt x="288" y="0"/>
                      <a:pt x="288" y="0"/>
                    </a:cubicBezTo>
                    <a:cubicBezTo>
                      <a:pt x="288" y="8"/>
                      <a:pt x="288" y="8"/>
                      <a:pt x="288" y="8"/>
                    </a:cubicBezTo>
                    <a:cubicBezTo>
                      <a:pt x="312" y="8"/>
                      <a:pt x="312" y="8"/>
                      <a:pt x="312" y="8"/>
                    </a:cubicBezTo>
                    <a:lnTo>
                      <a:pt x="312" y="0"/>
                    </a:lnTo>
                    <a:close/>
                    <a:moveTo>
                      <a:pt x="358" y="17"/>
                    </a:moveTo>
                    <a:cubicBezTo>
                      <a:pt x="353" y="11"/>
                      <a:pt x="346" y="6"/>
                      <a:pt x="337" y="3"/>
                    </a:cubicBezTo>
                    <a:cubicBezTo>
                      <a:pt x="334" y="10"/>
                      <a:pt x="334" y="10"/>
                      <a:pt x="334" y="10"/>
                    </a:cubicBezTo>
                    <a:cubicBezTo>
                      <a:pt x="342" y="13"/>
                      <a:pt x="348" y="17"/>
                      <a:pt x="352" y="22"/>
                    </a:cubicBezTo>
                    <a:lnTo>
                      <a:pt x="358" y="17"/>
                    </a:lnTo>
                    <a:close/>
                    <a:moveTo>
                      <a:pt x="369" y="66"/>
                    </a:moveTo>
                    <a:cubicBezTo>
                      <a:pt x="369" y="58"/>
                      <a:pt x="369" y="58"/>
                      <a:pt x="369" y="58"/>
                    </a:cubicBezTo>
                    <a:cubicBezTo>
                      <a:pt x="369" y="52"/>
                      <a:pt x="369" y="46"/>
                      <a:pt x="368" y="41"/>
                    </a:cubicBezTo>
                    <a:cubicBezTo>
                      <a:pt x="360" y="42"/>
                      <a:pt x="360" y="42"/>
                      <a:pt x="360" y="42"/>
                    </a:cubicBezTo>
                    <a:cubicBezTo>
                      <a:pt x="361" y="47"/>
                      <a:pt x="361" y="52"/>
                      <a:pt x="361" y="58"/>
                    </a:cubicBezTo>
                    <a:cubicBezTo>
                      <a:pt x="361" y="66"/>
                      <a:pt x="361" y="66"/>
                      <a:pt x="361" y="66"/>
                    </a:cubicBezTo>
                    <a:lnTo>
                      <a:pt x="369" y="66"/>
                    </a:lnTo>
                    <a:close/>
                    <a:moveTo>
                      <a:pt x="369" y="113"/>
                    </a:moveTo>
                    <a:cubicBezTo>
                      <a:pt x="369" y="90"/>
                      <a:pt x="369" y="90"/>
                      <a:pt x="369" y="90"/>
                    </a:cubicBezTo>
                    <a:cubicBezTo>
                      <a:pt x="361" y="90"/>
                      <a:pt x="361" y="90"/>
                      <a:pt x="361" y="90"/>
                    </a:cubicBezTo>
                    <a:cubicBezTo>
                      <a:pt x="361" y="113"/>
                      <a:pt x="361" y="113"/>
                      <a:pt x="361" y="113"/>
                    </a:cubicBezTo>
                    <a:lnTo>
                      <a:pt x="369" y="113"/>
                    </a:lnTo>
                    <a:close/>
                    <a:moveTo>
                      <a:pt x="369" y="161"/>
                    </a:moveTo>
                    <a:cubicBezTo>
                      <a:pt x="369" y="137"/>
                      <a:pt x="369" y="137"/>
                      <a:pt x="369" y="137"/>
                    </a:cubicBezTo>
                    <a:cubicBezTo>
                      <a:pt x="361" y="137"/>
                      <a:pt x="361" y="137"/>
                      <a:pt x="361" y="137"/>
                    </a:cubicBezTo>
                    <a:cubicBezTo>
                      <a:pt x="361" y="161"/>
                      <a:pt x="361" y="161"/>
                      <a:pt x="361" y="161"/>
                    </a:cubicBezTo>
                    <a:lnTo>
                      <a:pt x="369" y="161"/>
                    </a:lnTo>
                    <a:close/>
                    <a:moveTo>
                      <a:pt x="369" y="209"/>
                    </a:moveTo>
                    <a:cubicBezTo>
                      <a:pt x="369" y="185"/>
                      <a:pt x="369" y="185"/>
                      <a:pt x="369" y="185"/>
                    </a:cubicBezTo>
                    <a:cubicBezTo>
                      <a:pt x="361" y="185"/>
                      <a:pt x="361" y="185"/>
                      <a:pt x="361" y="185"/>
                    </a:cubicBezTo>
                    <a:cubicBezTo>
                      <a:pt x="361" y="209"/>
                      <a:pt x="361" y="209"/>
                      <a:pt x="361" y="209"/>
                    </a:cubicBezTo>
                    <a:lnTo>
                      <a:pt x="369" y="209"/>
                    </a:lnTo>
                    <a:close/>
                    <a:moveTo>
                      <a:pt x="369" y="257"/>
                    </a:moveTo>
                    <a:cubicBezTo>
                      <a:pt x="369" y="233"/>
                      <a:pt x="369" y="233"/>
                      <a:pt x="369" y="233"/>
                    </a:cubicBezTo>
                    <a:cubicBezTo>
                      <a:pt x="361" y="233"/>
                      <a:pt x="361" y="233"/>
                      <a:pt x="361" y="233"/>
                    </a:cubicBezTo>
                    <a:cubicBezTo>
                      <a:pt x="361" y="257"/>
                      <a:pt x="361" y="257"/>
                      <a:pt x="361" y="257"/>
                    </a:cubicBezTo>
                    <a:lnTo>
                      <a:pt x="369" y="257"/>
                    </a:lnTo>
                    <a:close/>
                    <a:moveTo>
                      <a:pt x="369" y="305"/>
                    </a:moveTo>
                    <a:cubicBezTo>
                      <a:pt x="369" y="281"/>
                      <a:pt x="369" y="281"/>
                      <a:pt x="369" y="281"/>
                    </a:cubicBezTo>
                    <a:cubicBezTo>
                      <a:pt x="361" y="281"/>
                      <a:pt x="361" y="281"/>
                      <a:pt x="361" y="281"/>
                    </a:cubicBezTo>
                    <a:cubicBezTo>
                      <a:pt x="361" y="305"/>
                      <a:pt x="361" y="305"/>
                      <a:pt x="361" y="305"/>
                    </a:cubicBezTo>
                    <a:lnTo>
                      <a:pt x="369" y="305"/>
                    </a:lnTo>
                    <a:close/>
                    <a:moveTo>
                      <a:pt x="369" y="353"/>
                    </a:moveTo>
                    <a:cubicBezTo>
                      <a:pt x="369" y="329"/>
                      <a:pt x="369" y="329"/>
                      <a:pt x="369" y="329"/>
                    </a:cubicBezTo>
                    <a:cubicBezTo>
                      <a:pt x="361" y="329"/>
                      <a:pt x="361" y="329"/>
                      <a:pt x="361" y="329"/>
                    </a:cubicBezTo>
                    <a:cubicBezTo>
                      <a:pt x="361" y="353"/>
                      <a:pt x="361" y="353"/>
                      <a:pt x="361" y="353"/>
                    </a:cubicBezTo>
                    <a:lnTo>
                      <a:pt x="369" y="353"/>
                    </a:lnTo>
                    <a:close/>
                    <a:moveTo>
                      <a:pt x="369" y="401"/>
                    </a:moveTo>
                    <a:cubicBezTo>
                      <a:pt x="369" y="377"/>
                      <a:pt x="369" y="377"/>
                      <a:pt x="369" y="377"/>
                    </a:cubicBezTo>
                    <a:cubicBezTo>
                      <a:pt x="361" y="377"/>
                      <a:pt x="361" y="377"/>
                      <a:pt x="361" y="377"/>
                    </a:cubicBezTo>
                    <a:cubicBezTo>
                      <a:pt x="361" y="401"/>
                      <a:pt x="361" y="401"/>
                      <a:pt x="361" y="401"/>
                    </a:cubicBezTo>
                    <a:lnTo>
                      <a:pt x="369" y="401"/>
                    </a:lnTo>
                    <a:close/>
                    <a:moveTo>
                      <a:pt x="369" y="449"/>
                    </a:moveTo>
                    <a:cubicBezTo>
                      <a:pt x="369" y="425"/>
                      <a:pt x="369" y="425"/>
                      <a:pt x="369" y="425"/>
                    </a:cubicBezTo>
                    <a:cubicBezTo>
                      <a:pt x="361" y="425"/>
                      <a:pt x="361" y="425"/>
                      <a:pt x="361" y="425"/>
                    </a:cubicBezTo>
                    <a:cubicBezTo>
                      <a:pt x="361" y="449"/>
                      <a:pt x="361" y="449"/>
                      <a:pt x="361" y="449"/>
                    </a:cubicBezTo>
                    <a:lnTo>
                      <a:pt x="369" y="449"/>
                    </a:lnTo>
                    <a:close/>
                    <a:moveTo>
                      <a:pt x="369" y="497"/>
                    </a:moveTo>
                    <a:cubicBezTo>
                      <a:pt x="369" y="473"/>
                      <a:pt x="369" y="473"/>
                      <a:pt x="369" y="473"/>
                    </a:cubicBezTo>
                    <a:cubicBezTo>
                      <a:pt x="361" y="473"/>
                      <a:pt x="361" y="473"/>
                      <a:pt x="361" y="473"/>
                    </a:cubicBezTo>
                    <a:cubicBezTo>
                      <a:pt x="361" y="497"/>
                      <a:pt x="361" y="497"/>
                      <a:pt x="361" y="497"/>
                    </a:cubicBezTo>
                    <a:lnTo>
                      <a:pt x="369" y="497"/>
                    </a:lnTo>
                    <a:close/>
                    <a:moveTo>
                      <a:pt x="369" y="545"/>
                    </a:moveTo>
                    <a:cubicBezTo>
                      <a:pt x="369" y="521"/>
                      <a:pt x="369" y="521"/>
                      <a:pt x="369" y="521"/>
                    </a:cubicBezTo>
                    <a:cubicBezTo>
                      <a:pt x="361" y="521"/>
                      <a:pt x="361" y="521"/>
                      <a:pt x="361" y="521"/>
                    </a:cubicBezTo>
                    <a:cubicBezTo>
                      <a:pt x="361" y="545"/>
                      <a:pt x="361" y="545"/>
                      <a:pt x="361" y="545"/>
                    </a:cubicBezTo>
                    <a:lnTo>
                      <a:pt x="369" y="545"/>
                    </a:lnTo>
                    <a:close/>
                    <a:moveTo>
                      <a:pt x="369" y="593"/>
                    </a:moveTo>
                    <a:cubicBezTo>
                      <a:pt x="369" y="569"/>
                      <a:pt x="369" y="569"/>
                      <a:pt x="369" y="569"/>
                    </a:cubicBezTo>
                    <a:cubicBezTo>
                      <a:pt x="361" y="569"/>
                      <a:pt x="361" y="569"/>
                      <a:pt x="361" y="569"/>
                    </a:cubicBezTo>
                    <a:cubicBezTo>
                      <a:pt x="361" y="593"/>
                      <a:pt x="361" y="593"/>
                      <a:pt x="361" y="593"/>
                    </a:cubicBezTo>
                    <a:lnTo>
                      <a:pt x="369" y="593"/>
                    </a:lnTo>
                    <a:close/>
                    <a:moveTo>
                      <a:pt x="369" y="641"/>
                    </a:moveTo>
                    <a:cubicBezTo>
                      <a:pt x="369" y="617"/>
                      <a:pt x="369" y="617"/>
                      <a:pt x="369" y="617"/>
                    </a:cubicBezTo>
                    <a:cubicBezTo>
                      <a:pt x="361" y="617"/>
                      <a:pt x="361" y="617"/>
                      <a:pt x="361" y="617"/>
                    </a:cubicBezTo>
                    <a:cubicBezTo>
                      <a:pt x="361" y="641"/>
                      <a:pt x="361" y="641"/>
                      <a:pt x="361" y="641"/>
                    </a:cubicBezTo>
                    <a:lnTo>
                      <a:pt x="369" y="641"/>
                    </a:lnTo>
                    <a:close/>
                    <a:moveTo>
                      <a:pt x="369" y="689"/>
                    </a:moveTo>
                    <a:cubicBezTo>
                      <a:pt x="369" y="665"/>
                      <a:pt x="369" y="665"/>
                      <a:pt x="369" y="665"/>
                    </a:cubicBezTo>
                    <a:cubicBezTo>
                      <a:pt x="361" y="665"/>
                      <a:pt x="361" y="665"/>
                      <a:pt x="361" y="665"/>
                    </a:cubicBezTo>
                    <a:cubicBezTo>
                      <a:pt x="361" y="689"/>
                      <a:pt x="361" y="689"/>
                      <a:pt x="361" y="689"/>
                    </a:cubicBezTo>
                    <a:lnTo>
                      <a:pt x="369" y="689"/>
                    </a:lnTo>
                    <a:close/>
                    <a:moveTo>
                      <a:pt x="369" y="737"/>
                    </a:moveTo>
                    <a:cubicBezTo>
                      <a:pt x="369" y="713"/>
                      <a:pt x="369" y="713"/>
                      <a:pt x="369" y="713"/>
                    </a:cubicBezTo>
                    <a:cubicBezTo>
                      <a:pt x="361" y="713"/>
                      <a:pt x="361" y="713"/>
                      <a:pt x="361" y="713"/>
                    </a:cubicBezTo>
                    <a:cubicBezTo>
                      <a:pt x="361" y="737"/>
                      <a:pt x="361" y="737"/>
                      <a:pt x="361" y="737"/>
                    </a:cubicBezTo>
                    <a:lnTo>
                      <a:pt x="369" y="737"/>
                    </a:lnTo>
                    <a:close/>
                    <a:moveTo>
                      <a:pt x="369" y="785"/>
                    </a:moveTo>
                    <a:cubicBezTo>
                      <a:pt x="369" y="761"/>
                      <a:pt x="369" y="761"/>
                      <a:pt x="369" y="761"/>
                    </a:cubicBezTo>
                    <a:cubicBezTo>
                      <a:pt x="361" y="761"/>
                      <a:pt x="361" y="761"/>
                      <a:pt x="361" y="761"/>
                    </a:cubicBezTo>
                    <a:cubicBezTo>
                      <a:pt x="361" y="785"/>
                      <a:pt x="361" y="785"/>
                      <a:pt x="361" y="785"/>
                    </a:cubicBezTo>
                    <a:lnTo>
                      <a:pt x="369" y="785"/>
                    </a:lnTo>
                    <a:close/>
                    <a:moveTo>
                      <a:pt x="369" y="833"/>
                    </a:moveTo>
                    <a:cubicBezTo>
                      <a:pt x="369" y="809"/>
                      <a:pt x="369" y="809"/>
                      <a:pt x="369" y="809"/>
                    </a:cubicBezTo>
                    <a:cubicBezTo>
                      <a:pt x="361" y="809"/>
                      <a:pt x="361" y="809"/>
                      <a:pt x="361" y="809"/>
                    </a:cubicBezTo>
                    <a:cubicBezTo>
                      <a:pt x="361" y="833"/>
                      <a:pt x="361" y="833"/>
                      <a:pt x="361" y="833"/>
                    </a:cubicBezTo>
                    <a:lnTo>
                      <a:pt x="369" y="833"/>
                    </a:lnTo>
                    <a:close/>
                    <a:moveTo>
                      <a:pt x="369" y="881"/>
                    </a:moveTo>
                    <a:cubicBezTo>
                      <a:pt x="369" y="857"/>
                      <a:pt x="369" y="857"/>
                      <a:pt x="369" y="857"/>
                    </a:cubicBezTo>
                    <a:cubicBezTo>
                      <a:pt x="361" y="857"/>
                      <a:pt x="361" y="857"/>
                      <a:pt x="361" y="857"/>
                    </a:cubicBezTo>
                    <a:cubicBezTo>
                      <a:pt x="361" y="881"/>
                      <a:pt x="361" y="881"/>
                      <a:pt x="361" y="881"/>
                    </a:cubicBezTo>
                    <a:lnTo>
                      <a:pt x="369" y="881"/>
                    </a:lnTo>
                    <a:close/>
                    <a:moveTo>
                      <a:pt x="369" y="929"/>
                    </a:moveTo>
                    <a:cubicBezTo>
                      <a:pt x="369" y="905"/>
                      <a:pt x="369" y="905"/>
                      <a:pt x="369" y="905"/>
                    </a:cubicBezTo>
                    <a:cubicBezTo>
                      <a:pt x="361" y="905"/>
                      <a:pt x="361" y="905"/>
                      <a:pt x="361" y="905"/>
                    </a:cubicBezTo>
                    <a:cubicBezTo>
                      <a:pt x="361" y="929"/>
                      <a:pt x="361" y="929"/>
                      <a:pt x="361" y="929"/>
                    </a:cubicBezTo>
                    <a:lnTo>
                      <a:pt x="369" y="929"/>
                    </a:lnTo>
                    <a:close/>
                    <a:moveTo>
                      <a:pt x="369" y="976"/>
                    </a:moveTo>
                    <a:cubicBezTo>
                      <a:pt x="369" y="953"/>
                      <a:pt x="369" y="953"/>
                      <a:pt x="369" y="953"/>
                    </a:cubicBezTo>
                    <a:cubicBezTo>
                      <a:pt x="361" y="953"/>
                      <a:pt x="361" y="953"/>
                      <a:pt x="361" y="953"/>
                    </a:cubicBezTo>
                    <a:cubicBezTo>
                      <a:pt x="361" y="976"/>
                      <a:pt x="361" y="976"/>
                      <a:pt x="361" y="976"/>
                    </a:cubicBezTo>
                    <a:lnTo>
                      <a:pt x="369" y="976"/>
                    </a:lnTo>
                    <a:close/>
                    <a:moveTo>
                      <a:pt x="369" y="1024"/>
                    </a:moveTo>
                    <a:cubicBezTo>
                      <a:pt x="369" y="1000"/>
                      <a:pt x="369" y="1000"/>
                      <a:pt x="369" y="1000"/>
                    </a:cubicBezTo>
                    <a:cubicBezTo>
                      <a:pt x="361" y="1000"/>
                      <a:pt x="361" y="1000"/>
                      <a:pt x="361" y="1000"/>
                    </a:cubicBezTo>
                    <a:cubicBezTo>
                      <a:pt x="361" y="1024"/>
                      <a:pt x="361" y="1024"/>
                      <a:pt x="361" y="1024"/>
                    </a:cubicBezTo>
                    <a:lnTo>
                      <a:pt x="369" y="1024"/>
                    </a:lnTo>
                    <a:close/>
                    <a:moveTo>
                      <a:pt x="369" y="1072"/>
                    </a:moveTo>
                    <a:cubicBezTo>
                      <a:pt x="369" y="1048"/>
                      <a:pt x="369" y="1048"/>
                      <a:pt x="369" y="1048"/>
                    </a:cubicBezTo>
                    <a:cubicBezTo>
                      <a:pt x="361" y="1048"/>
                      <a:pt x="361" y="1048"/>
                      <a:pt x="361" y="1048"/>
                    </a:cubicBezTo>
                    <a:cubicBezTo>
                      <a:pt x="361" y="1072"/>
                      <a:pt x="361" y="1072"/>
                      <a:pt x="361" y="1072"/>
                    </a:cubicBezTo>
                    <a:lnTo>
                      <a:pt x="369" y="1072"/>
                    </a:lnTo>
                    <a:close/>
                    <a:moveTo>
                      <a:pt x="369" y="1120"/>
                    </a:moveTo>
                    <a:cubicBezTo>
                      <a:pt x="369" y="1096"/>
                      <a:pt x="369" y="1096"/>
                      <a:pt x="369" y="1096"/>
                    </a:cubicBezTo>
                    <a:cubicBezTo>
                      <a:pt x="361" y="1096"/>
                      <a:pt x="361" y="1096"/>
                      <a:pt x="361" y="1096"/>
                    </a:cubicBezTo>
                    <a:cubicBezTo>
                      <a:pt x="361" y="1120"/>
                      <a:pt x="361" y="1120"/>
                      <a:pt x="361" y="1120"/>
                    </a:cubicBezTo>
                    <a:lnTo>
                      <a:pt x="369" y="1120"/>
                    </a:lnTo>
                    <a:close/>
                    <a:moveTo>
                      <a:pt x="369" y="1168"/>
                    </a:moveTo>
                    <a:cubicBezTo>
                      <a:pt x="369" y="1144"/>
                      <a:pt x="369" y="1144"/>
                      <a:pt x="369" y="1144"/>
                    </a:cubicBezTo>
                    <a:cubicBezTo>
                      <a:pt x="361" y="1144"/>
                      <a:pt x="361" y="1144"/>
                      <a:pt x="361" y="1144"/>
                    </a:cubicBezTo>
                    <a:cubicBezTo>
                      <a:pt x="361" y="1168"/>
                      <a:pt x="361" y="1168"/>
                      <a:pt x="361" y="1168"/>
                    </a:cubicBezTo>
                    <a:lnTo>
                      <a:pt x="369" y="1168"/>
                    </a:lnTo>
                    <a:close/>
                    <a:moveTo>
                      <a:pt x="369" y="1216"/>
                    </a:moveTo>
                    <a:cubicBezTo>
                      <a:pt x="369" y="1192"/>
                      <a:pt x="369" y="1192"/>
                      <a:pt x="369" y="1192"/>
                    </a:cubicBezTo>
                    <a:cubicBezTo>
                      <a:pt x="361" y="1192"/>
                      <a:pt x="361" y="1192"/>
                      <a:pt x="361" y="1192"/>
                    </a:cubicBezTo>
                    <a:cubicBezTo>
                      <a:pt x="361" y="1216"/>
                      <a:pt x="361" y="1216"/>
                      <a:pt x="361" y="1216"/>
                    </a:cubicBezTo>
                    <a:lnTo>
                      <a:pt x="369" y="1216"/>
                    </a:lnTo>
                    <a:close/>
                    <a:moveTo>
                      <a:pt x="369" y="1264"/>
                    </a:moveTo>
                    <a:cubicBezTo>
                      <a:pt x="369" y="1240"/>
                      <a:pt x="369" y="1240"/>
                      <a:pt x="369" y="1240"/>
                    </a:cubicBezTo>
                    <a:cubicBezTo>
                      <a:pt x="361" y="1240"/>
                      <a:pt x="361" y="1240"/>
                      <a:pt x="361" y="1240"/>
                    </a:cubicBezTo>
                    <a:cubicBezTo>
                      <a:pt x="361" y="1264"/>
                      <a:pt x="361" y="1264"/>
                      <a:pt x="361" y="1264"/>
                    </a:cubicBezTo>
                    <a:lnTo>
                      <a:pt x="369" y="1264"/>
                    </a:lnTo>
                    <a:close/>
                    <a:moveTo>
                      <a:pt x="369" y="1312"/>
                    </a:moveTo>
                    <a:cubicBezTo>
                      <a:pt x="369" y="1288"/>
                      <a:pt x="369" y="1288"/>
                      <a:pt x="369" y="1288"/>
                    </a:cubicBezTo>
                    <a:cubicBezTo>
                      <a:pt x="361" y="1288"/>
                      <a:pt x="361" y="1288"/>
                      <a:pt x="361" y="1288"/>
                    </a:cubicBezTo>
                    <a:cubicBezTo>
                      <a:pt x="361" y="1312"/>
                      <a:pt x="361" y="1312"/>
                      <a:pt x="361" y="1312"/>
                    </a:cubicBezTo>
                    <a:lnTo>
                      <a:pt x="369" y="1312"/>
                    </a:lnTo>
                    <a:close/>
                    <a:moveTo>
                      <a:pt x="369" y="1360"/>
                    </a:moveTo>
                    <a:cubicBezTo>
                      <a:pt x="369" y="1336"/>
                      <a:pt x="369" y="1336"/>
                      <a:pt x="369" y="1336"/>
                    </a:cubicBezTo>
                    <a:cubicBezTo>
                      <a:pt x="361" y="1336"/>
                      <a:pt x="361" y="1336"/>
                      <a:pt x="361" y="1336"/>
                    </a:cubicBezTo>
                    <a:cubicBezTo>
                      <a:pt x="361" y="1360"/>
                      <a:pt x="361" y="1360"/>
                      <a:pt x="361" y="1360"/>
                    </a:cubicBezTo>
                    <a:lnTo>
                      <a:pt x="369" y="1360"/>
                    </a:lnTo>
                    <a:close/>
                  </a:path>
                </a:pathLst>
              </a:custGeom>
              <a:solidFill>
                <a:schemeClr val="accent2"/>
              </a:solidFill>
              <a:ln>
                <a:noFill/>
              </a:ln>
            </p:spPr>
            <p:txBody>
              <a:bodyPr anchor="ctr"/>
              <a:lstStyle/>
              <a:p>
                <a:pPr algn="ctr"/>
                <a:endParaRPr/>
              </a:p>
            </p:txBody>
          </p:sp>
          <p:sp>
            <p:nvSpPr>
              <p:cNvPr id="133" name="ïṡḻïḋè">
                <a:extLst>
                  <a:ext uri="{FF2B5EF4-FFF2-40B4-BE49-F238E27FC236}">
                    <a16:creationId xmlns:a16="http://schemas.microsoft.com/office/drawing/2014/main" id="{47F4A16D-71D0-4AFF-928D-DE49D097D420}"/>
                  </a:ext>
                </a:extLst>
              </p:cNvPr>
              <p:cNvSpPr/>
              <p:nvPr/>
            </p:nvSpPr>
            <p:spPr bwMode="auto">
              <a:xfrm>
                <a:off x="9367838" y="3039046"/>
                <a:ext cx="344488" cy="2144713"/>
              </a:xfrm>
              <a:custGeom>
                <a:avLst/>
                <a:gdLst>
                  <a:gd name="T0" fmla="*/ 205 w 205"/>
                  <a:gd name="T1" fmla="*/ 0 h 1277"/>
                  <a:gd name="T2" fmla="*/ 134 w 205"/>
                  <a:gd name="T3" fmla="*/ 8 h 1277"/>
                  <a:gd name="T4" fmla="*/ 134 w 205"/>
                  <a:gd name="T5" fmla="*/ 0 h 1277"/>
                  <a:gd name="T6" fmla="*/ 110 w 205"/>
                  <a:gd name="T7" fmla="*/ 8 h 1277"/>
                  <a:gd name="T8" fmla="*/ 86 w 205"/>
                  <a:gd name="T9" fmla="*/ 8 h 1277"/>
                  <a:gd name="T10" fmla="*/ 62 w 205"/>
                  <a:gd name="T11" fmla="*/ 8 h 1277"/>
                  <a:gd name="T12" fmla="*/ 38 w 205"/>
                  <a:gd name="T13" fmla="*/ 1 h 1277"/>
                  <a:gd name="T14" fmla="*/ 20 w 205"/>
                  <a:gd name="T15" fmla="*/ 19 h 1277"/>
                  <a:gd name="T16" fmla="*/ 10 w 205"/>
                  <a:gd name="T17" fmla="*/ 37 h 1277"/>
                  <a:gd name="T18" fmla="*/ 0 w 205"/>
                  <a:gd name="T19" fmla="*/ 60 h 1277"/>
                  <a:gd name="T20" fmla="*/ 8 w 205"/>
                  <a:gd name="T21" fmla="*/ 132 h 1277"/>
                  <a:gd name="T22" fmla="*/ 0 w 205"/>
                  <a:gd name="T23" fmla="*/ 132 h 1277"/>
                  <a:gd name="T24" fmla="*/ 8 w 205"/>
                  <a:gd name="T25" fmla="*/ 156 h 1277"/>
                  <a:gd name="T26" fmla="*/ 8 w 205"/>
                  <a:gd name="T27" fmla="*/ 179 h 1277"/>
                  <a:gd name="T28" fmla="*/ 0 w 205"/>
                  <a:gd name="T29" fmla="*/ 203 h 1277"/>
                  <a:gd name="T30" fmla="*/ 8 w 205"/>
                  <a:gd name="T31" fmla="*/ 275 h 1277"/>
                  <a:gd name="T32" fmla="*/ 0 w 205"/>
                  <a:gd name="T33" fmla="*/ 275 h 1277"/>
                  <a:gd name="T34" fmla="*/ 8 w 205"/>
                  <a:gd name="T35" fmla="*/ 299 h 1277"/>
                  <a:gd name="T36" fmla="*/ 8 w 205"/>
                  <a:gd name="T37" fmla="*/ 323 h 1277"/>
                  <a:gd name="T38" fmla="*/ 0 w 205"/>
                  <a:gd name="T39" fmla="*/ 347 h 1277"/>
                  <a:gd name="T40" fmla="*/ 8 w 205"/>
                  <a:gd name="T41" fmla="*/ 418 h 1277"/>
                  <a:gd name="T42" fmla="*/ 0 w 205"/>
                  <a:gd name="T43" fmla="*/ 418 h 1277"/>
                  <a:gd name="T44" fmla="*/ 8 w 205"/>
                  <a:gd name="T45" fmla="*/ 442 h 1277"/>
                  <a:gd name="T46" fmla="*/ 8 w 205"/>
                  <a:gd name="T47" fmla="*/ 466 h 1277"/>
                  <a:gd name="T48" fmla="*/ 0 w 205"/>
                  <a:gd name="T49" fmla="*/ 490 h 1277"/>
                  <a:gd name="T50" fmla="*/ 8 w 205"/>
                  <a:gd name="T51" fmla="*/ 561 h 1277"/>
                  <a:gd name="T52" fmla="*/ 0 w 205"/>
                  <a:gd name="T53" fmla="*/ 561 h 1277"/>
                  <a:gd name="T54" fmla="*/ 8 w 205"/>
                  <a:gd name="T55" fmla="*/ 585 h 1277"/>
                  <a:gd name="T56" fmla="*/ 8 w 205"/>
                  <a:gd name="T57" fmla="*/ 609 h 1277"/>
                  <a:gd name="T58" fmla="*/ 0 w 205"/>
                  <a:gd name="T59" fmla="*/ 633 h 1277"/>
                  <a:gd name="T60" fmla="*/ 8 w 205"/>
                  <a:gd name="T61" fmla="*/ 704 h 1277"/>
                  <a:gd name="T62" fmla="*/ 0 w 205"/>
                  <a:gd name="T63" fmla="*/ 704 h 1277"/>
                  <a:gd name="T64" fmla="*/ 8 w 205"/>
                  <a:gd name="T65" fmla="*/ 728 h 1277"/>
                  <a:gd name="T66" fmla="*/ 8 w 205"/>
                  <a:gd name="T67" fmla="*/ 752 h 1277"/>
                  <a:gd name="T68" fmla="*/ 0 w 205"/>
                  <a:gd name="T69" fmla="*/ 776 h 1277"/>
                  <a:gd name="T70" fmla="*/ 8 w 205"/>
                  <a:gd name="T71" fmla="*/ 848 h 1277"/>
                  <a:gd name="T72" fmla="*/ 0 w 205"/>
                  <a:gd name="T73" fmla="*/ 848 h 1277"/>
                  <a:gd name="T74" fmla="*/ 8 w 205"/>
                  <a:gd name="T75" fmla="*/ 871 h 1277"/>
                  <a:gd name="T76" fmla="*/ 8 w 205"/>
                  <a:gd name="T77" fmla="*/ 895 h 1277"/>
                  <a:gd name="T78" fmla="*/ 0 w 205"/>
                  <a:gd name="T79" fmla="*/ 919 h 1277"/>
                  <a:gd name="T80" fmla="*/ 8 w 205"/>
                  <a:gd name="T81" fmla="*/ 991 h 1277"/>
                  <a:gd name="T82" fmla="*/ 0 w 205"/>
                  <a:gd name="T83" fmla="*/ 991 h 1277"/>
                  <a:gd name="T84" fmla="*/ 8 w 205"/>
                  <a:gd name="T85" fmla="*/ 1015 h 1277"/>
                  <a:gd name="T86" fmla="*/ 8 w 205"/>
                  <a:gd name="T87" fmla="*/ 1039 h 1277"/>
                  <a:gd name="T88" fmla="*/ 0 w 205"/>
                  <a:gd name="T89" fmla="*/ 1062 h 1277"/>
                  <a:gd name="T90" fmla="*/ 8 w 205"/>
                  <a:gd name="T91" fmla="*/ 1134 h 1277"/>
                  <a:gd name="T92" fmla="*/ 0 w 205"/>
                  <a:gd name="T93" fmla="*/ 1134 h 1277"/>
                  <a:gd name="T94" fmla="*/ 8 w 205"/>
                  <a:gd name="T95" fmla="*/ 1158 h 1277"/>
                  <a:gd name="T96" fmla="*/ 8 w 205"/>
                  <a:gd name="T97" fmla="*/ 1182 h 1277"/>
                  <a:gd name="T98" fmla="*/ 0 w 205"/>
                  <a:gd name="T99" fmla="*/ 1206 h 1277"/>
                  <a:gd name="T100" fmla="*/ 8 w 205"/>
                  <a:gd name="T101" fmla="*/ 1277 h 1277"/>
                  <a:gd name="T102" fmla="*/ 0 w 205"/>
                  <a:gd name="T103"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 h="1277">
                    <a:moveTo>
                      <a:pt x="181" y="8"/>
                    </a:moveTo>
                    <a:cubicBezTo>
                      <a:pt x="205" y="8"/>
                      <a:pt x="205" y="8"/>
                      <a:pt x="205" y="8"/>
                    </a:cubicBezTo>
                    <a:cubicBezTo>
                      <a:pt x="205" y="0"/>
                      <a:pt x="205" y="0"/>
                      <a:pt x="205" y="0"/>
                    </a:cubicBezTo>
                    <a:cubicBezTo>
                      <a:pt x="181" y="0"/>
                      <a:pt x="181" y="0"/>
                      <a:pt x="181" y="0"/>
                    </a:cubicBezTo>
                    <a:lnTo>
                      <a:pt x="181" y="8"/>
                    </a:lnTo>
                    <a:close/>
                    <a:moveTo>
                      <a:pt x="134" y="8"/>
                    </a:moveTo>
                    <a:cubicBezTo>
                      <a:pt x="158" y="8"/>
                      <a:pt x="158" y="8"/>
                      <a:pt x="158" y="8"/>
                    </a:cubicBezTo>
                    <a:cubicBezTo>
                      <a:pt x="158" y="0"/>
                      <a:pt x="158" y="0"/>
                      <a:pt x="158" y="0"/>
                    </a:cubicBezTo>
                    <a:cubicBezTo>
                      <a:pt x="134" y="0"/>
                      <a:pt x="134" y="0"/>
                      <a:pt x="134" y="0"/>
                    </a:cubicBezTo>
                    <a:lnTo>
                      <a:pt x="134" y="8"/>
                    </a:lnTo>
                    <a:close/>
                    <a:moveTo>
                      <a:pt x="86" y="8"/>
                    </a:moveTo>
                    <a:cubicBezTo>
                      <a:pt x="110" y="8"/>
                      <a:pt x="110" y="8"/>
                      <a:pt x="110" y="8"/>
                    </a:cubicBezTo>
                    <a:cubicBezTo>
                      <a:pt x="110" y="0"/>
                      <a:pt x="110" y="0"/>
                      <a:pt x="110" y="0"/>
                    </a:cubicBezTo>
                    <a:cubicBezTo>
                      <a:pt x="86" y="0"/>
                      <a:pt x="86" y="0"/>
                      <a:pt x="86" y="0"/>
                    </a:cubicBezTo>
                    <a:lnTo>
                      <a:pt x="86" y="8"/>
                    </a:lnTo>
                    <a:close/>
                    <a:moveTo>
                      <a:pt x="39" y="9"/>
                    </a:moveTo>
                    <a:cubicBezTo>
                      <a:pt x="43" y="9"/>
                      <a:pt x="47" y="8"/>
                      <a:pt x="51" y="8"/>
                    </a:cubicBezTo>
                    <a:cubicBezTo>
                      <a:pt x="62" y="8"/>
                      <a:pt x="62" y="8"/>
                      <a:pt x="62" y="8"/>
                    </a:cubicBezTo>
                    <a:cubicBezTo>
                      <a:pt x="62" y="0"/>
                      <a:pt x="62" y="0"/>
                      <a:pt x="62" y="0"/>
                    </a:cubicBezTo>
                    <a:cubicBezTo>
                      <a:pt x="51" y="0"/>
                      <a:pt x="51" y="0"/>
                      <a:pt x="51" y="0"/>
                    </a:cubicBezTo>
                    <a:cubicBezTo>
                      <a:pt x="46" y="0"/>
                      <a:pt x="42" y="1"/>
                      <a:pt x="38" y="1"/>
                    </a:cubicBezTo>
                    <a:lnTo>
                      <a:pt x="39" y="9"/>
                    </a:lnTo>
                    <a:close/>
                    <a:moveTo>
                      <a:pt x="10" y="37"/>
                    </a:moveTo>
                    <a:cubicBezTo>
                      <a:pt x="12" y="30"/>
                      <a:pt x="15" y="24"/>
                      <a:pt x="20" y="19"/>
                    </a:cubicBezTo>
                    <a:cubicBezTo>
                      <a:pt x="14" y="13"/>
                      <a:pt x="14" y="13"/>
                      <a:pt x="14" y="13"/>
                    </a:cubicBezTo>
                    <a:cubicBezTo>
                      <a:pt x="8" y="19"/>
                      <a:pt x="4" y="27"/>
                      <a:pt x="2" y="36"/>
                    </a:cubicBezTo>
                    <a:lnTo>
                      <a:pt x="10" y="37"/>
                    </a:lnTo>
                    <a:close/>
                    <a:moveTo>
                      <a:pt x="8" y="84"/>
                    </a:moveTo>
                    <a:cubicBezTo>
                      <a:pt x="8" y="60"/>
                      <a:pt x="8" y="60"/>
                      <a:pt x="8" y="60"/>
                    </a:cubicBezTo>
                    <a:cubicBezTo>
                      <a:pt x="0" y="60"/>
                      <a:pt x="0" y="60"/>
                      <a:pt x="0" y="60"/>
                    </a:cubicBezTo>
                    <a:cubicBezTo>
                      <a:pt x="0" y="84"/>
                      <a:pt x="0" y="84"/>
                      <a:pt x="0" y="84"/>
                    </a:cubicBezTo>
                    <a:lnTo>
                      <a:pt x="8" y="84"/>
                    </a:lnTo>
                    <a:close/>
                    <a:moveTo>
                      <a:pt x="8" y="132"/>
                    </a:moveTo>
                    <a:cubicBezTo>
                      <a:pt x="8" y="108"/>
                      <a:pt x="8" y="108"/>
                      <a:pt x="8" y="108"/>
                    </a:cubicBezTo>
                    <a:cubicBezTo>
                      <a:pt x="0" y="108"/>
                      <a:pt x="0" y="108"/>
                      <a:pt x="0" y="108"/>
                    </a:cubicBezTo>
                    <a:cubicBezTo>
                      <a:pt x="0" y="132"/>
                      <a:pt x="0" y="132"/>
                      <a:pt x="0" y="132"/>
                    </a:cubicBezTo>
                    <a:lnTo>
                      <a:pt x="8" y="132"/>
                    </a:lnTo>
                    <a:close/>
                    <a:moveTo>
                      <a:pt x="8" y="179"/>
                    </a:moveTo>
                    <a:cubicBezTo>
                      <a:pt x="8" y="156"/>
                      <a:pt x="8" y="156"/>
                      <a:pt x="8" y="156"/>
                    </a:cubicBezTo>
                    <a:cubicBezTo>
                      <a:pt x="0" y="156"/>
                      <a:pt x="0" y="156"/>
                      <a:pt x="0" y="156"/>
                    </a:cubicBezTo>
                    <a:cubicBezTo>
                      <a:pt x="0" y="179"/>
                      <a:pt x="0" y="179"/>
                      <a:pt x="0" y="179"/>
                    </a:cubicBezTo>
                    <a:lnTo>
                      <a:pt x="8" y="179"/>
                    </a:lnTo>
                    <a:close/>
                    <a:moveTo>
                      <a:pt x="8" y="227"/>
                    </a:moveTo>
                    <a:cubicBezTo>
                      <a:pt x="8" y="203"/>
                      <a:pt x="8" y="203"/>
                      <a:pt x="8" y="203"/>
                    </a:cubicBezTo>
                    <a:cubicBezTo>
                      <a:pt x="0" y="203"/>
                      <a:pt x="0" y="203"/>
                      <a:pt x="0" y="203"/>
                    </a:cubicBezTo>
                    <a:cubicBezTo>
                      <a:pt x="0" y="227"/>
                      <a:pt x="0" y="227"/>
                      <a:pt x="0" y="227"/>
                    </a:cubicBezTo>
                    <a:lnTo>
                      <a:pt x="8" y="227"/>
                    </a:lnTo>
                    <a:close/>
                    <a:moveTo>
                      <a:pt x="8" y="275"/>
                    </a:moveTo>
                    <a:cubicBezTo>
                      <a:pt x="8" y="251"/>
                      <a:pt x="8" y="251"/>
                      <a:pt x="8" y="251"/>
                    </a:cubicBezTo>
                    <a:cubicBezTo>
                      <a:pt x="0" y="251"/>
                      <a:pt x="0" y="251"/>
                      <a:pt x="0" y="251"/>
                    </a:cubicBezTo>
                    <a:cubicBezTo>
                      <a:pt x="0" y="275"/>
                      <a:pt x="0" y="275"/>
                      <a:pt x="0" y="275"/>
                    </a:cubicBezTo>
                    <a:lnTo>
                      <a:pt x="8" y="275"/>
                    </a:lnTo>
                    <a:close/>
                    <a:moveTo>
                      <a:pt x="8" y="323"/>
                    </a:moveTo>
                    <a:cubicBezTo>
                      <a:pt x="8" y="299"/>
                      <a:pt x="8" y="299"/>
                      <a:pt x="8" y="299"/>
                    </a:cubicBezTo>
                    <a:cubicBezTo>
                      <a:pt x="0" y="299"/>
                      <a:pt x="0" y="299"/>
                      <a:pt x="0" y="299"/>
                    </a:cubicBezTo>
                    <a:cubicBezTo>
                      <a:pt x="0" y="323"/>
                      <a:pt x="0" y="323"/>
                      <a:pt x="0" y="323"/>
                    </a:cubicBezTo>
                    <a:lnTo>
                      <a:pt x="8" y="323"/>
                    </a:lnTo>
                    <a:close/>
                    <a:moveTo>
                      <a:pt x="8" y="370"/>
                    </a:moveTo>
                    <a:cubicBezTo>
                      <a:pt x="8" y="347"/>
                      <a:pt x="8" y="347"/>
                      <a:pt x="8" y="347"/>
                    </a:cubicBezTo>
                    <a:cubicBezTo>
                      <a:pt x="0" y="347"/>
                      <a:pt x="0" y="347"/>
                      <a:pt x="0" y="347"/>
                    </a:cubicBezTo>
                    <a:cubicBezTo>
                      <a:pt x="0" y="370"/>
                      <a:pt x="0" y="370"/>
                      <a:pt x="0" y="370"/>
                    </a:cubicBezTo>
                    <a:lnTo>
                      <a:pt x="8" y="370"/>
                    </a:lnTo>
                    <a:close/>
                    <a:moveTo>
                      <a:pt x="8" y="418"/>
                    </a:moveTo>
                    <a:cubicBezTo>
                      <a:pt x="8" y="394"/>
                      <a:pt x="8" y="394"/>
                      <a:pt x="8" y="394"/>
                    </a:cubicBezTo>
                    <a:cubicBezTo>
                      <a:pt x="0" y="394"/>
                      <a:pt x="0" y="394"/>
                      <a:pt x="0" y="394"/>
                    </a:cubicBezTo>
                    <a:cubicBezTo>
                      <a:pt x="0" y="418"/>
                      <a:pt x="0" y="418"/>
                      <a:pt x="0" y="418"/>
                    </a:cubicBezTo>
                    <a:lnTo>
                      <a:pt x="8" y="418"/>
                    </a:lnTo>
                    <a:close/>
                    <a:moveTo>
                      <a:pt x="8" y="466"/>
                    </a:moveTo>
                    <a:cubicBezTo>
                      <a:pt x="8" y="442"/>
                      <a:pt x="8" y="442"/>
                      <a:pt x="8" y="442"/>
                    </a:cubicBezTo>
                    <a:cubicBezTo>
                      <a:pt x="0" y="442"/>
                      <a:pt x="0" y="442"/>
                      <a:pt x="0" y="442"/>
                    </a:cubicBezTo>
                    <a:cubicBezTo>
                      <a:pt x="0" y="466"/>
                      <a:pt x="0" y="466"/>
                      <a:pt x="0" y="466"/>
                    </a:cubicBezTo>
                    <a:lnTo>
                      <a:pt x="8" y="466"/>
                    </a:lnTo>
                    <a:close/>
                    <a:moveTo>
                      <a:pt x="8" y="514"/>
                    </a:moveTo>
                    <a:cubicBezTo>
                      <a:pt x="8" y="490"/>
                      <a:pt x="8" y="490"/>
                      <a:pt x="8" y="490"/>
                    </a:cubicBezTo>
                    <a:cubicBezTo>
                      <a:pt x="0" y="490"/>
                      <a:pt x="0" y="490"/>
                      <a:pt x="0" y="490"/>
                    </a:cubicBezTo>
                    <a:cubicBezTo>
                      <a:pt x="0" y="514"/>
                      <a:pt x="0" y="514"/>
                      <a:pt x="0" y="514"/>
                    </a:cubicBezTo>
                    <a:lnTo>
                      <a:pt x="8" y="514"/>
                    </a:lnTo>
                    <a:close/>
                    <a:moveTo>
                      <a:pt x="8" y="561"/>
                    </a:moveTo>
                    <a:cubicBezTo>
                      <a:pt x="8" y="537"/>
                      <a:pt x="8" y="537"/>
                      <a:pt x="8" y="537"/>
                    </a:cubicBezTo>
                    <a:cubicBezTo>
                      <a:pt x="0" y="537"/>
                      <a:pt x="0" y="537"/>
                      <a:pt x="0" y="537"/>
                    </a:cubicBezTo>
                    <a:cubicBezTo>
                      <a:pt x="0" y="561"/>
                      <a:pt x="0" y="561"/>
                      <a:pt x="0" y="561"/>
                    </a:cubicBezTo>
                    <a:lnTo>
                      <a:pt x="8" y="561"/>
                    </a:lnTo>
                    <a:close/>
                    <a:moveTo>
                      <a:pt x="8" y="609"/>
                    </a:moveTo>
                    <a:cubicBezTo>
                      <a:pt x="8" y="585"/>
                      <a:pt x="8" y="585"/>
                      <a:pt x="8" y="585"/>
                    </a:cubicBezTo>
                    <a:cubicBezTo>
                      <a:pt x="0" y="585"/>
                      <a:pt x="0" y="585"/>
                      <a:pt x="0" y="585"/>
                    </a:cubicBezTo>
                    <a:cubicBezTo>
                      <a:pt x="0" y="609"/>
                      <a:pt x="0" y="609"/>
                      <a:pt x="0" y="609"/>
                    </a:cubicBezTo>
                    <a:lnTo>
                      <a:pt x="8" y="609"/>
                    </a:lnTo>
                    <a:close/>
                    <a:moveTo>
                      <a:pt x="8" y="657"/>
                    </a:moveTo>
                    <a:cubicBezTo>
                      <a:pt x="8" y="633"/>
                      <a:pt x="8" y="633"/>
                      <a:pt x="8" y="633"/>
                    </a:cubicBezTo>
                    <a:cubicBezTo>
                      <a:pt x="0" y="633"/>
                      <a:pt x="0" y="633"/>
                      <a:pt x="0" y="633"/>
                    </a:cubicBezTo>
                    <a:cubicBezTo>
                      <a:pt x="0" y="657"/>
                      <a:pt x="0" y="657"/>
                      <a:pt x="0" y="657"/>
                    </a:cubicBezTo>
                    <a:lnTo>
                      <a:pt x="8" y="657"/>
                    </a:lnTo>
                    <a:close/>
                    <a:moveTo>
                      <a:pt x="8" y="704"/>
                    </a:moveTo>
                    <a:cubicBezTo>
                      <a:pt x="8" y="681"/>
                      <a:pt x="8" y="681"/>
                      <a:pt x="8" y="681"/>
                    </a:cubicBezTo>
                    <a:cubicBezTo>
                      <a:pt x="0" y="681"/>
                      <a:pt x="0" y="681"/>
                      <a:pt x="0" y="681"/>
                    </a:cubicBezTo>
                    <a:cubicBezTo>
                      <a:pt x="0" y="704"/>
                      <a:pt x="0" y="704"/>
                      <a:pt x="0" y="704"/>
                    </a:cubicBezTo>
                    <a:lnTo>
                      <a:pt x="8" y="704"/>
                    </a:lnTo>
                    <a:close/>
                    <a:moveTo>
                      <a:pt x="8" y="752"/>
                    </a:moveTo>
                    <a:cubicBezTo>
                      <a:pt x="8" y="728"/>
                      <a:pt x="8" y="728"/>
                      <a:pt x="8" y="728"/>
                    </a:cubicBezTo>
                    <a:cubicBezTo>
                      <a:pt x="0" y="728"/>
                      <a:pt x="0" y="728"/>
                      <a:pt x="0" y="728"/>
                    </a:cubicBezTo>
                    <a:cubicBezTo>
                      <a:pt x="0" y="752"/>
                      <a:pt x="0" y="752"/>
                      <a:pt x="0" y="752"/>
                    </a:cubicBezTo>
                    <a:lnTo>
                      <a:pt x="8" y="752"/>
                    </a:lnTo>
                    <a:close/>
                    <a:moveTo>
                      <a:pt x="8" y="800"/>
                    </a:moveTo>
                    <a:cubicBezTo>
                      <a:pt x="8" y="776"/>
                      <a:pt x="8" y="776"/>
                      <a:pt x="8" y="776"/>
                    </a:cubicBezTo>
                    <a:cubicBezTo>
                      <a:pt x="0" y="776"/>
                      <a:pt x="0" y="776"/>
                      <a:pt x="0" y="776"/>
                    </a:cubicBezTo>
                    <a:cubicBezTo>
                      <a:pt x="0" y="800"/>
                      <a:pt x="0" y="800"/>
                      <a:pt x="0" y="800"/>
                    </a:cubicBezTo>
                    <a:lnTo>
                      <a:pt x="8" y="800"/>
                    </a:lnTo>
                    <a:close/>
                    <a:moveTo>
                      <a:pt x="8" y="848"/>
                    </a:moveTo>
                    <a:cubicBezTo>
                      <a:pt x="8" y="824"/>
                      <a:pt x="8" y="824"/>
                      <a:pt x="8" y="824"/>
                    </a:cubicBezTo>
                    <a:cubicBezTo>
                      <a:pt x="0" y="824"/>
                      <a:pt x="0" y="824"/>
                      <a:pt x="0" y="824"/>
                    </a:cubicBezTo>
                    <a:cubicBezTo>
                      <a:pt x="0" y="848"/>
                      <a:pt x="0" y="848"/>
                      <a:pt x="0" y="848"/>
                    </a:cubicBezTo>
                    <a:lnTo>
                      <a:pt x="8" y="848"/>
                    </a:lnTo>
                    <a:close/>
                    <a:moveTo>
                      <a:pt x="8" y="895"/>
                    </a:moveTo>
                    <a:cubicBezTo>
                      <a:pt x="8" y="871"/>
                      <a:pt x="8" y="871"/>
                      <a:pt x="8" y="871"/>
                    </a:cubicBezTo>
                    <a:cubicBezTo>
                      <a:pt x="0" y="871"/>
                      <a:pt x="0" y="871"/>
                      <a:pt x="0" y="871"/>
                    </a:cubicBezTo>
                    <a:cubicBezTo>
                      <a:pt x="0" y="895"/>
                      <a:pt x="0" y="895"/>
                      <a:pt x="0" y="895"/>
                    </a:cubicBezTo>
                    <a:lnTo>
                      <a:pt x="8" y="895"/>
                    </a:lnTo>
                    <a:close/>
                    <a:moveTo>
                      <a:pt x="8" y="943"/>
                    </a:moveTo>
                    <a:cubicBezTo>
                      <a:pt x="8" y="919"/>
                      <a:pt x="8" y="919"/>
                      <a:pt x="8" y="919"/>
                    </a:cubicBezTo>
                    <a:cubicBezTo>
                      <a:pt x="0" y="919"/>
                      <a:pt x="0" y="919"/>
                      <a:pt x="0" y="919"/>
                    </a:cubicBezTo>
                    <a:cubicBezTo>
                      <a:pt x="0" y="943"/>
                      <a:pt x="0" y="943"/>
                      <a:pt x="0" y="943"/>
                    </a:cubicBezTo>
                    <a:lnTo>
                      <a:pt x="8" y="943"/>
                    </a:lnTo>
                    <a:close/>
                    <a:moveTo>
                      <a:pt x="8" y="991"/>
                    </a:moveTo>
                    <a:cubicBezTo>
                      <a:pt x="8" y="967"/>
                      <a:pt x="8" y="967"/>
                      <a:pt x="8" y="967"/>
                    </a:cubicBezTo>
                    <a:cubicBezTo>
                      <a:pt x="0" y="967"/>
                      <a:pt x="0" y="967"/>
                      <a:pt x="0" y="967"/>
                    </a:cubicBezTo>
                    <a:cubicBezTo>
                      <a:pt x="0" y="991"/>
                      <a:pt x="0" y="991"/>
                      <a:pt x="0" y="991"/>
                    </a:cubicBezTo>
                    <a:lnTo>
                      <a:pt x="8" y="991"/>
                    </a:lnTo>
                    <a:close/>
                    <a:moveTo>
                      <a:pt x="8" y="1039"/>
                    </a:moveTo>
                    <a:cubicBezTo>
                      <a:pt x="8" y="1015"/>
                      <a:pt x="8" y="1015"/>
                      <a:pt x="8" y="1015"/>
                    </a:cubicBezTo>
                    <a:cubicBezTo>
                      <a:pt x="0" y="1015"/>
                      <a:pt x="0" y="1015"/>
                      <a:pt x="0" y="1015"/>
                    </a:cubicBezTo>
                    <a:cubicBezTo>
                      <a:pt x="0" y="1039"/>
                      <a:pt x="0" y="1039"/>
                      <a:pt x="0" y="1039"/>
                    </a:cubicBezTo>
                    <a:lnTo>
                      <a:pt x="8" y="1039"/>
                    </a:lnTo>
                    <a:close/>
                    <a:moveTo>
                      <a:pt x="8" y="1086"/>
                    </a:moveTo>
                    <a:cubicBezTo>
                      <a:pt x="8" y="1062"/>
                      <a:pt x="8" y="1062"/>
                      <a:pt x="8" y="1062"/>
                    </a:cubicBezTo>
                    <a:cubicBezTo>
                      <a:pt x="0" y="1062"/>
                      <a:pt x="0" y="1062"/>
                      <a:pt x="0" y="1062"/>
                    </a:cubicBezTo>
                    <a:cubicBezTo>
                      <a:pt x="0" y="1086"/>
                      <a:pt x="0" y="1086"/>
                      <a:pt x="0" y="1086"/>
                    </a:cubicBezTo>
                    <a:lnTo>
                      <a:pt x="8" y="1086"/>
                    </a:lnTo>
                    <a:close/>
                    <a:moveTo>
                      <a:pt x="8" y="1134"/>
                    </a:moveTo>
                    <a:cubicBezTo>
                      <a:pt x="8" y="1110"/>
                      <a:pt x="8" y="1110"/>
                      <a:pt x="8" y="1110"/>
                    </a:cubicBezTo>
                    <a:cubicBezTo>
                      <a:pt x="0" y="1110"/>
                      <a:pt x="0" y="1110"/>
                      <a:pt x="0" y="1110"/>
                    </a:cubicBezTo>
                    <a:cubicBezTo>
                      <a:pt x="0" y="1134"/>
                      <a:pt x="0" y="1134"/>
                      <a:pt x="0" y="1134"/>
                    </a:cubicBezTo>
                    <a:lnTo>
                      <a:pt x="8" y="1134"/>
                    </a:lnTo>
                    <a:close/>
                    <a:moveTo>
                      <a:pt x="8" y="1182"/>
                    </a:moveTo>
                    <a:cubicBezTo>
                      <a:pt x="8" y="1158"/>
                      <a:pt x="8" y="1158"/>
                      <a:pt x="8" y="1158"/>
                    </a:cubicBezTo>
                    <a:cubicBezTo>
                      <a:pt x="0" y="1158"/>
                      <a:pt x="0" y="1158"/>
                      <a:pt x="0" y="1158"/>
                    </a:cubicBezTo>
                    <a:cubicBezTo>
                      <a:pt x="0" y="1182"/>
                      <a:pt x="0" y="1182"/>
                      <a:pt x="0" y="1182"/>
                    </a:cubicBezTo>
                    <a:lnTo>
                      <a:pt x="8" y="1182"/>
                    </a:lnTo>
                    <a:close/>
                    <a:moveTo>
                      <a:pt x="8" y="1229"/>
                    </a:moveTo>
                    <a:cubicBezTo>
                      <a:pt x="8" y="1206"/>
                      <a:pt x="8" y="1206"/>
                      <a:pt x="8" y="1206"/>
                    </a:cubicBezTo>
                    <a:cubicBezTo>
                      <a:pt x="0" y="1206"/>
                      <a:pt x="0" y="1206"/>
                      <a:pt x="0" y="1206"/>
                    </a:cubicBezTo>
                    <a:cubicBezTo>
                      <a:pt x="0" y="1229"/>
                      <a:pt x="0" y="1229"/>
                      <a:pt x="0" y="1229"/>
                    </a:cubicBezTo>
                    <a:lnTo>
                      <a:pt x="8" y="1229"/>
                    </a:lnTo>
                    <a:close/>
                    <a:moveTo>
                      <a:pt x="8" y="1277"/>
                    </a:moveTo>
                    <a:cubicBezTo>
                      <a:pt x="8" y="1253"/>
                      <a:pt x="8" y="1253"/>
                      <a:pt x="8" y="1253"/>
                    </a:cubicBezTo>
                    <a:cubicBezTo>
                      <a:pt x="0" y="1253"/>
                      <a:pt x="0" y="1253"/>
                      <a:pt x="0" y="1253"/>
                    </a:cubicBezTo>
                    <a:cubicBezTo>
                      <a:pt x="0" y="1277"/>
                      <a:pt x="0" y="1277"/>
                      <a:pt x="0" y="1277"/>
                    </a:cubicBezTo>
                    <a:lnTo>
                      <a:pt x="8" y="1277"/>
                    </a:lnTo>
                    <a:close/>
                  </a:path>
                </a:pathLst>
              </a:custGeom>
              <a:solidFill>
                <a:schemeClr val="accent3"/>
              </a:solidFill>
              <a:ln>
                <a:noFill/>
              </a:ln>
            </p:spPr>
            <p:txBody>
              <a:bodyPr anchor="ctr"/>
              <a:lstStyle/>
              <a:p>
                <a:pPr algn="ctr"/>
                <a:endParaRPr/>
              </a:p>
            </p:txBody>
          </p:sp>
          <p:sp>
            <p:nvSpPr>
              <p:cNvPr id="134" name="îṥ1ïdè">
                <a:extLst>
                  <a:ext uri="{FF2B5EF4-FFF2-40B4-BE49-F238E27FC236}">
                    <a16:creationId xmlns:a16="http://schemas.microsoft.com/office/drawing/2014/main" id="{A0975DD1-B5A2-44C8-9B2D-6BE46A22FB1C}"/>
                  </a:ext>
                </a:extLst>
              </p:cNvPr>
              <p:cNvSpPr/>
              <p:nvPr/>
            </p:nvSpPr>
            <p:spPr bwMode="auto">
              <a:xfrm>
                <a:off x="9426576" y="3494659"/>
                <a:ext cx="1189038" cy="1689100"/>
              </a:xfrm>
              <a:custGeom>
                <a:avLst/>
                <a:gdLst>
                  <a:gd name="T0" fmla="*/ 708 w 708"/>
                  <a:gd name="T1" fmla="*/ 0 h 1006"/>
                  <a:gd name="T2" fmla="*/ 637 w 708"/>
                  <a:gd name="T3" fmla="*/ 8 h 1006"/>
                  <a:gd name="T4" fmla="*/ 637 w 708"/>
                  <a:gd name="T5" fmla="*/ 0 h 1006"/>
                  <a:gd name="T6" fmla="*/ 613 w 708"/>
                  <a:gd name="T7" fmla="*/ 8 h 1006"/>
                  <a:gd name="T8" fmla="*/ 589 w 708"/>
                  <a:gd name="T9" fmla="*/ 8 h 1006"/>
                  <a:gd name="T10" fmla="*/ 566 w 708"/>
                  <a:gd name="T11" fmla="*/ 0 h 1006"/>
                  <a:gd name="T12" fmla="*/ 494 w 708"/>
                  <a:gd name="T13" fmla="*/ 8 h 1006"/>
                  <a:gd name="T14" fmla="*/ 494 w 708"/>
                  <a:gd name="T15" fmla="*/ 0 h 1006"/>
                  <a:gd name="T16" fmla="*/ 471 w 708"/>
                  <a:gd name="T17" fmla="*/ 8 h 1006"/>
                  <a:gd name="T18" fmla="*/ 447 w 708"/>
                  <a:gd name="T19" fmla="*/ 8 h 1006"/>
                  <a:gd name="T20" fmla="*/ 423 w 708"/>
                  <a:gd name="T21" fmla="*/ 0 h 1006"/>
                  <a:gd name="T22" fmla="*/ 352 w 708"/>
                  <a:gd name="T23" fmla="*/ 8 h 1006"/>
                  <a:gd name="T24" fmla="*/ 352 w 708"/>
                  <a:gd name="T25" fmla="*/ 0 h 1006"/>
                  <a:gd name="T26" fmla="*/ 328 w 708"/>
                  <a:gd name="T27" fmla="*/ 8 h 1006"/>
                  <a:gd name="T28" fmla="*/ 304 w 708"/>
                  <a:gd name="T29" fmla="*/ 8 h 1006"/>
                  <a:gd name="T30" fmla="*/ 280 w 708"/>
                  <a:gd name="T31" fmla="*/ 0 h 1006"/>
                  <a:gd name="T32" fmla="*/ 209 w 708"/>
                  <a:gd name="T33" fmla="*/ 8 h 1006"/>
                  <a:gd name="T34" fmla="*/ 209 w 708"/>
                  <a:gd name="T35" fmla="*/ 0 h 1006"/>
                  <a:gd name="T36" fmla="*/ 185 w 708"/>
                  <a:gd name="T37" fmla="*/ 8 h 1006"/>
                  <a:gd name="T38" fmla="*/ 161 w 708"/>
                  <a:gd name="T39" fmla="*/ 8 h 1006"/>
                  <a:gd name="T40" fmla="*/ 138 w 708"/>
                  <a:gd name="T41" fmla="*/ 0 h 1006"/>
                  <a:gd name="T42" fmla="*/ 66 w 708"/>
                  <a:gd name="T43" fmla="*/ 8 h 1006"/>
                  <a:gd name="T44" fmla="*/ 66 w 708"/>
                  <a:gd name="T45" fmla="*/ 0 h 1006"/>
                  <a:gd name="T46" fmla="*/ 43 w 708"/>
                  <a:gd name="T47" fmla="*/ 9 h 1006"/>
                  <a:gd name="T48" fmla="*/ 23 w 708"/>
                  <a:gd name="T49" fmla="*/ 16 h 1006"/>
                  <a:gd name="T50" fmla="*/ 3 w 708"/>
                  <a:gd name="T51" fmla="*/ 31 h 1006"/>
                  <a:gd name="T52" fmla="*/ 8 w 708"/>
                  <a:gd name="T53" fmla="*/ 103 h 1006"/>
                  <a:gd name="T54" fmla="*/ 0 w 708"/>
                  <a:gd name="T55" fmla="*/ 103 h 1006"/>
                  <a:gd name="T56" fmla="*/ 8 w 708"/>
                  <a:gd name="T57" fmla="*/ 127 h 1006"/>
                  <a:gd name="T58" fmla="*/ 8 w 708"/>
                  <a:gd name="T59" fmla="*/ 150 h 1006"/>
                  <a:gd name="T60" fmla="*/ 0 w 708"/>
                  <a:gd name="T61" fmla="*/ 174 h 1006"/>
                  <a:gd name="T62" fmla="*/ 8 w 708"/>
                  <a:gd name="T63" fmla="*/ 246 h 1006"/>
                  <a:gd name="T64" fmla="*/ 0 w 708"/>
                  <a:gd name="T65" fmla="*/ 246 h 1006"/>
                  <a:gd name="T66" fmla="*/ 8 w 708"/>
                  <a:gd name="T67" fmla="*/ 269 h 1006"/>
                  <a:gd name="T68" fmla="*/ 8 w 708"/>
                  <a:gd name="T69" fmla="*/ 293 h 1006"/>
                  <a:gd name="T70" fmla="*/ 0 w 708"/>
                  <a:gd name="T71" fmla="*/ 317 h 1006"/>
                  <a:gd name="T72" fmla="*/ 8 w 708"/>
                  <a:gd name="T73" fmla="*/ 388 h 1006"/>
                  <a:gd name="T74" fmla="*/ 0 w 708"/>
                  <a:gd name="T75" fmla="*/ 388 h 1006"/>
                  <a:gd name="T76" fmla="*/ 8 w 708"/>
                  <a:gd name="T77" fmla="*/ 412 h 1006"/>
                  <a:gd name="T78" fmla="*/ 8 w 708"/>
                  <a:gd name="T79" fmla="*/ 436 h 1006"/>
                  <a:gd name="T80" fmla="*/ 0 w 708"/>
                  <a:gd name="T81" fmla="*/ 459 h 1006"/>
                  <a:gd name="T82" fmla="*/ 8 w 708"/>
                  <a:gd name="T83" fmla="*/ 531 h 1006"/>
                  <a:gd name="T84" fmla="*/ 0 w 708"/>
                  <a:gd name="T85" fmla="*/ 531 h 1006"/>
                  <a:gd name="T86" fmla="*/ 8 w 708"/>
                  <a:gd name="T87" fmla="*/ 555 h 1006"/>
                  <a:gd name="T88" fmla="*/ 8 w 708"/>
                  <a:gd name="T89" fmla="*/ 578 h 1006"/>
                  <a:gd name="T90" fmla="*/ 0 w 708"/>
                  <a:gd name="T91" fmla="*/ 602 h 1006"/>
                  <a:gd name="T92" fmla="*/ 8 w 708"/>
                  <a:gd name="T93" fmla="*/ 673 h 1006"/>
                  <a:gd name="T94" fmla="*/ 0 w 708"/>
                  <a:gd name="T95" fmla="*/ 673 h 1006"/>
                  <a:gd name="T96" fmla="*/ 8 w 708"/>
                  <a:gd name="T97" fmla="*/ 697 h 1006"/>
                  <a:gd name="T98" fmla="*/ 8 w 708"/>
                  <a:gd name="T99" fmla="*/ 721 h 1006"/>
                  <a:gd name="T100" fmla="*/ 0 w 708"/>
                  <a:gd name="T101" fmla="*/ 745 h 1006"/>
                  <a:gd name="T102" fmla="*/ 8 w 708"/>
                  <a:gd name="T103" fmla="*/ 816 h 1006"/>
                  <a:gd name="T104" fmla="*/ 0 w 708"/>
                  <a:gd name="T105" fmla="*/ 816 h 1006"/>
                  <a:gd name="T106" fmla="*/ 8 w 708"/>
                  <a:gd name="T107" fmla="*/ 840 h 1006"/>
                  <a:gd name="T108" fmla="*/ 8 w 708"/>
                  <a:gd name="T109" fmla="*/ 864 h 1006"/>
                  <a:gd name="T110" fmla="*/ 0 w 708"/>
                  <a:gd name="T111" fmla="*/ 887 h 1006"/>
                  <a:gd name="T112" fmla="*/ 8 w 708"/>
                  <a:gd name="T113" fmla="*/ 959 h 1006"/>
                  <a:gd name="T114" fmla="*/ 0 w 708"/>
                  <a:gd name="T115" fmla="*/ 959 h 1006"/>
                  <a:gd name="T116" fmla="*/ 8 w 708"/>
                  <a:gd name="T117" fmla="*/ 982 h 1006"/>
                  <a:gd name="T118" fmla="*/ 8 w 708"/>
                  <a:gd name="T119"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1006">
                    <a:moveTo>
                      <a:pt x="684" y="8"/>
                    </a:moveTo>
                    <a:cubicBezTo>
                      <a:pt x="708" y="8"/>
                      <a:pt x="708" y="8"/>
                      <a:pt x="708" y="8"/>
                    </a:cubicBezTo>
                    <a:cubicBezTo>
                      <a:pt x="708" y="0"/>
                      <a:pt x="708" y="0"/>
                      <a:pt x="708" y="0"/>
                    </a:cubicBezTo>
                    <a:cubicBezTo>
                      <a:pt x="684" y="0"/>
                      <a:pt x="684" y="0"/>
                      <a:pt x="684" y="0"/>
                    </a:cubicBezTo>
                    <a:lnTo>
                      <a:pt x="684" y="8"/>
                    </a:lnTo>
                    <a:close/>
                    <a:moveTo>
                      <a:pt x="637" y="8"/>
                    </a:moveTo>
                    <a:cubicBezTo>
                      <a:pt x="661" y="8"/>
                      <a:pt x="661" y="8"/>
                      <a:pt x="661" y="8"/>
                    </a:cubicBezTo>
                    <a:cubicBezTo>
                      <a:pt x="661" y="0"/>
                      <a:pt x="661" y="0"/>
                      <a:pt x="661" y="0"/>
                    </a:cubicBezTo>
                    <a:cubicBezTo>
                      <a:pt x="637" y="0"/>
                      <a:pt x="637" y="0"/>
                      <a:pt x="637" y="0"/>
                    </a:cubicBezTo>
                    <a:lnTo>
                      <a:pt x="637" y="8"/>
                    </a:lnTo>
                    <a:close/>
                    <a:moveTo>
                      <a:pt x="589" y="8"/>
                    </a:moveTo>
                    <a:cubicBezTo>
                      <a:pt x="613" y="8"/>
                      <a:pt x="613" y="8"/>
                      <a:pt x="613" y="8"/>
                    </a:cubicBezTo>
                    <a:cubicBezTo>
                      <a:pt x="613" y="0"/>
                      <a:pt x="613" y="0"/>
                      <a:pt x="613" y="0"/>
                    </a:cubicBezTo>
                    <a:cubicBezTo>
                      <a:pt x="589" y="0"/>
                      <a:pt x="589" y="0"/>
                      <a:pt x="589" y="0"/>
                    </a:cubicBezTo>
                    <a:lnTo>
                      <a:pt x="589" y="8"/>
                    </a:lnTo>
                    <a:close/>
                    <a:moveTo>
                      <a:pt x="542" y="8"/>
                    </a:moveTo>
                    <a:cubicBezTo>
                      <a:pt x="566" y="8"/>
                      <a:pt x="566" y="8"/>
                      <a:pt x="566" y="8"/>
                    </a:cubicBezTo>
                    <a:cubicBezTo>
                      <a:pt x="566" y="0"/>
                      <a:pt x="566" y="0"/>
                      <a:pt x="566" y="0"/>
                    </a:cubicBezTo>
                    <a:cubicBezTo>
                      <a:pt x="542" y="0"/>
                      <a:pt x="542" y="0"/>
                      <a:pt x="542" y="0"/>
                    </a:cubicBezTo>
                    <a:lnTo>
                      <a:pt x="542" y="8"/>
                    </a:lnTo>
                    <a:close/>
                    <a:moveTo>
                      <a:pt x="494" y="8"/>
                    </a:moveTo>
                    <a:cubicBezTo>
                      <a:pt x="518" y="8"/>
                      <a:pt x="518" y="8"/>
                      <a:pt x="518" y="8"/>
                    </a:cubicBezTo>
                    <a:cubicBezTo>
                      <a:pt x="518" y="0"/>
                      <a:pt x="518" y="0"/>
                      <a:pt x="518" y="0"/>
                    </a:cubicBezTo>
                    <a:cubicBezTo>
                      <a:pt x="494" y="0"/>
                      <a:pt x="494" y="0"/>
                      <a:pt x="494" y="0"/>
                    </a:cubicBezTo>
                    <a:lnTo>
                      <a:pt x="494" y="8"/>
                    </a:lnTo>
                    <a:close/>
                    <a:moveTo>
                      <a:pt x="447" y="8"/>
                    </a:moveTo>
                    <a:cubicBezTo>
                      <a:pt x="471" y="8"/>
                      <a:pt x="471" y="8"/>
                      <a:pt x="471" y="8"/>
                    </a:cubicBezTo>
                    <a:cubicBezTo>
                      <a:pt x="471" y="0"/>
                      <a:pt x="471" y="0"/>
                      <a:pt x="471" y="0"/>
                    </a:cubicBezTo>
                    <a:cubicBezTo>
                      <a:pt x="447" y="0"/>
                      <a:pt x="447" y="0"/>
                      <a:pt x="447" y="0"/>
                    </a:cubicBezTo>
                    <a:lnTo>
                      <a:pt x="447" y="8"/>
                    </a:lnTo>
                    <a:close/>
                    <a:moveTo>
                      <a:pt x="399" y="8"/>
                    </a:moveTo>
                    <a:cubicBezTo>
                      <a:pt x="423" y="8"/>
                      <a:pt x="423" y="8"/>
                      <a:pt x="423" y="8"/>
                    </a:cubicBezTo>
                    <a:cubicBezTo>
                      <a:pt x="423" y="0"/>
                      <a:pt x="423" y="0"/>
                      <a:pt x="423" y="0"/>
                    </a:cubicBezTo>
                    <a:cubicBezTo>
                      <a:pt x="399" y="0"/>
                      <a:pt x="399" y="0"/>
                      <a:pt x="399" y="0"/>
                    </a:cubicBezTo>
                    <a:lnTo>
                      <a:pt x="399" y="8"/>
                    </a:lnTo>
                    <a:close/>
                    <a:moveTo>
                      <a:pt x="352" y="8"/>
                    </a:moveTo>
                    <a:cubicBezTo>
                      <a:pt x="375" y="8"/>
                      <a:pt x="375" y="8"/>
                      <a:pt x="375" y="8"/>
                    </a:cubicBezTo>
                    <a:cubicBezTo>
                      <a:pt x="375" y="0"/>
                      <a:pt x="375" y="0"/>
                      <a:pt x="375" y="0"/>
                    </a:cubicBezTo>
                    <a:cubicBezTo>
                      <a:pt x="352" y="0"/>
                      <a:pt x="352" y="0"/>
                      <a:pt x="352" y="0"/>
                    </a:cubicBezTo>
                    <a:lnTo>
                      <a:pt x="352" y="8"/>
                    </a:lnTo>
                    <a:close/>
                    <a:moveTo>
                      <a:pt x="304" y="8"/>
                    </a:moveTo>
                    <a:cubicBezTo>
                      <a:pt x="328" y="8"/>
                      <a:pt x="328" y="8"/>
                      <a:pt x="328" y="8"/>
                    </a:cubicBezTo>
                    <a:cubicBezTo>
                      <a:pt x="328" y="0"/>
                      <a:pt x="328" y="0"/>
                      <a:pt x="328" y="0"/>
                    </a:cubicBezTo>
                    <a:cubicBezTo>
                      <a:pt x="304" y="0"/>
                      <a:pt x="304" y="0"/>
                      <a:pt x="304" y="0"/>
                    </a:cubicBezTo>
                    <a:lnTo>
                      <a:pt x="304" y="8"/>
                    </a:lnTo>
                    <a:close/>
                    <a:moveTo>
                      <a:pt x="257" y="8"/>
                    </a:moveTo>
                    <a:cubicBezTo>
                      <a:pt x="280" y="8"/>
                      <a:pt x="280" y="8"/>
                      <a:pt x="280" y="8"/>
                    </a:cubicBezTo>
                    <a:cubicBezTo>
                      <a:pt x="280" y="0"/>
                      <a:pt x="280" y="0"/>
                      <a:pt x="280" y="0"/>
                    </a:cubicBezTo>
                    <a:cubicBezTo>
                      <a:pt x="257" y="0"/>
                      <a:pt x="257" y="0"/>
                      <a:pt x="257" y="0"/>
                    </a:cubicBezTo>
                    <a:lnTo>
                      <a:pt x="257" y="8"/>
                    </a:lnTo>
                    <a:close/>
                    <a:moveTo>
                      <a:pt x="209" y="8"/>
                    </a:moveTo>
                    <a:cubicBezTo>
                      <a:pt x="233" y="8"/>
                      <a:pt x="233" y="8"/>
                      <a:pt x="233" y="8"/>
                    </a:cubicBezTo>
                    <a:cubicBezTo>
                      <a:pt x="233" y="0"/>
                      <a:pt x="233" y="0"/>
                      <a:pt x="233" y="0"/>
                    </a:cubicBezTo>
                    <a:cubicBezTo>
                      <a:pt x="209" y="0"/>
                      <a:pt x="209" y="0"/>
                      <a:pt x="209" y="0"/>
                    </a:cubicBezTo>
                    <a:lnTo>
                      <a:pt x="209" y="8"/>
                    </a:lnTo>
                    <a:close/>
                    <a:moveTo>
                      <a:pt x="161" y="8"/>
                    </a:moveTo>
                    <a:cubicBezTo>
                      <a:pt x="185" y="8"/>
                      <a:pt x="185" y="8"/>
                      <a:pt x="185" y="8"/>
                    </a:cubicBezTo>
                    <a:cubicBezTo>
                      <a:pt x="185" y="0"/>
                      <a:pt x="185" y="0"/>
                      <a:pt x="185" y="0"/>
                    </a:cubicBezTo>
                    <a:cubicBezTo>
                      <a:pt x="161" y="0"/>
                      <a:pt x="161" y="0"/>
                      <a:pt x="161" y="0"/>
                    </a:cubicBezTo>
                    <a:lnTo>
                      <a:pt x="161" y="8"/>
                    </a:lnTo>
                    <a:close/>
                    <a:moveTo>
                      <a:pt x="114" y="8"/>
                    </a:moveTo>
                    <a:cubicBezTo>
                      <a:pt x="138" y="8"/>
                      <a:pt x="138" y="8"/>
                      <a:pt x="138" y="8"/>
                    </a:cubicBezTo>
                    <a:cubicBezTo>
                      <a:pt x="138" y="0"/>
                      <a:pt x="138" y="0"/>
                      <a:pt x="138" y="0"/>
                    </a:cubicBezTo>
                    <a:cubicBezTo>
                      <a:pt x="114" y="0"/>
                      <a:pt x="114" y="0"/>
                      <a:pt x="114" y="0"/>
                    </a:cubicBezTo>
                    <a:lnTo>
                      <a:pt x="114" y="8"/>
                    </a:lnTo>
                    <a:close/>
                    <a:moveTo>
                      <a:pt x="66" y="8"/>
                    </a:moveTo>
                    <a:cubicBezTo>
                      <a:pt x="90" y="8"/>
                      <a:pt x="90" y="8"/>
                      <a:pt x="90" y="8"/>
                    </a:cubicBezTo>
                    <a:cubicBezTo>
                      <a:pt x="90" y="0"/>
                      <a:pt x="90" y="0"/>
                      <a:pt x="90" y="0"/>
                    </a:cubicBezTo>
                    <a:cubicBezTo>
                      <a:pt x="66" y="0"/>
                      <a:pt x="66" y="0"/>
                      <a:pt x="66" y="0"/>
                    </a:cubicBezTo>
                    <a:lnTo>
                      <a:pt x="66" y="8"/>
                    </a:lnTo>
                    <a:close/>
                    <a:moveTo>
                      <a:pt x="23" y="16"/>
                    </a:moveTo>
                    <a:cubicBezTo>
                      <a:pt x="28" y="12"/>
                      <a:pt x="34" y="10"/>
                      <a:pt x="43" y="9"/>
                    </a:cubicBezTo>
                    <a:cubicBezTo>
                      <a:pt x="42" y="1"/>
                      <a:pt x="42" y="1"/>
                      <a:pt x="42" y="1"/>
                    </a:cubicBezTo>
                    <a:cubicBezTo>
                      <a:pt x="32" y="2"/>
                      <a:pt x="24" y="5"/>
                      <a:pt x="18" y="10"/>
                    </a:cubicBezTo>
                    <a:cubicBezTo>
                      <a:pt x="23" y="16"/>
                      <a:pt x="23" y="16"/>
                      <a:pt x="23" y="16"/>
                    </a:cubicBezTo>
                    <a:close/>
                    <a:moveTo>
                      <a:pt x="8" y="55"/>
                    </a:moveTo>
                    <a:cubicBezTo>
                      <a:pt x="8" y="47"/>
                      <a:pt x="9" y="40"/>
                      <a:pt x="11" y="33"/>
                    </a:cubicBezTo>
                    <a:cubicBezTo>
                      <a:pt x="3" y="31"/>
                      <a:pt x="3" y="31"/>
                      <a:pt x="3" y="31"/>
                    </a:cubicBezTo>
                    <a:cubicBezTo>
                      <a:pt x="1" y="38"/>
                      <a:pt x="0" y="47"/>
                      <a:pt x="0" y="55"/>
                    </a:cubicBezTo>
                    <a:cubicBezTo>
                      <a:pt x="8" y="55"/>
                      <a:pt x="8" y="55"/>
                      <a:pt x="8" y="55"/>
                    </a:cubicBezTo>
                    <a:close/>
                    <a:moveTo>
                      <a:pt x="8" y="103"/>
                    </a:moveTo>
                    <a:cubicBezTo>
                      <a:pt x="8" y="79"/>
                      <a:pt x="8" y="79"/>
                      <a:pt x="8" y="79"/>
                    </a:cubicBezTo>
                    <a:cubicBezTo>
                      <a:pt x="0" y="79"/>
                      <a:pt x="0" y="79"/>
                      <a:pt x="0" y="79"/>
                    </a:cubicBezTo>
                    <a:cubicBezTo>
                      <a:pt x="0" y="103"/>
                      <a:pt x="0" y="103"/>
                      <a:pt x="0" y="103"/>
                    </a:cubicBezTo>
                    <a:lnTo>
                      <a:pt x="8" y="103"/>
                    </a:lnTo>
                    <a:close/>
                    <a:moveTo>
                      <a:pt x="8" y="150"/>
                    </a:moveTo>
                    <a:cubicBezTo>
                      <a:pt x="8" y="127"/>
                      <a:pt x="8" y="127"/>
                      <a:pt x="8" y="127"/>
                    </a:cubicBezTo>
                    <a:cubicBezTo>
                      <a:pt x="0" y="127"/>
                      <a:pt x="0" y="127"/>
                      <a:pt x="0" y="127"/>
                    </a:cubicBezTo>
                    <a:cubicBezTo>
                      <a:pt x="0" y="150"/>
                      <a:pt x="0" y="150"/>
                      <a:pt x="0" y="150"/>
                    </a:cubicBezTo>
                    <a:lnTo>
                      <a:pt x="8" y="150"/>
                    </a:lnTo>
                    <a:close/>
                    <a:moveTo>
                      <a:pt x="8" y="198"/>
                    </a:moveTo>
                    <a:cubicBezTo>
                      <a:pt x="8" y="174"/>
                      <a:pt x="8" y="174"/>
                      <a:pt x="8" y="174"/>
                    </a:cubicBezTo>
                    <a:cubicBezTo>
                      <a:pt x="0" y="174"/>
                      <a:pt x="0" y="174"/>
                      <a:pt x="0" y="174"/>
                    </a:cubicBezTo>
                    <a:cubicBezTo>
                      <a:pt x="0" y="198"/>
                      <a:pt x="0" y="198"/>
                      <a:pt x="0" y="198"/>
                    </a:cubicBezTo>
                    <a:lnTo>
                      <a:pt x="8" y="198"/>
                    </a:lnTo>
                    <a:close/>
                    <a:moveTo>
                      <a:pt x="8" y="246"/>
                    </a:moveTo>
                    <a:cubicBezTo>
                      <a:pt x="8" y="222"/>
                      <a:pt x="8" y="222"/>
                      <a:pt x="8" y="222"/>
                    </a:cubicBezTo>
                    <a:cubicBezTo>
                      <a:pt x="0" y="222"/>
                      <a:pt x="0" y="222"/>
                      <a:pt x="0" y="222"/>
                    </a:cubicBezTo>
                    <a:cubicBezTo>
                      <a:pt x="0" y="246"/>
                      <a:pt x="0" y="246"/>
                      <a:pt x="0" y="246"/>
                    </a:cubicBezTo>
                    <a:lnTo>
                      <a:pt x="8" y="246"/>
                    </a:lnTo>
                    <a:close/>
                    <a:moveTo>
                      <a:pt x="8" y="293"/>
                    </a:moveTo>
                    <a:cubicBezTo>
                      <a:pt x="8" y="269"/>
                      <a:pt x="8" y="269"/>
                      <a:pt x="8" y="269"/>
                    </a:cubicBezTo>
                    <a:cubicBezTo>
                      <a:pt x="0" y="269"/>
                      <a:pt x="0" y="269"/>
                      <a:pt x="0" y="269"/>
                    </a:cubicBezTo>
                    <a:cubicBezTo>
                      <a:pt x="0" y="293"/>
                      <a:pt x="0" y="293"/>
                      <a:pt x="0" y="293"/>
                    </a:cubicBezTo>
                    <a:lnTo>
                      <a:pt x="8" y="293"/>
                    </a:lnTo>
                    <a:close/>
                    <a:moveTo>
                      <a:pt x="8" y="341"/>
                    </a:moveTo>
                    <a:cubicBezTo>
                      <a:pt x="8" y="317"/>
                      <a:pt x="8" y="317"/>
                      <a:pt x="8" y="317"/>
                    </a:cubicBezTo>
                    <a:cubicBezTo>
                      <a:pt x="0" y="317"/>
                      <a:pt x="0" y="317"/>
                      <a:pt x="0" y="317"/>
                    </a:cubicBezTo>
                    <a:cubicBezTo>
                      <a:pt x="0" y="341"/>
                      <a:pt x="0" y="341"/>
                      <a:pt x="0" y="341"/>
                    </a:cubicBezTo>
                    <a:lnTo>
                      <a:pt x="8" y="341"/>
                    </a:lnTo>
                    <a:close/>
                    <a:moveTo>
                      <a:pt x="8" y="388"/>
                    </a:moveTo>
                    <a:cubicBezTo>
                      <a:pt x="8" y="364"/>
                      <a:pt x="8" y="364"/>
                      <a:pt x="8" y="364"/>
                    </a:cubicBezTo>
                    <a:cubicBezTo>
                      <a:pt x="0" y="364"/>
                      <a:pt x="0" y="364"/>
                      <a:pt x="0" y="364"/>
                    </a:cubicBezTo>
                    <a:cubicBezTo>
                      <a:pt x="0" y="388"/>
                      <a:pt x="0" y="388"/>
                      <a:pt x="0" y="388"/>
                    </a:cubicBezTo>
                    <a:lnTo>
                      <a:pt x="8" y="388"/>
                    </a:lnTo>
                    <a:close/>
                    <a:moveTo>
                      <a:pt x="8" y="436"/>
                    </a:moveTo>
                    <a:cubicBezTo>
                      <a:pt x="8" y="412"/>
                      <a:pt x="8" y="412"/>
                      <a:pt x="8" y="412"/>
                    </a:cubicBezTo>
                    <a:cubicBezTo>
                      <a:pt x="0" y="412"/>
                      <a:pt x="0" y="412"/>
                      <a:pt x="0" y="412"/>
                    </a:cubicBezTo>
                    <a:cubicBezTo>
                      <a:pt x="0" y="436"/>
                      <a:pt x="0" y="436"/>
                      <a:pt x="0" y="436"/>
                    </a:cubicBezTo>
                    <a:lnTo>
                      <a:pt x="8" y="436"/>
                    </a:lnTo>
                    <a:close/>
                    <a:moveTo>
                      <a:pt x="8" y="483"/>
                    </a:moveTo>
                    <a:cubicBezTo>
                      <a:pt x="8" y="459"/>
                      <a:pt x="8" y="459"/>
                      <a:pt x="8" y="459"/>
                    </a:cubicBezTo>
                    <a:cubicBezTo>
                      <a:pt x="0" y="459"/>
                      <a:pt x="0" y="459"/>
                      <a:pt x="0" y="459"/>
                    </a:cubicBezTo>
                    <a:cubicBezTo>
                      <a:pt x="0" y="483"/>
                      <a:pt x="0" y="483"/>
                      <a:pt x="0" y="483"/>
                    </a:cubicBezTo>
                    <a:lnTo>
                      <a:pt x="8" y="483"/>
                    </a:lnTo>
                    <a:close/>
                    <a:moveTo>
                      <a:pt x="8" y="531"/>
                    </a:moveTo>
                    <a:cubicBezTo>
                      <a:pt x="8" y="507"/>
                      <a:pt x="8" y="507"/>
                      <a:pt x="8" y="507"/>
                    </a:cubicBezTo>
                    <a:cubicBezTo>
                      <a:pt x="0" y="507"/>
                      <a:pt x="0" y="507"/>
                      <a:pt x="0" y="507"/>
                    </a:cubicBezTo>
                    <a:cubicBezTo>
                      <a:pt x="0" y="531"/>
                      <a:pt x="0" y="531"/>
                      <a:pt x="0" y="531"/>
                    </a:cubicBezTo>
                    <a:lnTo>
                      <a:pt x="8" y="531"/>
                    </a:lnTo>
                    <a:close/>
                    <a:moveTo>
                      <a:pt x="8" y="578"/>
                    </a:moveTo>
                    <a:cubicBezTo>
                      <a:pt x="8" y="555"/>
                      <a:pt x="8" y="555"/>
                      <a:pt x="8" y="555"/>
                    </a:cubicBezTo>
                    <a:cubicBezTo>
                      <a:pt x="0" y="555"/>
                      <a:pt x="0" y="555"/>
                      <a:pt x="0" y="555"/>
                    </a:cubicBezTo>
                    <a:cubicBezTo>
                      <a:pt x="0" y="578"/>
                      <a:pt x="0" y="578"/>
                      <a:pt x="0" y="578"/>
                    </a:cubicBezTo>
                    <a:lnTo>
                      <a:pt x="8" y="578"/>
                    </a:lnTo>
                    <a:close/>
                    <a:moveTo>
                      <a:pt x="8" y="626"/>
                    </a:moveTo>
                    <a:cubicBezTo>
                      <a:pt x="8" y="602"/>
                      <a:pt x="8" y="602"/>
                      <a:pt x="8" y="602"/>
                    </a:cubicBezTo>
                    <a:cubicBezTo>
                      <a:pt x="0" y="602"/>
                      <a:pt x="0" y="602"/>
                      <a:pt x="0" y="602"/>
                    </a:cubicBezTo>
                    <a:cubicBezTo>
                      <a:pt x="0" y="626"/>
                      <a:pt x="0" y="626"/>
                      <a:pt x="0" y="626"/>
                    </a:cubicBezTo>
                    <a:lnTo>
                      <a:pt x="8" y="626"/>
                    </a:lnTo>
                    <a:close/>
                    <a:moveTo>
                      <a:pt x="8" y="673"/>
                    </a:moveTo>
                    <a:cubicBezTo>
                      <a:pt x="8" y="650"/>
                      <a:pt x="8" y="650"/>
                      <a:pt x="8" y="650"/>
                    </a:cubicBezTo>
                    <a:cubicBezTo>
                      <a:pt x="0" y="650"/>
                      <a:pt x="0" y="650"/>
                      <a:pt x="0" y="650"/>
                    </a:cubicBezTo>
                    <a:cubicBezTo>
                      <a:pt x="0" y="673"/>
                      <a:pt x="0" y="673"/>
                      <a:pt x="0" y="673"/>
                    </a:cubicBezTo>
                    <a:lnTo>
                      <a:pt x="8" y="673"/>
                    </a:lnTo>
                    <a:close/>
                    <a:moveTo>
                      <a:pt x="8" y="721"/>
                    </a:moveTo>
                    <a:cubicBezTo>
                      <a:pt x="8" y="697"/>
                      <a:pt x="8" y="697"/>
                      <a:pt x="8" y="697"/>
                    </a:cubicBezTo>
                    <a:cubicBezTo>
                      <a:pt x="0" y="697"/>
                      <a:pt x="0" y="697"/>
                      <a:pt x="0" y="697"/>
                    </a:cubicBezTo>
                    <a:cubicBezTo>
                      <a:pt x="0" y="721"/>
                      <a:pt x="0" y="721"/>
                      <a:pt x="0" y="721"/>
                    </a:cubicBezTo>
                    <a:lnTo>
                      <a:pt x="8" y="721"/>
                    </a:lnTo>
                    <a:close/>
                    <a:moveTo>
                      <a:pt x="8" y="769"/>
                    </a:moveTo>
                    <a:cubicBezTo>
                      <a:pt x="8" y="745"/>
                      <a:pt x="8" y="745"/>
                      <a:pt x="8" y="745"/>
                    </a:cubicBezTo>
                    <a:cubicBezTo>
                      <a:pt x="0" y="745"/>
                      <a:pt x="0" y="745"/>
                      <a:pt x="0" y="745"/>
                    </a:cubicBezTo>
                    <a:cubicBezTo>
                      <a:pt x="0" y="769"/>
                      <a:pt x="0" y="769"/>
                      <a:pt x="0" y="769"/>
                    </a:cubicBezTo>
                    <a:lnTo>
                      <a:pt x="8" y="769"/>
                    </a:lnTo>
                    <a:close/>
                    <a:moveTo>
                      <a:pt x="8" y="816"/>
                    </a:moveTo>
                    <a:cubicBezTo>
                      <a:pt x="8" y="792"/>
                      <a:pt x="8" y="792"/>
                      <a:pt x="8" y="792"/>
                    </a:cubicBezTo>
                    <a:cubicBezTo>
                      <a:pt x="0" y="792"/>
                      <a:pt x="0" y="792"/>
                      <a:pt x="0" y="792"/>
                    </a:cubicBezTo>
                    <a:cubicBezTo>
                      <a:pt x="0" y="816"/>
                      <a:pt x="0" y="816"/>
                      <a:pt x="0" y="816"/>
                    </a:cubicBezTo>
                    <a:lnTo>
                      <a:pt x="8" y="816"/>
                    </a:lnTo>
                    <a:close/>
                    <a:moveTo>
                      <a:pt x="8" y="864"/>
                    </a:moveTo>
                    <a:cubicBezTo>
                      <a:pt x="8" y="840"/>
                      <a:pt x="8" y="840"/>
                      <a:pt x="8" y="840"/>
                    </a:cubicBezTo>
                    <a:cubicBezTo>
                      <a:pt x="0" y="840"/>
                      <a:pt x="0" y="840"/>
                      <a:pt x="0" y="840"/>
                    </a:cubicBezTo>
                    <a:cubicBezTo>
                      <a:pt x="0" y="864"/>
                      <a:pt x="0" y="864"/>
                      <a:pt x="0" y="864"/>
                    </a:cubicBezTo>
                    <a:lnTo>
                      <a:pt x="8" y="864"/>
                    </a:lnTo>
                    <a:close/>
                    <a:moveTo>
                      <a:pt x="8" y="911"/>
                    </a:moveTo>
                    <a:cubicBezTo>
                      <a:pt x="8" y="887"/>
                      <a:pt x="8" y="887"/>
                      <a:pt x="8" y="887"/>
                    </a:cubicBezTo>
                    <a:cubicBezTo>
                      <a:pt x="0" y="887"/>
                      <a:pt x="0" y="887"/>
                      <a:pt x="0" y="887"/>
                    </a:cubicBezTo>
                    <a:cubicBezTo>
                      <a:pt x="0" y="911"/>
                      <a:pt x="0" y="911"/>
                      <a:pt x="0" y="911"/>
                    </a:cubicBezTo>
                    <a:lnTo>
                      <a:pt x="8" y="911"/>
                    </a:lnTo>
                    <a:close/>
                    <a:moveTo>
                      <a:pt x="8" y="959"/>
                    </a:moveTo>
                    <a:cubicBezTo>
                      <a:pt x="8" y="935"/>
                      <a:pt x="8" y="935"/>
                      <a:pt x="8" y="935"/>
                    </a:cubicBezTo>
                    <a:cubicBezTo>
                      <a:pt x="0" y="935"/>
                      <a:pt x="0" y="935"/>
                      <a:pt x="0" y="935"/>
                    </a:cubicBezTo>
                    <a:cubicBezTo>
                      <a:pt x="0" y="959"/>
                      <a:pt x="0" y="959"/>
                      <a:pt x="0" y="959"/>
                    </a:cubicBezTo>
                    <a:lnTo>
                      <a:pt x="8" y="959"/>
                    </a:lnTo>
                    <a:close/>
                    <a:moveTo>
                      <a:pt x="8" y="1006"/>
                    </a:moveTo>
                    <a:cubicBezTo>
                      <a:pt x="8" y="982"/>
                      <a:pt x="8" y="982"/>
                      <a:pt x="8" y="982"/>
                    </a:cubicBezTo>
                    <a:cubicBezTo>
                      <a:pt x="0" y="982"/>
                      <a:pt x="0" y="982"/>
                      <a:pt x="0" y="982"/>
                    </a:cubicBezTo>
                    <a:cubicBezTo>
                      <a:pt x="0" y="1006"/>
                      <a:pt x="0" y="1006"/>
                      <a:pt x="0" y="1006"/>
                    </a:cubicBezTo>
                    <a:lnTo>
                      <a:pt x="8" y="1006"/>
                    </a:lnTo>
                    <a:close/>
                  </a:path>
                </a:pathLst>
              </a:custGeom>
              <a:solidFill>
                <a:schemeClr val="accent2"/>
              </a:solidFill>
              <a:ln>
                <a:noFill/>
              </a:ln>
            </p:spPr>
            <p:txBody>
              <a:bodyPr anchor="ctr"/>
              <a:lstStyle/>
              <a:p>
                <a:pPr algn="ctr"/>
                <a:endParaRPr/>
              </a:p>
            </p:txBody>
          </p:sp>
          <p:sp>
            <p:nvSpPr>
              <p:cNvPr id="135" name="i$ḷïḋe">
                <a:extLst>
                  <a:ext uri="{FF2B5EF4-FFF2-40B4-BE49-F238E27FC236}">
                    <a16:creationId xmlns:a16="http://schemas.microsoft.com/office/drawing/2014/main" id="{4D7EFFCF-9A2B-4EA1-8FF5-7528BE6966AB}"/>
                  </a:ext>
                </a:extLst>
              </p:cNvPr>
              <p:cNvSpPr/>
              <p:nvPr/>
            </p:nvSpPr>
            <p:spPr bwMode="auto">
              <a:xfrm>
                <a:off x="9326563" y="2094484"/>
                <a:ext cx="941388" cy="3089275"/>
              </a:xfrm>
              <a:custGeom>
                <a:avLst/>
                <a:gdLst>
                  <a:gd name="T0" fmla="*/ 537 w 561"/>
                  <a:gd name="T1" fmla="*/ 0 h 1840"/>
                  <a:gd name="T2" fmla="*/ 513 w 561"/>
                  <a:gd name="T3" fmla="*/ 0 h 1840"/>
                  <a:gd name="T4" fmla="*/ 465 w 561"/>
                  <a:gd name="T5" fmla="*/ 8 h 1840"/>
                  <a:gd name="T6" fmla="*/ 393 w 561"/>
                  <a:gd name="T7" fmla="*/ 8 h 1840"/>
                  <a:gd name="T8" fmla="*/ 393 w 561"/>
                  <a:gd name="T9" fmla="*/ 8 h 1840"/>
                  <a:gd name="T10" fmla="*/ 345 w 561"/>
                  <a:gd name="T11" fmla="*/ 0 h 1840"/>
                  <a:gd name="T12" fmla="*/ 321 w 561"/>
                  <a:gd name="T13" fmla="*/ 0 h 1840"/>
                  <a:gd name="T14" fmla="*/ 273 w 561"/>
                  <a:gd name="T15" fmla="*/ 8 h 1840"/>
                  <a:gd name="T16" fmla="*/ 201 w 561"/>
                  <a:gd name="T17" fmla="*/ 8 h 1840"/>
                  <a:gd name="T18" fmla="*/ 201 w 561"/>
                  <a:gd name="T19" fmla="*/ 8 h 1840"/>
                  <a:gd name="T20" fmla="*/ 153 w 561"/>
                  <a:gd name="T21" fmla="*/ 0 h 1840"/>
                  <a:gd name="T22" fmla="*/ 129 w 561"/>
                  <a:gd name="T23" fmla="*/ 0 h 1840"/>
                  <a:gd name="T24" fmla="*/ 81 w 561"/>
                  <a:gd name="T25" fmla="*/ 8 h 1840"/>
                  <a:gd name="T26" fmla="*/ 17 w 561"/>
                  <a:gd name="T27" fmla="*/ 22 h 1840"/>
                  <a:gd name="T28" fmla="*/ 17 w 561"/>
                  <a:gd name="T29" fmla="*/ 22 h 1840"/>
                  <a:gd name="T30" fmla="*/ 1 w 561"/>
                  <a:gd name="T31" fmla="*/ 41 h 1840"/>
                  <a:gd name="T32" fmla="*/ 8 w 561"/>
                  <a:gd name="T33" fmla="*/ 113 h 1840"/>
                  <a:gd name="T34" fmla="*/ 8 w 561"/>
                  <a:gd name="T35" fmla="*/ 113 h 1840"/>
                  <a:gd name="T36" fmla="*/ 0 w 561"/>
                  <a:gd name="T37" fmla="*/ 161 h 1840"/>
                  <a:gd name="T38" fmla="*/ 0 w 561"/>
                  <a:gd name="T39" fmla="*/ 185 h 1840"/>
                  <a:gd name="T40" fmla="*/ 8 w 561"/>
                  <a:gd name="T41" fmla="*/ 233 h 1840"/>
                  <a:gd name="T42" fmla="*/ 8 w 561"/>
                  <a:gd name="T43" fmla="*/ 305 h 1840"/>
                  <a:gd name="T44" fmla="*/ 8 w 561"/>
                  <a:gd name="T45" fmla="*/ 305 h 1840"/>
                  <a:gd name="T46" fmla="*/ 0 w 561"/>
                  <a:gd name="T47" fmla="*/ 353 h 1840"/>
                  <a:gd name="T48" fmla="*/ 0 w 561"/>
                  <a:gd name="T49" fmla="*/ 377 h 1840"/>
                  <a:gd name="T50" fmla="*/ 8 w 561"/>
                  <a:gd name="T51" fmla="*/ 425 h 1840"/>
                  <a:gd name="T52" fmla="*/ 8 w 561"/>
                  <a:gd name="T53" fmla="*/ 497 h 1840"/>
                  <a:gd name="T54" fmla="*/ 8 w 561"/>
                  <a:gd name="T55" fmla="*/ 497 h 1840"/>
                  <a:gd name="T56" fmla="*/ 0 w 561"/>
                  <a:gd name="T57" fmla="*/ 545 h 1840"/>
                  <a:gd name="T58" fmla="*/ 0 w 561"/>
                  <a:gd name="T59" fmla="*/ 569 h 1840"/>
                  <a:gd name="T60" fmla="*/ 8 w 561"/>
                  <a:gd name="T61" fmla="*/ 617 h 1840"/>
                  <a:gd name="T62" fmla="*/ 8 w 561"/>
                  <a:gd name="T63" fmla="*/ 689 h 1840"/>
                  <a:gd name="T64" fmla="*/ 8 w 561"/>
                  <a:gd name="T65" fmla="*/ 689 h 1840"/>
                  <a:gd name="T66" fmla="*/ 0 w 561"/>
                  <a:gd name="T67" fmla="*/ 737 h 1840"/>
                  <a:gd name="T68" fmla="*/ 0 w 561"/>
                  <a:gd name="T69" fmla="*/ 761 h 1840"/>
                  <a:gd name="T70" fmla="*/ 8 w 561"/>
                  <a:gd name="T71" fmla="*/ 809 h 1840"/>
                  <a:gd name="T72" fmla="*/ 8 w 561"/>
                  <a:gd name="T73" fmla="*/ 881 h 1840"/>
                  <a:gd name="T74" fmla="*/ 8 w 561"/>
                  <a:gd name="T75" fmla="*/ 881 h 1840"/>
                  <a:gd name="T76" fmla="*/ 0 w 561"/>
                  <a:gd name="T77" fmla="*/ 929 h 1840"/>
                  <a:gd name="T78" fmla="*/ 0 w 561"/>
                  <a:gd name="T79" fmla="*/ 953 h 1840"/>
                  <a:gd name="T80" fmla="*/ 8 w 561"/>
                  <a:gd name="T81" fmla="*/ 1001 h 1840"/>
                  <a:gd name="T82" fmla="*/ 8 w 561"/>
                  <a:gd name="T83" fmla="*/ 1072 h 1840"/>
                  <a:gd name="T84" fmla="*/ 8 w 561"/>
                  <a:gd name="T85" fmla="*/ 1072 h 1840"/>
                  <a:gd name="T86" fmla="*/ 0 w 561"/>
                  <a:gd name="T87" fmla="*/ 1120 h 1840"/>
                  <a:gd name="T88" fmla="*/ 0 w 561"/>
                  <a:gd name="T89" fmla="*/ 1144 h 1840"/>
                  <a:gd name="T90" fmla="*/ 8 w 561"/>
                  <a:gd name="T91" fmla="*/ 1192 h 1840"/>
                  <a:gd name="T92" fmla="*/ 8 w 561"/>
                  <a:gd name="T93" fmla="*/ 1264 h 1840"/>
                  <a:gd name="T94" fmla="*/ 8 w 561"/>
                  <a:gd name="T95" fmla="*/ 1264 h 1840"/>
                  <a:gd name="T96" fmla="*/ 0 w 561"/>
                  <a:gd name="T97" fmla="*/ 1312 h 1840"/>
                  <a:gd name="T98" fmla="*/ 0 w 561"/>
                  <a:gd name="T99" fmla="*/ 1336 h 1840"/>
                  <a:gd name="T100" fmla="*/ 8 w 561"/>
                  <a:gd name="T101" fmla="*/ 1384 h 1840"/>
                  <a:gd name="T102" fmla="*/ 8 w 561"/>
                  <a:gd name="T103" fmla="*/ 1456 h 1840"/>
                  <a:gd name="T104" fmla="*/ 8 w 561"/>
                  <a:gd name="T105" fmla="*/ 1456 h 1840"/>
                  <a:gd name="T106" fmla="*/ 0 w 561"/>
                  <a:gd name="T107" fmla="*/ 1504 h 1840"/>
                  <a:gd name="T108" fmla="*/ 0 w 561"/>
                  <a:gd name="T109" fmla="*/ 1528 h 1840"/>
                  <a:gd name="T110" fmla="*/ 8 w 561"/>
                  <a:gd name="T111" fmla="*/ 1576 h 1840"/>
                  <a:gd name="T112" fmla="*/ 8 w 561"/>
                  <a:gd name="T113" fmla="*/ 1648 h 1840"/>
                  <a:gd name="T114" fmla="*/ 8 w 561"/>
                  <a:gd name="T115" fmla="*/ 1648 h 1840"/>
                  <a:gd name="T116" fmla="*/ 0 w 561"/>
                  <a:gd name="T117" fmla="*/ 1696 h 1840"/>
                  <a:gd name="T118" fmla="*/ 0 w 561"/>
                  <a:gd name="T119" fmla="*/ 1720 h 1840"/>
                  <a:gd name="T120" fmla="*/ 8 w 561"/>
                  <a:gd name="T121" fmla="*/ 1768 h 1840"/>
                  <a:gd name="T122" fmla="*/ 8 w 561"/>
                  <a:gd name="T123" fmla="*/ 1840 h 1840"/>
                  <a:gd name="T124" fmla="*/ 8 w 561"/>
                  <a:gd name="T125" fmla="*/ 184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1" h="1840">
                    <a:moveTo>
                      <a:pt x="537" y="8"/>
                    </a:moveTo>
                    <a:cubicBezTo>
                      <a:pt x="561" y="8"/>
                      <a:pt x="561" y="8"/>
                      <a:pt x="561" y="8"/>
                    </a:cubicBezTo>
                    <a:cubicBezTo>
                      <a:pt x="561" y="0"/>
                      <a:pt x="561" y="0"/>
                      <a:pt x="561" y="0"/>
                    </a:cubicBezTo>
                    <a:cubicBezTo>
                      <a:pt x="537" y="0"/>
                      <a:pt x="537" y="0"/>
                      <a:pt x="537" y="0"/>
                    </a:cubicBezTo>
                    <a:lnTo>
                      <a:pt x="537" y="8"/>
                    </a:lnTo>
                    <a:close/>
                    <a:moveTo>
                      <a:pt x="489" y="8"/>
                    </a:moveTo>
                    <a:cubicBezTo>
                      <a:pt x="513" y="8"/>
                      <a:pt x="513" y="8"/>
                      <a:pt x="513" y="8"/>
                    </a:cubicBezTo>
                    <a:cubicBezTo>
                      <a:pt x="513" y="0"/>
                      <a:pt x="513" y="0"/>
                      <a:pt x="513" y="0"/>
                    </a:cubicBezTo>
                    <a:cubicBezTo>
                      <a:pt x="489" y="0"/>
                      <a:pt x="489" y="0"/>
                      <a:pt x="489" y="0"/>
                    </a:cubicBezTo>
                    <a:lnTo>
                      <a:pt x="489" y="8"/>
                    </a:lnTo>
                    <a:close/>
                    <a:moveTo>
                      <a:pt x="441" y="8"/>
                    </a:moveTo>
                    <a:cubicBezTo>
                      <a:pt x="465" y="8"/>
                      <a:pt x="465" y="8"/>
                      <a:pt x="465" y="8"/>
                    </a:cubicBezTo>
                    <a:cubicBezTo>
                      <a:pt x="465" y="0"/>
                      <a:pt x="465" y="0"/>
                      <a:pt x="465" y="0"/>
                    </a:cubicBezTo>
                    <a:cubicBezTo>
                      <a:pt x="441" y="0"/>
                      <a:pt x="441" y="0"/>
                      <a:pt x="441" y="0"/>
                    </a:cubicBezTo>
                    <a:lnTo>
                      <a:pt x="441" y="8"/>
                    </a:lnTo>
                    <a:close/>
                    <a:moveTo>
                      <a:pt x="393" y="8"/>
                    </a:moveTo>
                    <a:cubicBezTo>
                      <a:pt x="417" y="8"/>
                      <a:pt x="417" y="8"/>
                      <a:pt x="417" y="8"/>
                    </a:cubicBezTo>
                    <a:cubicBezTo>
                      <a:pt x="417" y="0"/>
                      <a:pt x="417" y="0"/>
                      <a:pt x="417" y="0"/>
                    </a:cubicBezTo>
                    <a:cubicBezTo>
                      <a:pt x="393" y="0"/>
                      <a:pt x="393" y="0"/>
                      <a:pt x="393" y="0"/>
                    </a:cubicBezTo>
                    <a:lnTo>
                      <a:pt x="393" y="8"/>
                    </a:lnTo>
                    <a:close/>
                    <a:moveTo>
                      <a:pt x="345" y="8"/>
                    </a:moveTo>
                    <a:cubicBezTo>
                      <a:pt x="369" y="8"/>
                      <a:pt x="369" y="8"/>
                      <a:pt x="369" y="8"/>
                    </a:cubicBezTo>
                    <a:cubicBezTo>
                      <a:pt x="369" y="0"/>
                      <a:pt x="369" y="0"/>
                      <a:pt x="369" y="0"/>
                    </a:cubicBezTo>
                    <a:cubicBezTo>
                      <a:pt x="345" y="0"/>
                      <a:pt x="345" y="0"/>
                      <a:pt x="345" y="0"/>
                    </a:cubicBezTo>
                    <a:lnTo>
                      <a:pt x="345" y="8"/>
                    </a:lnTo>
                    <a:close/>
                    <a:moveTo>
                      <a:pt x="297" y="8"/>
                    </a:moveTo>
                    <a:cubicBezTo>
                      <a:pt x="321" y="8"/>
                      <a:pt x="321" y="8"/>
                      <a:pt x="321" y="8"/>
                    </a:cubicBezTo>
                    <a:cubicBezTo>
                      <a:pt x="321" y="0"/>
                      <a:pt x="321" y="0"/>
                      <a:pt x="321" y="0"/>
                    </a:cubicBezTo>
                    <a:cubicBezTo>
                      <a:pt x="297" y="0"/>
                      <a:pt x="297" y="0"/>
                      <a:pt x="297" y="0"/>
                    </a:cubicBezTo>
                    <a:lnTo>
                      <a:pt x="297" y="8"/>
                    </a:lnTo>
                    <a:close/>
                    <a:moveTo>
                      <a:pt x="249" y="8"/>
                    </a:moveTo>
                    <a:cubicBezTo>
                      <a:pt x="273" y="8"/>
                      <a:pt x="273" y="8"/>
                      <a:pt x="273" y="8"/>
                    </a:cubicBezTo>
                    <a:cubicBezTo>
                      <a:pt x="273" y="0"/>
                      <a:pt x="273" y="0"/>
                      <a:pt x="273" y="0"/>
                    </a:cubicBezTo>
                    <a:cubicBezTo>
                      <a:pt x="249" y="0"/>
                      <a:pt x="249" y="0"/>
                      <a:pt x="249" y="0"/>
                    </a:cubicBezTo>
                    <a:lnTo>
                      <a:pt x="249" y="8"/>
                    </a:lnTo>
                    <a:close/>
                    <a:moveTo>
                      <a:pt x="201" y="8"/>
                    </a:moveTo>
                    <a:cubicBezTo>
                      <a:pt x="225" y="8"/>
                      <a:pt x="225" y="8"/>
                      <a:pt x="225" y="8"/>
                    </a:cubicBezTo>
                    <a:cubicBezTo>
                      <a:pt x="225" y="0"/>
                      <a:pt x="225" y="0"/>
                      <a:pt x="225" y="0"/>
                    </a:cubicBezTo>
                    <a:cubicBezTo>
                      <a:pt x="201" y="0"/>
                      <a:pt x="201" y="0"/>
                      <a:pt x="201" y="0"/>
                    </a:cubicBezTo>
                    <a:lnTo>
                      <a:pt x="201" y="8"/>
                    </a:lnTo>
                    <a:close/>
                    <a:moveTo>
                      <a:pt x="153" y="8"/>
                    </a:moveTo>
                    <a:cubicBezTo>
                      <a:pt x="177" y="8"/>
                      <a:pt x="177" y="8"/>
                      <a:pt x="177" y="8"/>
                    </a:cubicBezTo>
                    <a:cubicBezTo>
                      <a:pt x="177" y="0"/>
                      <a:pt x="177" y="0"/>
                      <a:pt x="177" y="0"/>
                    </a:cubicBezTo>
                    <a:cubicBezTo>
                      <a:pt x="153" y="0"/>
                      <a:pt x="153" y="0"/>
                      <a:pt x="153" y="0"/>
                    </a:cubicBezTo>
                    <a:lnTo>
                      <a:pt x="153" y="8"/>
                    </a:lnTo>
                    <a:close/>
                    <a:moveTo>
                      <a:pt x="105" y="8"/>
                    </a:moveTo>
                    <a:cubicBezTo>
                      <a:pt x="129" y="8"/>
                      <a:pt x="129" y="8"/>
                      <a:pt x="129" y="8"/>
                    </a:cubicBezTo>
                    <a:cubicBezTo>
                      <a:pt x="129" y="0"/>
                      <a:pt x="129" y="0"/>
                      <a:pt x="129" y="0"/>
                    </a:cubicBezTo>
                    <a:cubicBezTo>
                      <a:pt x="105" y="0"/>
                      <a:pt x="105" y="0"/>
                      <a:pt x="105" y="0"/>
                    </a:cubicBezTo>
                    <a:lnTo>
                      <a:pt x="105" y="8"/>
                    </a:lnTo>
                    <a:close/>
                    <a:moveTo>
                      <a:pt x="57" y="8"/>
                    </a:moveTo>
                    <a:cubicBezTo>
                      <a:pt x="81" y="8"/>
                      <a:pt x="81" y="8"/>
                      <a:pt x="81" y="8"/>
                    </a:cubicBezTo>
                    <a:cubicBezTo>
                      <a:pt x="81" y="0"/>
                      <a:pt x="81" y="0"/>
                      <a:pt x="81" y="0"/>
                    </a:cubicBezTo>
                    <a:cubicBezTo>
                      <a:pt x="57" y="0"/>
                      <a:pt x="57" y="0"/>
                      <a:pt x="57" y="0"/>
                    </a:cubicBezTo>
                    <a:lnTo>
                      <a:pt x="57" y="8"/>
                    </a:lnTo>
                    <a:close/>
                    <a:moveTo>
                      <a:pt x="17" y="22"/>
                    </a:moveTo>
                    <a:cubicBezTo>
                      <a:pt x="21" y="16"/>
                      <a:pt x="27" y="12"/>
                      <a:pt x="35" y="10"/>
                    </a:cubicBezTo>
                    <a:cubicBezTo>
                      <a:pt x="32" y="2"/>
                      <a:pt x="32" y="2"/>
                      <a:pt x="32" y="2"/>
                    </a:cubicBezTo>
                    <a:cubicBezTo>
                      <a:pt x="23" y="5"/>
                      <a:pt x="16" y="10"/>
                      <a:pt x="11" y="17"/>
                    </a:cubicBezTo>
                    <a:lnTo>
                      <a:pt x="17" y="22"/>
                    </a:lnTo>
                    <a:close/>
                    <a:moveTo>
                      <a:pt x="8" y="65"/>
                    </a:moveTo>
                    <a:cubicBezTo>
                      <a:pt x="8" y="57"/>
                      <a:pt x="8" y="57"/>
                      <a:pt x="8" y="57"/>
                    </a:cubicBezTo>
                    <a:cubicBezTo>
                      <a:pt x="8" y="52"/>
                      <a:pt x="8" y="47"/>
                      <a:pt x="9" y="42"/>
                    </a:cubicBezTo>
                    <a:cubicBezTo>
                      <a:pt x="1" y="41"/>
                      <a:pt x="1" y="41"/>
                      <a:pt x="1" y="41"/>
                    </a:cubicBezTo>
                    <a:cubicBezTo>
                      <a:pt x="0" y="46"/>
                      <a:pt x="0" y="51"/>
                      <a:pt x="0" y="57"/>
                    </a:cubicBezTo>
                    <a:cubicBezTo>
                      <a:pt x="0" y="65"/>
                      <a:pt x="0" y="65"/>
                      <a:pt x="0" y="65"/>
                    </a:cubicBezTo>
                    <a:lnTo>
                      <a:pt x="8" y="65"/>
                    </a:lnTo>
                    <a:close/>
                    <a:moveTo>
                      <a:pt x="8" y="113"/>
                    </a:moveTo>
                    <a:cubicBezTo>
                      <a:pt x="8" y="89"/>
                      <a:pt x="8" y="89"/>
                      <a:pt x="8" y="89"/>
                    </a:cubicBezTo>
                    <a:cubicBezTo>
                      <a:pt x="0" y="89"/>
                      <a:pt x="0" y="89"/>
                      <a:pt x="0" y="89"/>
                    </a:cubicBezTo>
                    <a:cubicBezTo>
                      <a:pt x="0" y="113"/>
                      <a:pt x="0" y="113"/>
                      <a:pt x="0" y="113"/>
                    </a:cubicBezTo>
                    <a:lnTo>
                      <a:pt x="8" y="113"/>
                    </a:lnTo>
                    <a:close/>
                    <a:moveTo>
                      <a:pt x="8" y="161"/>
                    </a:moveTo>
                    <a:cubicBezTo>
                      <a:pt x="8" y="137"/>
                      <a:pt x="8" y="137"/>
                      <a:pt x="8" y="137"/>
                    </a:cubicBezTo>
                    <a:cubicBezTo>
                      <a:pt x="0" y="137"/>
                      <a:pt x="0" y="137"/>
                      <a:pt x="0" y="137"/>
                    </a:cubicBezTo>
                    <a:cubicBezTo>
                      <a:pt x="0" y="161"/>
                      <a:pt x="0" y="161"/>
                      <a:pt x="0" y="161"/>
                    </a:cubicBezTo>
                    <a:lnTo>
                      <a:pt x="8" y="161"/>
                    </a:lnTo>
                    <a:close/>
                    <a:moveTo>
                      <a:pt x="8" y="209"/>
                    </a:moveTo>
                    <a:cubicBezTo>
                      <a:pt x="8" y="185"/>
                      <a:pt x="8" y="185"/>
                      <a:pt x="8" y="185"/>
                    </a:cubicBezTo>
                    <a:cubicBezTo>
                      <a:pt x="0" y="185"/>
                      <a:pt x="0" y="185"/>
                      <a:pt x="0" y="185"/>
                    </a:cubicBezTo>
                    <a:cubicBezTo>
                      <a:pt x="0" y="209"/>
                      <a:pt x="0" y="209"/>
                      <a:pt x="0" y="209"/>
                    </a:cubicBezTo>
                    <a:lnTo>
                      <a:pt x="8" y="209"/>
                    </a:lnTo>
                    <a:close/>
                    <a:moveTo>
                      <a:pt x="8" y="257"/>
                    </a:moveTo>
                    <a:cubicBezTo>
                      <a:pt x="8" y="233"/>
                      <a:pt x="8" y="233"/>
                      <a:pt x="8" y="233"/>
                    </a:cubicBezTo>
                    <a:cubicBezTo>
                      <a:pt x="0" y="233"/>
                      <a:pt x="0" y="233"/>
                      <a:pt x="0" y="233"/>
                    </a:cubicBezTo>
                    <a:cubicBezTo>
                      <a:pt x="0" y="257"/>
                      <a:pt x="0" y="257"/>
                      <a:pt x="0" y="257"/>
                    </a:cubicBezTo>
                    <a:lnTo>
                      <a:pt x="8" y="257"/>
                    </a:lnTo>
                    <a:close/>
                    <a:moveTo>
                      <a:pt x="8" y="305"/>
                    </a:moveTo>
                    <a:cubicBezTo>
                      <a:pt x="8" y="281"/>
                      <a:pt x="8" y="281"/>
                      <a:pt x="8" y="281"/>
                    </a:cubicBezTo>
                    <a:cubicBezTo>
                      <a:pt x="0" y="281"/>
                      <a:pt x="0" y="281"/>
                      <a:pt x="0" y="281"/>
                    </a:cubicBezTo>
                    <a:cubicBezTo>
                      <a:pt x="0" y="305"/>
                      <a:pt x="0" y="305"/>
                      <a:pt x="0" y="305"/>
                    </a:cubicBezTo>
                    <a:lnTo>
                      <a:pt x="8" y="305"/>
                    </a:lnTo>
                    <a:close/>
                    <a:moveTo>
                      <a:pt x="8" y="353"/>
                    </a:moveTo>
                    <a:cubicBezTo>
                      <a:pt x="8" y="329"/>
                      <a:pt x="8" y="329"/>
                      <a:pt x="8" y="329"/>
                    </a:cubicBezTo>
                    <a:cubicBezTo>
                      <a:pt x="0" y="329"/>
                      <a:pt x="0" y="329"/>
                      <a:pt x="0" y="329"/>
                    </a:cubicBezTo>
                    <a:cubicBezTo>
                      <a:pt x="0" y="353"/>
                      <a:pt x="0" y="353"/>
                      <a:pt x="0" y="353"/>
                    </a:cubicBezTo>
                    <a:lnTo>
                      <a:pt x="8" y="353"/>
                    </a:lnTo>
                    <a:close/>
                    <a:moveTo>
                      <a:pt x="8" y="401"/>
                    </a:moveTo>
                    <a:cubicBezTo>
                      <a:pt x="8" y="377"/>
                      <a:pt x="8" y="377"/>
                      <a:pt x="8" y="377"/>
                    </a:cubicBezTo>
                    <a:cubicBezTo>
                      <a:pt x="0" y="377"/>
                      <a:pt x="0" y="377"/>
                      <a:pt x="0" y="377"/>
                    </a:cubicBezTo>
                    <a:cubicBezTo>
                      <a:pt x="0" y="401"/>
                      <a:pt x="0" y="401"/>
                      <a:pt x="0" y="401"/>
                    </a:cubicBezTo>
                    <a:lnTo>
                      <a:pt x="8" y="401"/>
                    </a:lnTo>
                    <a:close/>
                    <a:moveTo>
                      <a:pt x="8" y="449"/>
                    </a:moveTo>
                    <a:cubicBezTo>
                      <a:pt x="8" y="425"/>
                      <a:pt x="8" y="425"/>
                      <a:pt x="8" y="425"/>
                    </a:cubicBezTo>
                    <a:cubicBezTo>
                      <a:pt x="0" y="425"/>
                      <a:pt x="0" y="425"/>
                      <a:pt x="0" y="425"/>
                    </a:cubicBezTo>
                    <a:cubicBezTo>
                      <a:pt x="0" y="449"/>
                      <a:pt x="0" y="449"/>
                      <a:pt x="0" y="449"/>
                    </a:cubicBezTo>
                    <a:lnTo>
                      <a:pt x="8" y="449"/>
                    </a:lnTo>
                    <a:close/>
                    <a:moveTo>
                      <a:pt x="8" y="497"/>
                    </a:moveTo>
                    <a:cubicBezTo>
                      <a:pt x="8" y="473"/>
                      <a:pt x="8" y="473"/>
                      <a:pt x="8" y="473"/>
                    </a:cubicBezTo>
                    <a:cubicBezTo>
                      <a:pt x="0" y="473"/>
                      <a:pt x="0" y="473"/>
                      <a:pt x="0" y="473"/>
                    </a:cubicBezTo>
                    <a:cubicBezTo>
                      <a:pt x="0" y="497"/>
                      <a:pt x="0" y="497"/>
                      <a:pt x="0" y="497"/>
                    </a:cubicBezTo>
                    <a:lnTo>
                      <a:pt x="8" y="497"/>
                    </a:lnTo>
                    <a:close/>
                    <a:moveTo>
                      <a:pt x="8" y="545"/>
                    </a:moveTo>
                    <a:cubicBezTo>
                      <a:pt x="8" y="521"/>
                      <a:pt x="8" y="521"/>
                      <a:pt x="8" y="521"/>
                    </a:cubicBezTo>
                    <a:cubicBezTo>
                      <a:pt x="0" y="521"/>
                      <a:pt x="0" y="521"/>
                      <a:pt x="0" y="521"/>
                    </a:cubicBezTo>
                    <a:cubicBezTo>
                      <a:pt x="0" y="545"/>
                      <a:pt x="0" y="545"/>
                      <a:pt x="0" y="545"/>
                    </a:cubicBezTo>
                    <a:lnTo>
                      <a:pt x="8" y="545"/>
                    </a:lnTo>
                    <a:close/>
                    <a:moveTo>
                      <a:pt x="8" y="593"/>
                    </a:moveTo>
                    <a:cubicBezTo>
                      <a:pt x="8" y="569"/>
                      <a:pt x="8" y="569"/>
                      <a:pt x="8" y="569"/>
                    </a:cubicBezTo>
                    <a:cubicBezTo>
                      <a:pt x="0" y="569"/>
                      <a:pt x="0" y="569"/>
                      <a:pt x="0" y="569"/>
                    </a:cubicBezTo>
                    <a:cubicBezTo>
                      <a:pt x="0" y="593"/>
                      <a:pt x="0" y="593"/>
                      <a:pt x="0" y="593"/>
                    </a:cubicBezTo>
                    <a:lnTo>
                      <a:pt x="8" y="593"/>
                    </a:lnTo>
                    <a:close/>
                    <a:moveTo>
                      <a:pt x="8" y="641"/>
                    </a:moveTo>
                    <a:cubicBezTo>
                      <a:pt x="8" y="617"/>
                      <a:pt x="8" y="617"/>
                      <a:pt x="8" y="617"/>
                    </a:cubicBezTo>
                    <a:cubicBezTo>
                      <a:pt x="0" y="617"/>
                      <a:pt x="0" y="617"/>
                      <a:pt x="0" y="617"/>
                    </a:cubicBezTo>
                    <a:cubicBezTo>
                      <a:pt x="0" y="641"/>
                      <a:pt x="0" y="641"/>
                      <a:pt x="0" y="641"/>
                    </a:cubicBezTo>
                    <a:lnTo>
                      <a:pt x="8" y="641"/>
                    </a:lnTo>
                    <a:close/>
                    <a:moveTo>
                      <a:pt x="8" y="689"/>
                    </a:moveTo>
                    <a:cubicBezTo>
                      <a:pt x="8" y="665"/>
                      <a:pt x="8" y="665"/>
                      <a:pt x="8" y="665"/>
                    </a:cubicBezTo>
                    <a:cubicBezTo>
                      <a:pt x="0" y="665"/>
                      <a:pt x="0" y="665"/>
                      <a:pt x="0" y="665"/>
                    </a:cubicBezTo>
                    <a:cubicBezTo>
                      <a:pt x="0" y="689"/>
                      <a:pt x="0" y="689"/>
                      <a:pt x="0" y="689"/>
                    </a:cubicBezTo>
                    <a:lnTo>
                      <a:pt x="8" y="689"/>
                    </a:lnTo>
                    <a:close/>
                    <a:moveTo>
                      <a:pt x="8" y="737"/>
                    </a:moveTo>
                    <a:cubicBezTo>
                      <a:pt x="8" y="713"/>
                      <a:pt x="8" y="713"/>
                      <a:pt x="8" y="713"/>
                    </a:cubicBezTo>
                    <a:cubicBezTo>
                      <a:pt x="0" y="713"/>
                      <a:pt x="0" y="713"/>
                      <a:pt x="0" y="713"/>
                    </a:cubicBezTo>
                    <a:cubicBezTo>
                      <a:pt x="0" y="737"/>
                      <a:pt x="0" y="737"/>
                      <a:pt x="0" y="737"/>
                    </a:cubicBezTo>
                    <a:lnTo>
                      <a:pt x="8" y="737"/>
                    </a:lnTo>
                    <a:close/>
                    <a:moveTo>
                      <a:pt x="8" y="785"/>
                    </a:moveTo>
                    <a:cubicBezTo>
                      <a:pt x="8" y="761"/>
                      <a:pt x="8" y="761"/>
                      <a:pt x="8" y="761"/>
                    </a:cubicBezTo>
                    <a:cubicBezTo>
                      <a:pt x="0" y="761"/>
                      <a:pt x="0" y="761"/>
                      <a:pt x="0" y="761"/>
                    </a:cubicBezTo>
                    <a:cubicBezTo>
                      <a:pt x="0" y="785"/>
                      <a:pt x="0" y="785"/>
                      <a:pt x="0" y="785"/>
                    </a:cubicBezTo>
                    <a:lnTo>
                      <a:pt x="8" y="785"/>
                    </a:lnTo>
                    <a:close/>
                    <a:moveTo>
                      <a:pt x="8" y="833"/>
                    </a:moveTo>
                    <a:cubicBezTo>
                      <a:pt x="8" y="809"/>
                      <a:pt x="8" y="809"/>
                      <a:pt x="8" y="809"/>
                    </a:cubicBezTo>
                    <a:cubicBezTo>
                      <a:pt x="0" y="809"/>
                      <a:pt x="0" y="809"/>
                      <a:pt x="0" y="809"/>
                    </a:cubicBezTo>
                    <a:cubicBezTo>
                      <a:pt x="0" y="833"/>
                      <a:pt x="0" y="833"/>
                      <a:pt x="0" y="833"/>
                    </a:cubicBezTo>
                    <a:lnTo>
                      <a:pt x="8" y="833"/>
                    </a:lnTo>
                    <a:close/>
                    <a:moveTo>
                      <a:pt x="8" y="881"/>
                    </a:moveTo>
                    <a:cubicBezTo>
                      <a:pt x="8" y="857"/>
                      <a:pt x="8" y="857"/>
                      <a:pt x="8" y="857"/>
                    </a:cubicBezTo>
                    <a:cubicBezTo>
                      <a:pt x="0" y="857"/>
                      <a:pt x="0" y="857"/>
                      <a:pt x="0" y="857"/>
                    </a:cubicBezTo>
                    <a:cubicBezTo>
                      <a:pt x="0" y="881"/>
                      <a:pt x="0" y="881"/>
                      <a:pt x="0" y="881"/>
                    </a:cubicBezTo>
                    <a:lnTo>
                      <a:pt x="8" y="881"/>
                    </a:lnTo>
                    <a:close/>
                    <a:moveTo>
                      <a:pt x="8" y="929"/>
                    </a:moveTo>
                    <a:cubicBezTo>
                      <a:pt x="8" y="905"/>
                      <a:pt x="8" y="905"/>
                      <a:pt x="8" y="905"/>
                    </a:cubicBezTo>
                    <a:cubicBezTo>
                      <a:pt x="0" y="905"/>
                      <a:pt x="0" y="905"/>
                      <a:pt x="0" y="905"/>
                    </a:cubicBezTo>
                    <a:cubicBezTo>
                      <a:pt x="0" y="929"/>
                      <a:pt x="0" y="929"/>
                      <a:pt x="0" y="929"/>
                    </a:cubicBezTo>
                    <a:lnTo>
                      <a:pt x="8" y="929"/>
                    </a:lnTo>
                    <a:close/>
                    <a:moveTo>
                      <a:pt x="8" y="977"/>
                    </a:moveTo>
                    <a:cubicBezTo>
                      <a:pt x="8" y="953"/>
                      <a:pt x="8" y="953"/>
                      <a:pt x="8" y="953"/>
                    </a:cubicBezTo>
                    <a:cubicBezTo>
                      <a:pt x="0" y="953"/>
                      <a:pt x="0" y="953"/>
                      <a:pt x="0" y="953"/>
                    </a:cubicBezTo>
                    <a:cubicBezTo>
                      <a:pt x="0" y="977"/>
                      <a:pt x="0" y="977"/>
                      <a:pt x="0" y="977"/>
                    </a:cubicBezTo>
                    <a:lnTo>
                      <a:pt x="8" y="977"/>
                    </a:lnTo>
                    <a:close/>
                    <a:moveTo>
                      <a:pt x="8" y="1025"/>
                    </a:moveTo>
                    <a:cubicBezTo>
                      <a:pt x="8" y="1001"/>
                      <a:pt x="8" y="1001"/>
                      <a:pt x="8" y="1001"/>
                    </a:cubicBezTo>
                    <a:cubicBezTo>
                      <a:pt x="0" y="1001"/>
                      <a:pt x="0" y="1001"/>
                      <a:pt x="0" y="1001"/>
                    </a:cubicBezTo>
                    <a:cubicBezTo>
                      <a:pt x="0" y="1025"/>
                      <a:pt x="0" y="1025"/>
                      <a:pt x="0" y="1025"/>
                    </a:cubicBezTo>
                    <a:lnTo>
                      <a:pt x="8" y="1025"/>
                    </a:lnTo>
                    <a:close/>
                    <a:moveTo>
                      <a:pt x="8" y="1072"/>
                    </a:moveTo>
                    <a:cubicBezTo>
                      <a:pt x="8" y="1049"/>
                      <a:pt x="8" y="1049"/>
                      <a:pt x="8" y="1049"/>
                    </a:cubicBezTo>
                    <a:cubicBezTo>
                      <a:pt x="0" y="1049"/>
                      <a:pt x="0" y="1049"/>
                      <a:pt x="0" y="1049"/>
                    </a:cubicBezTo>
                    <a:cubicBezTo>
                      <a:pt x="0" y="1072"/>
                      <a:pt x="0" y="1072"/>
                      <a:pt x="0" y="1072"/>
                    </a:cubicBezTo>
                    <a:lnTo>
                      <a:pt x="8" y="1072"/>
                    </a:lnTo>
                    <a:close/>
                    <a:moveTo>
                      <a:pt x="8" y="1120"/>
                    </a:moveTo>
                    <a:cubicBezTo>
                      <a:pt x="8" y="1096"/>
                      <a:pt x="8" y="1096"/>
                      <a:pt x="8" y="1096"/>
                    </a:cubicBezTo>
                    <a:cubicBezTo>
                      <a:pt x="0" y="1096"/>
                      <a:pt x="0" y="1096"/>
                      <a:pt x="0" y="1096"/>
                    </a:cubicBezTo>
                    <a:cubicBezTo>
                      <a:pt x="0" y="1120"/>
                      <a:pt x="0" y="1120"/>
                      <a:pt x="0" y="1120"/>
                    </a:cubicBezTo>
                    <a:lnTo>
                      <a:pt x="8" y="1120"/>
                    </a:lnTo>
                    <a:close/>
                    <a:moveTo>
                      <a:pt x="8" y="1168"/>
                    </a:moveTo>
                    <a:cubicBezTo>
                      <a:pt x="8" y="1144"/>
                      <a:pt x="8" y="1144"/>
                      <a:pt x="8" y="1144"/>
                    </a:cubicBezTo>
                    <a:cubicBezTo>
                      <a:pt x="0" y="1144"/>
                      <a:pt x="0" y="1144"/>
                      <a:pt x="0" y="1144"/>
                    </a:cubicBezTo>
                    <a:cubicBezTo>
                      <a:pt x="0" y="1168"/>
                      <a:pt x="0" y="1168"/>
                      <a:pt x="0" y="1168"/>
                    </a:cubicBezTo>
                    <a:lnTo>
                      <a:pt x="8" y="1168"/>
                    </a:lnTo>
                    <a:close/>
                    <a:moveTo>
                      <a:pt x="8" y="1216"/>
                    </a:moveTo>
                    <a:cubicBezTo>
                      <a:pt x="8" y="1192"/>
                      <a:pt x="8" y="1192"/>
                      <a:pt x="8" y="1192"/>
                    </a:cubicBezTo>
                    <a:cubicBezTo>
                      <a:pt x="0" y="1192"/>
                      <a:pt x="0" y="1192"/>
                      <a:pt x="0" y="1192"/>
                    </a:cubicBezTo>
                    <a:cubicBezTo>
                      <a:pt x="0" y="1216"/>
                      <a:pt x="0" y="1216"/>
                      <a:pt x="0" y="1216"/>
                    </a:cubicBezTo>
                    <a:lnTo>
                      <a:pt x="8" y="1216"/>
                    </a:lnTo>
                    <a:close/>
                    <a:moveTo>
                      <a:pt x="8" y="1264"/>
                    </a:moveTo>
                    <a:cubicBezTo>
                      <a:pt x="8" y="1240"/>
                      <a:pt x="8" y="1240"/>
                      <a:pt x="8" y="1240"/>
                    </a:cubicBezTo>
                    <a:cubicBezTo>
                      <a:pt x="0" y="1240"/>
                      <a:pt x="0" y="1240"/>
                      <a:pt x="0" y="1240"/>
                    </a:cubicBezTo>
                    <a:cubicBezTo>
                      <a:pt x="0" y="1264"/>
                      <a:pt x="0" y="1264"/>
                      <a:pt x="0" y="1264"/>
                    </a:cubicBezTo>
                    <a:lnTo>
                      <a:pt x="8" y="1264"/>
                    </a:lnTo>
                    <a:close/>
                    <a:moveTo>
                      <a:pt x="8" y="1312"/>
                    </a:moveTo>
                    <a:cubicBezTo>
                      <a:pt x="8" y="1288"/>
                      <a:pt x="8" y="1288"/>
                      <a:pt x="8" y="1288"/>
                    </a:cubicBezTo>
                    <a:cubicBezTo>
                      <a:pt x="0" y="1288"/>
                      <a:pt x="0" y="1288"/>
                      <a:pt x="0" y="1288"/>
                    </a:cubicBezTo>
                    <a:cubicBezTo>
                      <a:pt x="0" y="1312"/>
                      <a:pt x="0" y="1312"/>
                      <a:pt x="0" y="1312"/>
                    </a:cubicBezTo>
                    <a:lnTo>
                      <a:pt x="8" y="1312"/>
                    </a:lnTo>
                    <a:close/>
                    <a:moveTo>
                      <a:pt x="8" y="1360"/>
                    </a:moveTo>
                    <a:cubicBezTo>
                      <a:pt x="8" y="1336"/>
                      <a:pt x="8" y="1336"/>
                      <a:pt x="8" y="1336"/>
                    </a:cubicBezTo>
                    <a:cubicBezTo>
                      <a:pt x="0" y="1336"/>
                      <a:pt x="0" y="1336"/>
                      <a:pt x="0" y="1336"/>
                    </a:cubicBezTo>
                    <a:cubicBezTo>
                      <a:pt x="0" y="1360"/>
                      <a:pt x="0" y="1360"/>
                      <a:pt x="0" y="1360"/>
                    </a:cubicBezTo>
                    <a:lnTo>
                      <a:pt x="8" y="1360"/>
                    </a:lnTo>
                    <a:close/>
                    <a:moveTo>
                      <a:pt x="8" y="1408"/>
                    </a:moveTo>
                    <a:cubicBezTo>
                      <a:pt x="8" y="1384"/>
                      <a:pt x="8" y="1384"/>
                      <a:pt x="8" y="1384"/>
                    </a:cubicBezTo>
                    <a:cubicBezTo>
                      <a:pt x="0" y="1384"/>
                      <a:pt x="0" y="1384"/>
                      <a:pt x="0" y="1384"/>
                    </a:cubicBezTo>
                    <a:cubicBezTo>
                      <a:pt x="0" y="1408"/>
                      <a:pt x="0" y="1408"/>
                      <a:pt x="0" y="1408"/>
                    </a:cubicBezTo>
                    <a:lnTo>
                      <a:pt x="8" y="1408"/>
                    </a:lnTo>
                    <a:close/>
                    <a:moveTo>
                      <a:pt x="8" y="1456"/>
                    </a:moveTo>
                    <a:cubicBezTo>
                      <a:pt x="8" y="1432"/>
                      <a:pt x="8" y="1432"/>
                      <a:pt x="8" y="1432"/>
                    </a:cubicBezTo>
                    <a:cubicBezTo>
                      <a:pt x="0" y="1432"/>
                      <a:pt x="0" y="1432"/>
                      <a:pt x="0" y="1432"/>
                    </a:cubicBezTo>
                    <a:cubicBezTo>
                      <a:pt x="0" y="1456"/>
                      <a:pt x="0" y="1456"/>
                      <a:pt x="0" y="1456"/>
                    </a:cubicBezTo>
                    <a:lnTo>
                      <a:pt x="8" y="1456"/>
                    </a:lnTo>
                    <a:close/>
                    <a:moveTo>
                      <a:pt x="8" y="1504"/>
                    </a:moveTo>
                    <a:cubicBezTo>
                      <a:pt x="8" y="1480"/>
                      <a:pt x="8" y="1480"/>
                      <a:pt x="8" y="1480"/>
                    </a:cubicBezTo>
                    <a:cubicBezTo>
                      <a:pt x="0" y="1480"/>
                      <a:pt x="0" y="1480"/>
                      <a:pt x="0" y="1480"/>
                    </a:cubicBezTo>
                    <a:cubicBezTo>
                      <a:pt x="0" y="1504"/>
                      <a:pt x="0" y="1504"/>
                      <a:pt x="0" y="1504"/>
                    </a:cubicBezTo>
                    <a:lnTo>
                      <a:pt x="8" y="1504"/>
                    </a:lnTo>
                    <a:close/>
                    <a:moveTo>
                      <a:pt x="8" y="1552"/>
                    </a:moveTo>
                    <a:cubicBezTo>
                      <a:pt x="8" y="1528"/>
                      <a:pt x="8" y="1528"/>
                      <a:pt x="8" y="1528"/>
                    </a:cubicBezTo>
                    <a:cubicBezTo>
                      <a:pt x="0" y="1528"/>
                      <a:pt x="0" y="1528"/>
                      <a:pt x="0" y="1528"/>
                    </a:cubicBezTo>
                    <a:cubicBezTo>
                      <a:pt x="0" y="1552"/>
                      <a:pt x="0" y="1552"/>
                      <a:pt x="0" y="1552"/>
                    </a:cubicBezTo>
                    <a:lnTo>
                      <a:pt x="8" y="1552"/>
                    </a:lnTo>
                    <a:close/>
                    <a:moveTo>
                      <a:pt x="8" y="1600"/>
                    </a:moveTo>
                    <a:cubicBezTo>
                      <a:pt x="8" y="1576"/>
                      <a:pt x="8" y="1576"/>
                      <a:pt x="8" y="1576"/>
                    </a:cubicBezTo>
                    <a:cubicBezTo>
                      <a:pt x="0" y="1576"/>
                      <a:pt x="0" y="1576"/>
                      <a:pt x="0" y="1576"/>
                    </a:cubicBezTo>
                    <a:cubicBezTo>
                      <a:pt x="0" y="1600"/>
                      <a:pt x="0" y="1600"/>
                      <a:pt x="0" y="1600"/>
                    </a:cubicBezTo>
                    <a:lnTo>
                      <a:pt x="8" y="1600"/>
                    </a:lnTo>
                    <a:close/>
                    <a:moveTo>
                      <a:pt x="8" y="1648"/>
                    </a:moveTo>
                    <a:cubicBezTo>
                      <a:pt x="8" y="1624"/>
                      <a:pt x="8" y="1624"/>
                      <a:pt x="8" y="1624"/>
                    </a:cubicBezTo>
                    <a:cubicBezTo>
                      <a:pt x="0" y="1624"/>
                      <a:pt x="0" y="1624"/>
                      <a:pt x="0" y="1624"/>
                    </a:cubicBezTo>
                    <a:cubicBezTo>
                      <a:pt x="0" y="1648"/>
                      <a:pt x="0" y="1648"/>
                      <a:pt x="0" y="1648"/>
                    </a:cubicBezTo>
                    <a:lnTo>
                      <a:pt x="8" y="1648"/>
                    </a:lnTo>
                    <a:close/>
                    <a:moveTo>
                      <a:pt x="8" y="1696"/>
                    </a:moveTo>
                    <a:cubicBezTo>
                      <a:pt x="8" y="1672"/>
                      <a:pt x="8" y="1672"/>
                      <a:pt x="8" y="1672"/>
                    </a:cubicBezTo>
                    <a:cubicBezTo>
                      <a:pt x="0" y="1672"/>
                      <a:pt x="0" y="1672"/>
                      <a:pt x="0" y="1672"/>
                    </a:cubicBezTo>
                    <a:cubicBezTo>
                      <a:pt x="0" y="1696"/>
                      <a:pt x="0" y="1696"/>
                      <a:pt x="0" y="1696"/>
                    </a:cubicBezTo>
                    <a:lnTo>
                      <a:pt x="8" y="1696"/>
                    </a:lnTo>
                    <a:close/>
                    <a:moveTo>
                      <a:pt x="8" y="1744"/>
                    </a:moveTo>
                    <a:cubicBezTo>
                      <a:pt x="8" y="1720"/>
                      <a:pt x="8" y="1720"/>
                      <a:pt x="8" y="1720"/>
                    </a:cubicBezTo>
                    <a:cubicBezTo>
                      <a:pt x="0" y="1720"/>
                      <a:pt x="0" y="1720"/>
                      <a:pt x="0" y="1720"/>
                    </a:cubicBezTo>
                    <a:cubicBezTo>
                      <a:pt x="0" y="1744"/>
                      <a:pt x="0" y="1744"/>
                      <a:pt x="0" y="1744"/>
                    </a:cubicBezTo>
                    <a:lnTo>
                      <a:pt x="8" y="1744"/>
                    </a:lnTo>
                    <a:close/>
                    <a:moveTo>
                      <a:pt x="8" y="1792"/>
                    </a:moveTo>
                    <a:cubicBezTo>
                      <a:pt x="8" y="1768"/>
                      <a:pt x="8" y="1768"/>
                      <a:pt x="8" y="1768"/>
                    </a:cubicBezTo>
                    <a:cubicBezTo>
                      <a:pt x="0" y="1768"/>
                      <a:pt x="0" y="1768"/>
                      <a:pt x="0" y="1768"/>
                    </a:cubicBezTo>
                    <a:cubicBezTo>
                      <a:pt x="0" y="1792"/>
                      <a:pt x="0" y="1792"/>
                      <a:pt x="0" y="1792"/>
                    </a:cubicBezTo>
                    <a:lnTo>
                      <a:pt x="8" y="1792"/>
                    </a:lnTo>
                    <a:close/>
                    <a:moveTo>
                      <a:pt x="8" y="1840"/>
                    </a:moveTo>
                    <a:cubicBezTo>
                      <a:pt x="8" y="1816"/>
                      <a:pt x="8" y="1816"/>
                      <a:pt x="8" y="1816"/>
                    </a:cubicBezTo>
                    <a:cubicBezTo>
                      <a:pt x="0" y="1816"/>
                      <a:pt x="0" y="1816"/>
                      <a:pt x="0" y="1816"/>
                    </a:cubicBezTo>
                    <a:cubicBezTo>
                      <a:pt x="0" y="1840"/>
                      <a:pt x="0" y="1840"/>
                      <a:pt x="0" y="1840"/>
                    </a:cubicBezTo>
                    <a:lnTo>
                      <a:pt x="8" y="1840"/>
                    </a:lnTo>
                    <a:close/>
                  </a:path>
                </a:pathLst>
              </a:custGeom>
              <a:solidFill>
                <a:schemeClr val="accent4"/>
              </a:solidFill>
              <a:ln>
                <a:noFill/>
              </a:ln>
            </p:spPr>
            <p:txBody>
              <a:bodyPr anchor="ctr"/>
              <a:lstStyle/>
              <a:p>
                <a:pPr algn="ctr"/>
                <a:endParaRPr/>
              </a:p>
            </p:txBody>
          </p:sp>
          <p:sp>
            <p:nvSpPr>
              <p:cNvPr id="136" name="iśḻîḑé">
                <a:extLst>
                  <a:ext uri="{FF2B5EF4-FFF2-40B4-BE49-F238E27FC236}">
                    <a16:creationId xmlns:a16="http://schemas.microsoft.com/office/drawing/2014/main" id="{A4EEF0EE-E96F-4D64-98E9-B6533CC935C2}"/>
                  </a:ext>
                </a:extLst>
              </p:cNvPr>
              <p:cNvSpPr/>
              <p:nvPr/>
            </p:nvSpPr>
            <p:spPr bwMode="auto">
              <a:xfrm>
                <a:off x="8113713" y="1919859"/>
                <a:ext cx="1168400" cy="3263900"/>
              </a:xfrm>
              <a:custGeom>
                <a:avLst/>
                <a:gdLst>
                  <a:gd name="T0" fmla="*/ 24 w 696"/>
                  <a:gd name="T1" fmla="*/ 0 h 1944"/>
                  <a:gd name="T2" fmla="*/ 72 w 696"/>
                  <a:gd name="T3" fmla="*/ 0 h 1944"/>
                  <a:gd name="T4" fmla="*/ 120 w 696"/>
                  <a:gd name="T5" fmla="*/ 0 h 1944"/>
                  <a:gd name="T6" fmla="*/ 168 w 696"/>
                  <a:gd name="T7" fmla="*/ 0 h 1944"/>
                  <a:gd name="T8" fmla="*/ 216 w 696"/>
                  <a:gd name="T9" fmla="*/ 0 h 1944"/>
                  <a:gd name="T10" fmla="*/ 264 w 696"/>
                  <a:gd name="T11" fmla="*/ 0 h 1944"/>
                  <a:gd name="T12" fmla="*/ 312 w 696"/>
                  <a:gd name="T13" fmla="*/ 0 h 1944"/>
                  <a:gd name="T14" fmla="*/ 360 w 696"/>
                  <a:gd name="T15" fmla="*/ 0 h 1944"/>
                  <a:gd name="T16" fmla="*/ 408 w 696"/>
                  <a:gd name="T17" fmla="*/ 0 h 1944"/>
                  <a:gd name="T18" fmla="*/ 456 w 696"/>
                  <a:gd name="T19" fmla="*/ 0 h 1944"/>
                  <a:gd name="T20" fmla="*/ 504 w 696"/>
                  <a:gd name="T21" fmla="*/ 0 h 1944"/>
                  <a:gd name="T22" fmla="*/ 552 w 696"/>
                  <a:gd name="T23" fmla="*/ 0 h 1944"/>
                  <a:gd name="T24" fmla="*/ 600 w 696"/>
                  <a:gd name="T25" fmla="*/ 0 h 1944"/>
                  <a:gd name="T26" fmla="*/ 644 w 696"/>
                  <a:gd name="T27" fmla="*/ 8 h 1944"/>
                  <a:gd name="T28" fmla="*/ 669 w 696"/>
                  <a:gd name="T29" fmla="*/ 13 h 1944"/>
                  <a:gd name="T30" fmla="*/ 695 w 696"/>
                  <a:gd name="T31" fmla="*/ 50 h 1944"/>
                  <a:gd name="T32" fmla="*/ 696 w 696"/>
                  <a:gd name="T33" fmla="*/ 122 h 1944"/>
                  <a:gd name="T34" fmla="*/ 696 w 696"/>
                  <a:gd name="T35" fmla="*/ 170 h 1944"/>
                  <a:gd name="T36" fmla="*/ 696 w 696"/>
                  <a:gd name="T37" fmla="*/ 218 h 1944"/>
                  <a:gd name="T38" fmla="*/ 696 w 696"/>
                  <a:gd name="T39" fmla="*/ 266 h 1944"/>
                  <a:gd name="T40" fmla="*/ 696 w 696"/>
                  <a:gd name="T41" fmla="*/ 314 h 1944"/>
                  <a:gd name="T42" fmla="*/ 696 w 696"/>
                  <a:gd name="T43" fmla="*/ 362 h 1944"/>
                  <a:gd name="T44" fmla="*/ 696 w 696"/>
                  <a:gd name="T45" fmla="*/ 410 h 1944"/>
                  <a:gd name="T46" fmla="*/ 696 w 696"/>
                  <a:gd name="T47" fmla="*/ 458 h 1944"/>
                  <a:gd name="T48" fmla="*/ 696 w 696"/>
                  <a:gd name="T49" fmla="*/ 506 h 1944"/>
                  <a:gd name="T50" fmla="*/ 696 w 696"/>
                  <a:gd name="T51" fmla="*/ 554 h 1944"/>
                  <a:gd name="T52" fmla="*/ 696 w 696"/>
                  <a:gd name="T53" fmla="*/ 602 h 1944"/>
                  <a:gd name="T54" fmla="*/ 696 w 696"/>
                  <a:gd name="T55" fmla="*/ 650 h 1944"/>
                  <a:gd name="T56" fmla="*/ 696 w 696"/>
                  <a:gd name="T57" fmla="*/ 697 h 1944"/>
                  <a:gd name="T58" fmla="*/ 696 w 696"/>
                  <a:gd name="T59" fmla="*/ 745 h 1944"/>
                  <a:gd name="T60" fmla="*/ 696 w 696"/>
                  <a:gd name="T61" fmla="*/ 793 h 1944"/>
                  <a:gd name="T62" fmla="*/ 696 w 696"/>
                  <a:gd name="T63" fmla="*/ 841 h 1944"/>
                  <a:gd name="T64" fmla="*/ 696 w 696"/>
                  <a:gd name="T65" fmla="*/ 889 h 1944"/>
                  <a:gd name="T66" fmla="*/ 696 w 696"/>
                  <a:gd name="T67" fmla="*/ 937 h 1944"/>
                  <a:gd name="T68" fmla="*/ 696 w 696"/>
                  <a:gd name="T69" fmla="*/ 985 h 1944"/>
                  <a:gd name="T70" fmla="*/ 696 w 696"/>
                  <a:gd name="T71" fmla="*/ 1033 h 1944"/>
                  <a:gd name="T72" fmla="*/ 696 w 696"/>
                  <a:gd name="T73" fmla="*/ 1081 h 1944"/>
                  <a:gd name="T74" fmla="*/ 696 w 696"/>
                  <a:gd name="T75" fmla="*/ 1129 h 1944"/>
                  <a:gd name="T76" fmla="*/ 696 w 696"/>
                  <a:gd name="T77" fmla="*/ 1177 h 1944"/>
                  <a:gd name="T78" fmla="*/ 696 w 696"/>
                  <a:gd name="T79" fmla="*/ 1225 h 1944"/>
                  <a:gd name="T80" fmla="*/ 696 w 696"/>
                  <a:gd name="T81" fmla="*/ 1273 h 1944"/>
                  <a:gd name="T82" fmla="*/ 696 w 696"/>
                  <a:gd name="T83" fmla="*/ 1321 h 1944"/>
                  <a:gd name="T84" fmla="*/ 696 w 696"/>
                  <a:gd name="T85" fmla="*/ 1369 h 1944"/>
                  <a:gd name="T86" fmla="*/ 696 w 696"/>
                  <a:gd name="T87" fmla="*/ 1417 h 1944"/>
                  <a:gd name="T88" fmla="*/ 696 w 696"/>
                  <a:gd name="T89" fmla="*/ 1465 h 1944"/>
                  <a:gd name="T90" fmla="*/ 696 w 696"/>
                  <a:gd name="T91" fmla="*/ 1513 h 1944"/>
                  <a:gd name="T92" fmla="*/ 696 w 696"/>
                  <a:gd name="T93" fmla="*/ 1560 h 1944"/>
                  <a:gd name="T94" fmla="*/ 696 w 696"/>
                  <a:gd name="T95" fmla="*/ 1608 h 1944"/>
                  <a:gd name="T96" fmla="*/ 696 w 696"/>
                  <a:gd name="T97" fmla="*/ 1656 h 1944"/>
                  <a:gd name="T98" fmla="*/ 696 w 696"/>
                  <a:gd name="T99" fmla="*/ 1704 h 1944"/>
                  <a:gd name="T100" fmla="*/ 696 w 696"/>
                  <a:gd name="T101" fmla="*/ 1752 h 1944"/>
                  <a:gd name="T102" fmla="*/ 696 w 696"/>
                  <a:gd name="T103" fmla="*/ 1800 h 1944"/>
                  <a:gd name="T104" fmla="*/ 696 w 696"/>
                  <a:gd name="T105" fmla="*/ 1848 h 1944"/>
                  <a:gd name="T106" fmla="*/ 696 w 696"/>
                  <a:gd name="T107" fmla="*/ 1896 h 1944"/>
                  <a:gd name="T108" fmla="*/ 696 w 696"/>
                  <a:gd name="T109" fmla="*/ 1944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1944">
                    <a:moveTo>
                      <a:pt x="24" y="0"/>
                    </a:moveTo>
                    <a:cubicBezTo>
                      <a:pt x="0" y="0"/>
                      <a:pt x="0" y="0"/>
                      <a:pt x="0" y="0"/>
                    </a:cubicBezTo>
                    <a:cubicBezTo>
                      <a:pt x="0" y="8"/>
                      <a:pt x="0" y="8"/>
                      <a:pt x="0" y="8"/>
                    </a:cubicBezTo>
                    <a:cubicBezTo>
                      <a:pt x="24" y="8"/>
                      <a:pt x="24" y="8"/>
                      <a:pt x="24" y="8"/>
                    </a:cubicBezTo>
                    <a:lnTo>
                      <a:pt x="24" y="0"/>
                    </a:lnTo>
                    <a:close/>
                    <a:moveTo>
                      <a:pt x="72" y="0"/>
                    </a:moveTo>
                    <a:cubicBezTo>
                      <a:pt x="48" y="0"/>
                      <a:pt x="48" y="0"/>
                      <a:pt x="48" y="0"/>
                    </a:cubicBezTo>
                    <a:cubicBezTo>
                      <a:pt x="48" y="8"/>
                      <a:pt x="48" y="8"/>
                      <a:pt x="48" y="8"/>
                    </a:cubicBezTo>
                    <a:cubicBezTo>
                      <a:pt x="72" y="8"/>
                      <a:pt x="72" y="8"/>
                      <a:pt x="72" y="8"/>
                    </a:cubicBezTo>
                    <a:lnTo>
                      <a:pt x="72" y="0"/>
                    </a:lnTo>
                    <a:close/>
                    <a:moveTo>
                      <a:pt x="120" y="0"/>
                    </a:moveTo>
                    <a:cubicBezTo>
                      <a:pt x="96" y="0"/>
                      <a:pt x="96" y="0"/>
                      <a:pt x="96" y="0"/>
                    </a:cubicBezTo>
                    <a:cubicBezTo>
                      <a:pt x="96" y="8"/>
                      <a:pt x="96" y="8"/>
                      <a:pt x="96" y="8"/>
                    </a:cubicBezTo>
                    <a:cubicBezTo>
                      <a:pt x="120" y="8"/>
                      <a:pt x="120" y="8"/>
                      <a:pt x="120" y="8"/>
                    </a:cubicBezTo>
                    <a:lnTo>
                      <a:pt x="120" y="0"/>
                    </a:lnTo>
                    <a:close/>
                    <a:moveTo>
                      <a:pt x="168" y="0"/>
                    </a:moveTo>
                    <a:cubicBezTo>
                      <a:pt x="144" y="0"/>
                      <a:pt x="144" y="0"/>
                      <a:pt x="144" y="0"/>
                    </a:cubicBezTo>
                    <a:cubicBezTo>
                      <a:pt x="144" y="8"/>
                      <a:pt x="144" y="8"/>
                      <a:pt x="144" y="8"/>
                    </a:cubicBezTo>
                    <a:cubicBezTo>
                      <a:pt x="168" y="8"/>
                      <a:pt x="168" y="8"/>
                      <a:pt x="168" y="8"/>
                    </a:cubicBezTo>
                    <a:lnTo>
                      <a:pt x="168" y="0"/>
                    </a:lnTo>
                    <a:close/>
                    <a:moveTo>
                      <a:pt x="216" y="0"/>
                    </a:moveTo>
                    <a:cubicBezTo>
                      <a:pt x="192" y="0"/>
                      <a:pt x="192" y="0"/>
                      <a:pt x="192" y="0"/>
                    </a:cubicBezTo>
                    <a:cubicBezTo>
                      <a:pt x="192" y="8"/>
                      <a:pt x="192" y="8"/>
                      <a:pt x="192" y="8"/>
                    </a:cubicBezTo>
                    <a:cubicBezTo>
                      <a:pt x="216" y="8"/>
                      <a:pt x="216" y="8"/>
                      <a:pt x="216" y="8"/>
                    </a:cubicBezTo>
                    <a:lnTo>
                      <a:pt x="216" y="0"/>
                    </a:lnTo>
                    <a:close/>
                    <a:moveTo>
                      <a:pt x="264" y="0"/>
                    </a:moveTo>
                    <a:cubicBezTo>
                      <a:pt x="240" y="0"/>
                      <a:pt x="240" y="0"/>
                      <a:pt x="240" y="0"/>
                    </a:cubicBezTo>
                    <a:cubicBezTo>
                      <a:pt x="240" y="8"/>
                      <a:pt x="240" y="8"/>
                      <a:pt x="240" y="8"/>
                    </a:cubicBezTo>
                    <a:cubicBezTo>
                      <a:pt x="264" y="8"/>
                      <a:pt x="264" y="8"/>
                      <a:pt x="264" y="8"/>
                    </a:cubicBezTo>
                    <a:lnTo>
                      <a:pt x="264" y="0"/>
                    </a:lnTo>
                    <a:close/>
                    <a:moveTo>
                      <a:pt x="312" y="0"/>
                    </a:moveTo>
                    <a:cubicBezTo>
                      <a:pt x="288" y="0"/>
                      <a:pt x="288" y="0"/>
                      <a:pt x="288" y="0"/>
                    </a:cubicBezTo>
                    <a:cubicBezTo>
                      <a:pt x="288" y="8"/>
                      <a:pt x="288" y="8"/>
                      <a:pt x="288" y="8"/>
                    </a:cubicBezTo>
                    <a:cubicBezTo>
                      <a:pt x="312" y="8"/>
                      <a:pt x="312" y="8"/>
                      <a:pt x="312" y="8"/>
                    </a:cubicBezTo>
                    <a:lnTo>
                      <a:pt x="312" y="0"/>
                    </a:lnTo>
                    <a:close/>
                    <a:moveTo>
                      <a:pt x="360" y="0"/>
                    </a:moveTo>
                    <a:cubicBezTo>
                      <a:pt x="336" y="0"/>
                      <a:pt x="336" y="0"/>
                      <a:pt x="336" y="0"/>
                    </a:cubicBezTo>
                    <a:cubicBezTo>
                      <a:pt x="336" y="8"/>
                      <a:pt x="336" y="8"/>
                      <a:pt x="336" y="8"/>
                    </a:cubicBezTo>
                    <a:cubicBezTo>
                      <a:pt x="360" y="8"/>
                      <a:pt x="360" y="8"/>
                      <a:pt x="360" y="8"/>
                    </a:cubicBezTo>
                    <a:lnTo>
                      <a:pt x="360" y="0"/>
                    </a:lnTo>
                    <a:close/>
                    <a:moveTo>
                      <a:pt x="408" y="0"/>
                    </a:moveTo>
                    <a:cubicBezTo>
                      <a:pt x="384" y="0"/>
                      <a:pt x="384" y="0"/>
                      <a:pt x="384" y="0"/>
                    </a:cubicBezTo>
                    <a:cubicBezTo>
                      <a:pt x="384" y="8"/>
                      <a:pt x="384" y="8"/>
                      <a:pt x="384" y="8"/>
                    </a:cubicBezTo>
                    <a:cubicBezTo>
                      <a:pt x="408" y="8"/>
                      <a:pt x="408" y="8"/>
                      <a:pt x="408" y="8"/>
                    </a:cubicBezTo>
                    <a:lnTo>
                      <a:pt x="408" y="0"/>
                    </a:lnTo>
                    <a:close/>
                    <a:moveTo>
                      <a:pt x="456" y="0"/>
                    </a:moveTo>
                    <a:cubicBezTo>
                      <a:pt x="432" y="0"/>
                      <a:pt x="432" y="0"/>
                      <a:pt x="432" y="0"/>
                    </a:cubicBezTo>
                    <a:cubicBezTo>
                      <a:pt x="432" y="8"/>
                      <a:pt x="432" y="8"/>
                      <a:pt x="432" y="8"/>
                    </a:cubicBezTo>
                    <a:cubicBezTo>
                      <a:pt x="456" y="8"/>
                      <a:pt x="456" y="8"/>
                      <a:pt x="456" y="8"/>
                    </a:cubicBezTo>
                    <a:lnTo>
                      <a:pt x="456" y="0"/>
                    </a:lnTo>
                    <a:close/>
                    <a:moveTo>
                      <a:pt x="504" y="0"/>
                    </a:moveTo>
                    <a:cubicBezTo>
                      <a:pt x="480" y="0"/>
                      <a:pt x="480" y="0"/>
                      <a:pt x="480" y="0"/>
                    </a:cubicBezTo>
                    <a:cubicBezTo>
                      <a:pt x="480" y="8"/>
                      <a:pt x="480" y="8"/>
                      <a:pt x="480" y="8"/>
                    </a:cubicBezTo>
                    <a:cubicBezTo>
                      <a:pt x="504" y="8"/>
                      <a:pt x="504" y="8"/>
                      <a:pt x="504" y="8"/>
                    </a:cubicBezTo>
                    <a:lnTo>
                      <a:pt x="504" y="0"/>
                    </a:lnTo>
                    <a:close/>
                    <a:moveTo>
                      <a:pt x="552" y="0"/>
                    </a:moveTo>
                    <a:cubicBezTo>
                      <a:pt x="528" y="0"/>
                      <a:pt x="528" y="0"/>
                      <a:pt x="528" y="0"/>
                    </a:cubicBezTo>
                    <a:cubicBezTo>
                      <a:pt x="528" y="8"/>
                      <a:pt x="528" y="8"/>
                      <a:pt x="528" y="8"/>
                    </a:cubicBezTo>
                    <a:cubicBezTo>
                      <a:pt x="552" y="8"/>
                      <a:pt x="552" y="8"/>
                      <a:pt x="552" y="8"/>
                    </a:cubicBezTo>
                    <a:lnTo>
                      <a:pt x="552" y="0"/>
                    </a:lnTo>
                    <a:close/>
                    <a:moveTo>
                      <a:pt x="600" y="0"/>
                    </a:moveTo>
                    <a:cubicBezTo>
                      <a:pt x="576" y="0"/>
                      <a:pt x="576" y="0"/>
                      <a:pt x="576" y="0"/>
                    </a:cubicBezTo>
                    <a:cubicBezTo>
                      <a:pt x="576" y="8"/>
                      <a:pt x="576" y="8"/>
                      <a:pt x="576" y="8"/>
                    </a:cubicBezTo>
                    <a:cubicBezTo>
                      <a:pt x="600" y="8"/>
                      <a:pt x="600" y="8"/>
                      <a:pt x="600" y="8"/>
                    </a:cubicBezTo>
                    <a:lnTo>
                      <a:pt x="600" y="0"/>
                    </a:lnTo>
                    <a:close/>
                    <a:moveTo>
                      <a:pt x="648" y="0"/>
                    </a:moveTo>
                    <a:cubicBezTo>
                      <a:pt x="646" y="0"/>
                      <a:pt x="645" y="0"/>
                      <a:pt x="644" y="0"/>
                    </a:cubicBezTo>
                    <a:cubicBezTo>
                      <a:pt x="623" y="0"/>
                      <a:pt x="623" y="0"/>
                      <a:pt x="623" y="0"/>
                    </a:cubicBezTo>
                    <a:cubicBezTo>
                      <a:pt x="623" y="8"/>
                      <a:pt x="623" y="8"/>
                      <a:pt x="623" y="8"/>
                    </a:cubicBezTo>
                    <a:cubicBezTo>
                      <a:pt x="644" y="8"/>
                      <a:pt x="644" y="8"/>
                      <a:pt x="644" y="8"/>
                    </a:cubicBezTo>
                    <a:cubicBezTo>
                      <a:pt x="645" y="8"/>
                      <a:pt x="646" y="8"/>
                      <a:pt x="647" y="8"/>
                    </a:cubicBezTo>
                    <a:cubicBezTo>
                      <a:pt x="648" y="0"/>
                      <a:pt x="648" y="0"/>
                      <a:pt x="648" y="0"/>
                    </a:cubicBezTo>
                    <a:close/>
                    <a:moveTo>
                      <a:pt x="690" y="25"/>
                    </a:moveTo>
                    <a:cubicBezTo>
                      <a:pt x="686" y="17"/>
                      <a:pt x="681" y="11"/>
                      <a:pt x="672" y="6"/>
                    </a:cubicBezTo>
                    <a:cubicBezTo>
                      <a:pt x="669" y="13"/>
                      <a:pt x="669" y="13"/>
                      <a:pt x="669" y="13"/>
                    </a:cubicBezTo>
                    <a:cubicBezTo>
                      <a:pt x="675" y="17"/>
                      <a:pt x="680" y="22"/>
                      <a:pt x="683" y="29"/>
                    </a:cubicBezTo>
                    <a:lnTo>
                      <a:pt x="690" y="25"/>
                    </a:lnTo>
                    <a:close/>
                    <a:moveTo>
                      <a:pt x="696" y="74"/>
                    </a:moveTo>
                    <a:cubicBezTo>
                      <a:pt x="696" y="57"/>
                      <a:pt x="696" y="57"/>
                      <a:pt x="696" y="57"/>
                    </a:cubicBezTo>
                    <a:cubicBezTo>
                      <a:pt x="696" y="55"/>
                      <a:pt x="695" y="52"/>
                      <a:pt x="695" y="50"/>
                    </a:cubicBezTo>
                    <a:cubicBezTo>
                      <a:pt x="687" y="50"/>
                      <a:pt x="687" y="50"/>
                      <a:pt x="687" y="50"/>
                    </a:cubicBezTo>
                    <a:cubicBezTo>
                      <a:pt x="687" y="53"/>
                      <a:pt x="688" y="55"/>
                      <a:pt x="688" y="57"/>
                    </a:cubicBezTo>
                    <a:cubicBezTo>
                      <a:pt x="688" y="74"/>
                      <a:pt x="688" y="74"/>
                      <a:pt x="688" y="74"/>
                    </a:cubicBezTo>
                    <a:lnTo>
                      <a:pt x="696" y="74"/>
                    </a:lnTo>
                    <a:close/>
                    <a:moveTo>
                      <a:pt x="696" y="122"/>
                    </a:moveTo>
                    <a:cubicBezTo>
                      <a:pt x="696" y="98"/>
                      <a:pt x="696" y="98"/>
                      <a:pt x="696" y="98"/>
                    </a:cubicBezTo>
                    <a:cubicBezTo>
                      <a:pt x="688" y="98"/>
                      <a:pt x="688" y="98"/>
                      <a:pt x="688" y="98"/>
                    </a:cubicBezTo>
                    <a:cubicBezTo>
                      <a:pt x="688" y="122"/>
                      <a:pt x="688" y="122"/>
                      <a:pt x="688" y="122"/>
                    </a:cubicBezTo>
                    <a:lnTo>
                      <a:pt x="696" y="122"/>
                    </a:lnTo>
                    <a:close/>
                    <a:moveTo>
                      <a:pt x="696" y="170"/>
                    </a:moveTo>
                    <a:cubicBezTo>
                      <a:pt x="696" y="146"/>
                      <a:pt x="696" y="146"/>
                      <a:pt x="696" y="146"/>
                    </a:cubicBezTo>
                    <a:cubicBezTo>
                      <a:pt x="688" y="146"/>
                      <a:pt x="688" y="146"/>
                      <a:pt x="688" y="146"/>
                    </a:cubicBezTo>
                    <a:cubicBezTo>
                      <a:pt x="688" y="170"/>
                      <a:pt x="688" y="170"/>
                      <a:pt x="688" y="170"/>
                    </a:cubicBezTo>
                    <a:lnTo>
                      <a:pt x="696" y="170"/>
                    </a:lnTo>
                    <a:close/>
                    <a:moveTo>
                      <a:pt x="696" y="218"/>
                    </a:moveTo>
                    <a:cubicBezTo>
                      <a:pt x="696" y="194"/>
                      <a:pt x="696" y="194"/>
                      <a:pt x="696" y="194"/>
                    </a:cubicBezTo>
                    <a:cubicBezTo>
                      <a:pt x="688" y="194"/>
                      <a:pt x="688" y="194"/>
                      <a:pt x="688" y="194"/>
                    </a:cubicBezTo>
                    <a:cubicBezTo>
                      <a:pt x="688" y="218"/>
                      <a:pt x="688" y="218"/>
                      <a:pt x="688" y="218"/>
                    </a:cubicBezTo>
                    <a:lnTo>
                      <a:pt x="696" y="218"/>
                    </a:lnTo>
                    <a:close/>
                    <a:moveTo>
                      <a:pt x="696" y="266"/>
                    </a:moveTo>
                    <a:cubicBezTo>
                      <a:pt x="696" y="242"/>
                      <a:pt x="696" y="242"/>
                      <a:pt x="696" y="242"/>
                    </a:cubicBezTo>
                    <a:cubicBezTo>
                      <a:pt x="688" y="242"/>
                      <a:pt x="688" y="242"/>
                      <a:pt x="688" y="242"/>
                    </a:cubicBezTo>
                    <a:cubicBezTo>
                      <a:pt x="688" y="266"/>
                      <a:pt x="688" y="266"/>
                      <a:pt x="688" y="266"/>
                    </a:cubicBezTo>
                    <a:lnTo>
                      <a:pt x="696" y="266"/>
                    </a:lnTo>
                    <a:close/>
                    <a:moveTo>
                      <a:pt x="696" y="314"/>
                    </a:moveTo>
                    <a:cubicBezTo>
                      <a:pt x="696" y="290"/>
                      <a:pt x="696" y="290"/>
                      <a:pt x="696" y="290"/>
                    </a:cubicBezTo>
                    <a:cubicBezTo>
                      <a:pt x="688" y="290"/>
                      <a:pt x="688" y="290"/>
                      <a:pt x="688" y="290"/>
                    </a:cubicBezTo>
                    <a:cubicBezTo>
                      <a:pt x="688" y="314"/>
                      <a:pt x="688" y="314"/>
                      <a:pt x="688" y="314"/>
                    </a:cubicBezTo>
                    <a:lnTo>
                      <a:pt x="696" y="314"/>
                    </a:lnTo>
                    <a:close/>
                    <a:moveTo>
                      <a:pt x="696" y="362"/>
                    </a:moveTo>
                    <a:cubicBezTo>
                      <a:pt x="696" y="338"/>
                      <a:pt x="696" y="338"/>
                      <a:pt x="696" y="338"/>
                    </a:cubicBezTo>
                    <a:cubicBezTo>
                      <a:pt x="688" y="338"/>
                      <a:pt x="688" y="338"/>
                      <a:pt x="688" y="338"/>
                    </a:cubicBezTo>
                    <a:cubicBezTo>
                      <a:pt x="688" y="362"/>
                      <a:pt x="688" y="362"/>
                      <a:pt x="688" y="362"/>
                    </a:cubicBezTo>
                    <a:lnTo>
                      <a:pt x="696" y="362"/>
                    </a:lnTo>
                    <a:close/>
                    <a:moveTo>
                      <a:pt x="696" y="410"/>
                    </a:moveTo>
                    <a:cubicBezTo>
                      <a:pt x="696" y="386"/>
                      <a:pt x="696" y="386"/>
                      <a:pt x="696" y="386"/>
                    </a:cubicBezTo>
                    <a:cubicBezTo>
                      <a:pt x="688" y="386"/>
                      <a:pt x="688" y="386"/>
                      <a:pt x="688" y="386"/>
                    </a:cubicBezTo>
                    <a:cubicBezTo>
                      <a:pt x="688" y="410"/>
                      <a:pt x="688" y="410"/>
                      <a:pt x="688" y="410"/>
                    </a:cubicBezTo>
                    <a:lnTo>
                      <a:pt x="696" y="410"/>
                    </a:lnTo>
                    <a:close/>
                    <a:moveTo>
                      <a:pt x="696" y="458"/>
                    </a:moveTo>
                    <a:cubicBezTo>
                      <a:pt x="696" y="434"/>
                      <a:pt x="696" y="434"/>
                      <a:pt x="696" y="434"/>
                    </a:cubicBezTo>
                    <a:cubicBezTo>
                      <a:pt x="688" y="434"/>
                      <a:pt x="688" y="434"/>
                      <a:pt x="688" y="434"/>
                    </a:cubicBezTo>
                    <a:cubicBezTo>
                      <a:pt x="688" y="458"/>
                      <a:pt x="688" y="458"/>
                      <a:pt x="688" y="458"/>
                    </a:cubicBezTo>
                    <a:lnTo>
                      <a:pt x="696" y="458"/>
                    </a:lnTo>
                    <a:close/>
                    <a:moveTo>
                      <a:pt x="696" y="506"/>
                    </a:moveTo>
                    <a:cubicBezTo>
                      <a:pt x="696" y="482"/>
                      <a:pt x="696" y="482"/>
                      <a:pt x="696" y="482"/>
                    </a:cubicBezTo>
                    <a:cubicBezTo>
                      <a:pt x="688" y="482"/>
                      <a:pt x="688" y="482"/>
                      <a:pt x="688" y="482"/>
                    </a:cubicBezTo>
                    <a:cubicBezTo>
                      <a:pt x="688" y="506"/>
                      <a:pt x="688" y="506"/>
                      <a:pt x="688" y="506"/>
                    </a:cubicBezTo>
                    <a:lnTo>
                      <a:pt x="696" y="506"/>
                    </a:lnTo>
                    <a:close/>
                    <a:moveTo>
                      <a:pt x="696" y="554"/>
                    </a:moveTo>
                    <a:cubicBezTo>
                      <a:pt x="696" y="530"/>
                      <a:pt x="696" y="530"/>
                      <a:pt x="696" y="530"/>
                    </a:cubicBezTo>
                    <a:cubicBezTo>
                      <a:pt x="688" y="530"/>
                      <a:pt x="688" y="530"/>
                      <a:pt x="688" y="530"/>
                    </a:cubicBezTo>
                    <a:cubicBezTo>
                      <a:pt x="688" y="554"/>
                      <a:pt x="688" y="554"/>
                      <a:pt x="688" y="554"/>
                    </a:cubicBezTo>
                    <a:lnTo>
                      <a:pt x="696" y="554"/>
                    </a:lnTo>
                    <a:close/>
                    <a:moveTo>
                      <a:pt x="696" y="602"/>
                    </a:moveTo>
                    <a:cubicBezTo>
                      <a:pt x="696" y="578"/>
                      <a:pt x="696" y="578"/>
                      <a:pt x="696" y="578"/>
                    </a:cubicBezTo>
                    <a:cubicBezTo>
                      <a:pt x="688" y="578"/>
                      <a:pt x="688" y="578"/>
                      <a:pt x="688" y="578"/>
                    </a:cubicBezTo>
                    <a:cubicBezTo>
                      <a:pt x="688" y="602"/>
                      <a:pt x="688" y="602"/>
                      <a:pt x="688" y="602"/>
                    </a:cubicBezTo>
                    <a:lnTo>
                      <a:pt x="696" y="602"/>
                    </a:lnTo>
                    <a:close/>
                    <a:moveTo>
                      <a:pt x="696" y="650"/>
                    </a:moveTo>
                    <a:cubicBezTo>
                      <a:pt x="696" y="626"/>
                      <a:pt x="696" y="626"/>
                      <a:pt x="696" y="626"/>
                    </a:cubicBezTo>
                    <a:cubicBezTo>
                      <a:pt x="688" y="626"/>
                      <a:pt x="688" y="626"/>
                      <a:pt x="688" y="626"/>
                    </a:cubicBezTo>
                    <a:cubicBezTo>
                      <a:pt x="688" y="650"/>
                      <a:pt x="688" y="650"/>
                      <a:pt x="688" y="650"/>
                    </a:cubicBezTo>
                    <a:lnTo>
                      <a:pt x="696" y="650"/>
                    </a:lnTo>
                    <a:close/>
                    <a:moveTo>
                      <a:pt x="696" y="697"/>
                    </a:moveTo>
                    <a:cubicBezTo>
                      <a:pt x="696" y="674"/>
                      <a:pt x="696" y="674"/>
                      <a:pt x="696" y="674"/>
                    </a:cubicBezTo>
                    <a:cubicBezTo>
                      <a:pt x="688" y="674"/>
                      <a:pt x="688" y="674"/>
                      <a:pt x="688" y="674"/>
                    </a:cubicBezTo>
                    <a:cubicBezTo>
                      <a:pt x="688" y="697"/>
                      <a:pt x="688" y="697"/>
                      <a:pt x="688" y="697"/>
                    </a:cubicBezTo>
                    <a:lnTo>
                      <a:pt x="696" y="697"/>
                    </a:lnTo>
                    <a:close/>
                    <a:moveTo>
                      <a:pt x="696" y="745"/>
                    </a:moveTo>
                    <a:cubicBezTo>
                      <a:pt x="696" y="721"/>
                      <a:pt x="696" y="721"/>
                      <a:pt x="696" y="721"/>
                    </a:cubicBezTo>
                    <a:cubicBezTo>
                      <a:pt x="688" y="721"/>
                      <a:pt x="688" y="721"/>
                      <a:pt x="688" y="721"/>
                    </a:cubicBezTo>
                    <a:cubicBezTo>
                      <a:pt x="688" y="745"/>
                      <a:pt x="688" y="745"/>
                      <a:pt x="688" y="745"/>
                    </a:cubicBezTo>
                    <a:lnTo>
                      <a:pt x="696" y="745"/>
                    </a:lnTo>
                    <a:close/>
                    <a:moveTo>
                      <a:pt x="696" y="793"/>
                    </a:moveTo>
                    <a:cubicBezTo>
                      <a:pt x="696" y="769"/>
                      <a:pt x="696" y="769"/>
                      <a:pt x="696" y="769"/>
                    </a:cubicBezTo>
                    <a:cubicBezTo>
                      <a:pt x="688" y="769"/>
                      <a:pt x="688" y="769"/>
                      <a:pt x="688" y="769"/>
                    </a:cubicBezTo>
                    <a:cubicBezTo>
                      <a:pt x="688" y="793"/>
                      <a:pt x="688" y="793"/>
                      <a:pt x="688" y="793"/>
                    </a:cubicBezTo>
                    <a:lnTo>
                      <a:pt x="696" y="793"/>
                    </a:lnTo>
                    <a:close/>
                    <a:moveTo>
                      <a:pt x="696" y="841"/>
                    </a:moveTo>
                    <a:cubicBezTo>
                      <a:pt x="696" y="817"/>
                      <a:pt x="696" y="817"/>
                      <a:pt x="696" y="817"/>
                    </a:cubicBezTo>
                    <a:cubicBezTo>
                      <a:pt x="688" y="817"/>
                      <a:pt x="688" y="817"/>
                      <a:pt x="688" y="817"/>
                    </a:cubicBezTo>
                    <a:cubicBezTo>
                      <a:pt x="688" y="841"/>
                      <a:pt x="688" y="841"/>
                      <a:pt x="688" y="841"/>
                    </a:cubicBezTo>
                    <a:lnTo>
                      <a:pt x="696" y="841"/>
                    </a:lnTo>
                    <a:close/>
                    <a:moveTo>
                      <a:pt x="696" y="889"/>
                    </a:moveTo>
                    <a:cubicBezTo>
                      <a:pt x="696" y="865"/>
                      <a:pt x="696" y="865"/>
                      <a:pt x="696" y="865"/>
                    </a:cubicBezTo>
                    <a:cubicBezTo>
                      <a:pt x="688" y="865"/>
                      <a:pt x="688" y="865"/>
                      <a:pt x="688" y="865"/>
                    </a:cubicBezTo>
                    <a:cubicBezTo>
                      <a:pt x="688" y="889"/>
                      <a:pt x="688" y="889"/>
                      <a:pt x="688" y="889"/>
                    </a:cubicBezTo>
                    <a:lnTo>
                      <a:pt x="696" y="889"/>
                    </a:lnTo>
                    <a:close/>
                    <a:moveTo>
                      <a:pt x="696" y="937"/>
                    </a:moveTo>
                    <a:cubicBezTo>
                      <a:pt x="696" y="913"/>
                      <a:pt x="696" y="913"/>
                      <a:pt x="696" y="913"/>
                    </a:cubicBezTo>
                    <a:cubicBezTo>
                      <a:pt x="688" y="913"/>
                      <a:pt x="688" y="913"/>
                      <a:pt x="688" y="913"/>
                    </a:cubicBezTo>
                    <a:cubicBezTo>
                      <a:pt x="688" y="937"/>
                      <a:pt x="688" y="937"/>
                      <a:pt x="688" y="937"/>
                    </a:cubicBezTo>
                    <a:lnTo>
                      <a:pt x="696" y="937"/>
                    </a:lnTo>
                    <a:close/>
                    <a:moveTo>
                      <a:pt x="696" y="985"/>
                    </a:moveTo>
                    <a:cubicBezTo>
                      <a:pt x="696" y="961"/>
                      <a:pt x="696" y="961"/>
                      <a:pt x="696" y="961"/>
                    </a:cubicBezTo>
                    <a:cubicBezTo>
                      <a:pt x="688" y="961"/>
                      <a:pt x="688" y="961"/>
                      <a:pt x="688" y="961"/>
                    </a:cubicBezTo>
                    <a:cubicBezTo>
                      <a:pt x="688" y="985"/>
                      <a:pt x="688" y="985"/>
                      <a:pt x="688" y="985"/>
                    </a:cubicBezTo>
                    <a:lnTo>
                      <a:pt x="696" y="985"/>
                    </a:lnTo>
                    <a:close/>
                    <a:moveTo>
                      <a:pt x="696" y="1033"/>
                    </a:moveTo>
                    <a:cubicBezTo>
                      <a:pt x="696" y="1009"/>
                      <a:pt x="696" y="1009"/>
                      <a:pt x="696" y="1009"/>
                    </a:cubicBezTo>
                    <a:cubicBezTo>
                      <a:pt x="688" y="1009"/>
                      <a:pt x="688" y="1009"/>
                      <a:pt x="688" y="1009"/>
                    </a:cubicBezTo>
                    <a:cubicBezTo>
                      <a:pt x="688" y="1033"/>
                      <a:pt x="688" y="1033"/>
                      <a:pt x="688" y="1033"/>
                    </a:cubicBezTo>
                    <a:lnTo>
                      <a:pt x="696" y="1033"/>
                    </a:lnTo>
                    <a:close/>
                    <a:moveTo>
                      <a:pt x="696" y="1081"/>
                    </a:moveTo>
                    <a:cubicBezTo>
                      <a:pt x="696" y="1057"/>
                      <a:pt x="696" y="1057"/>
                      <a:pt x="696" y="1057"/>
                    </a:cubicBezTo>
                    <a:cubicBezTo>
                      <a:pt x="688" y="1057"/>
                      <a:pt x="688" y="1057"/>
                      <a:pt x="688" y="1057"/>
                    </a:cubicBezTo>
                    <a:cubicBezTo>
                      <a:pt x="688" y="1081"/>
                      <a:pt x="688" y="1081"/>
                      <a:pt x="688" y="1081"/>
                    </a:cubicBezTo>
                    <a:lnTo>
                      <a:pt x="696" y="1081"/>
                    </a:lnTo>
                    <a:close/>
                    <a:moveTo>
                      <a:pt x="696" y="1129"/>
                    </a:moveTo>
                    <a:cubicBezTo>
                      <a:pt x="696" y="1105"/>
                      <a:pt x="696" y="1105"/>
                      <a:pt x="696" y="1105"/>
                    </a:cubicBezTo>
                    <a:cubicBezTo>
                      <a:pt x="688" y="1105"/>
                      <a:pt x="688" y="1105"/>
                      <a:pt x="688" y="1105"/>
                    </a:cubicBezTo>
                    <a:cubicBezTo>
                      <a:pt x="688" y="1129"/>
                      <a:pt x="688" y="1129"/>
                      <a:pt x="688" y="1129"/>
                    </a:cubicBezTo>
                    <a:lnTo>
                      <a:pt x="696" y="1129"/>
                    </a:lnTo>
                    <a:close/>
                    <a:moveTo>
                      <a:pt x="696" y="1177"/>
                    </a:moveTo>
                    <a:cubicBezTo>
                      <a:pt x="696" y="1153"/>
                      <a:pt x="696" y="1153"/>
                      <a:pt x="696" y="1153"/>
                    </a:cubicBezTo>
                    <a:cubicBezTo>
                      <a:pt x="688" y="1153"/>
                      <a:pt x="688" y="1153"/>
                      <a:pt x="688" y="1153"/>
                    </a:cubicBezTo>
                    <a:cubicBezTo>
                      <a:pt x="688" y="1177"/>
                      <a:pt x="688" y="1177"/>
                      <a:pt x="688" y="1177"/>
                    </a:cubicBezTo>
                    <a:lnTo>
                      <a:pt x="696" y="1177"/>
                    </a:lnTo>
                    <a:close/>
                    <a:moveTo>
                      <a:pt x="696" y="1225"/>
                    </a:moveTo>
                    <a:cubicBezTo>
                      <a:pt x="696" y="1201"/>
                      <a:pt x="696" y="1201"/>
                      <a:pt x="696" y="1201"/>
                    </a:cubicBezTo>
                    <a:cubicBezTo>
                      <a:pt x="688" y="1201"/>
                      <a:pt x="688" y="1201"/>
                      <a:pt x="688" y="1201"/>
                    </a:cubicBezTo>
                    <a:cubicBezTo>
                      <a:pt x="688" y="1225"/>
                      <a:pt x="688" y="1225"/>
                      <a:pt x="688" y="1225"/>
                    </a:cubicBezTo>
                    <a:lnTo>
                      <a:pt x="696" y="1225"/>
                    </a:lnTo>
                    <a:close/>
                    <a:moveTo>
                      <a:pt x="696" y="1273"/>
                    </a:moveTo>
                    <a:cubicBezTo>
                      <a:pt x="696" y="1249"/>
                      <a:pt x="696" y="1249"/>
                      <a:pt x="696" y="1249"/>
                    </a:cubicBezTo>
                    <a:cubicBezTo>
                      <a:pt x="688" y="1249"/>
                      <a:pt x="688" y="1249"/>
                      <a:pt x="688" y="1249"/>
                    </a:cubicBezTo>
                    <a:cubicBezTo>
                      <a:pt x="688" y="1273"/>
                      <a:pt x="688" y="1273"/>
                      <a:pt x="688" y="1273"/>
                    </a:cubicBezTo>
                    <a:lnTo>
                      <a:pt x="696" y="1273"/>
                    </a:lnTo>
                    <a:close/>
                    <a:moveTo>
                      <a:pt x="696" y="1321"/>
                    </a:moveTo>
                    <a:cubicBezTo>
                      <a:pt x="696" y="1297"/>
                      <a:pt x="696" y="1297"/>
                      <a:pt x="696" y="1297"/>
                    </a:cubicBezTo>
                    <a:cubicBezTo>
                      <a:pt x="688" y="1297"/>
                      <a:pt x="688" y="1297"/>
                      <a:pt x="688" y="1297"/>
                    </a:cubicBezTo>
                    <a:cubicBezTo>
                      <a:pt x="688" y="1321"/>
                      <a:pt x="688" y="1321"/>
                      <a:pt x="688" y="1321"/>
                    </a:cubicBezTo>
                    <a:lnTo>
                      <a:pt x="696" y="1321"/>
                    </a:lnTo>
                    <a:close/>
                    <a:moveTo>
                      <a:pt x="696" y="1369"/>
                    </a:moveTo>
                    <a:cubicBezTo>
                      <a:pt x="696" y="1345"/>
                      <a:pt x="696" y="1345"/>
                      <a:pt x="696" y="1345"/>
                    </a:cubicBezTo>
                    <a:cubicBezTo>
                      <a:pt x="688" y="1345"/>
                      <a:pt x="688" y="1345"/>
                      <a:pt x="688" y="1345"/>
                    </a:cubicBezTo>
                    <a:cubicBezTo>
                      <a:pt x="688" y="1369"/>
                      <a:pt x="688" y="1369"/>
                      <a:pt x="688" y="1369"/>
                    </a:cubicBezTo>
                    <a:lnTo>
                      <a:pt x="696" y="1369"/>
                    </a:lnTo>
                    <a:close/>
                    <a:moveTo>
                      <a:pt x="696" y="1417"/>
                    </a:moveTo>
                    <a:cubicBezTo>
                      <a:pt x="696" y="1393"/>
                      <a:pt x="696" y="1393"/>
                      <a:pt x="696" y="1393"/>
                    </a:cubicBezTo>
                    <a:cubicBezTo>
                      <a:pt x="688" y="1393"/>
                      <a:pt x="688" y="1393"/>
                      <a:pt x="688" y="1393"/>
                    </a:cubicBezTo>
                    <a:cubicBezTo>
                      <a:pt x="688" y="1417"/>
                      <a:pt x="688" y="1417"/>
                      <a:pt x="688" y="1417"/>
                    </a:cubicBezTo>
                    <a:lnTo>
                      <a:pt x="696" y="1417"/>
                    </a:lnTo>
                    <a:close/>
                    <a:moveTo>
                      <a:pt x="696" y="1465"/>
                    </a:moveTo>
                    <a:cubicBezTo>
                      <a:pt x="696" y="1441"/>
                      <a:pt x="696" y="1441"/>
                      <a:pt x="696" y="1441"/>
                    </a:cubicBezTo>
                    <a:cubicBezTo>
                      <a:pt x="688" y="1441"/>
                      <a:pt x="688" y="1441"/>
                      <a:pt x="688" y="1441"/>
                    </a:cubicBezTo>
                    <a:cubicBezTo>
                      <a:pt x="688" y="1465"/>
                      <a:pt x="688" y="1465"/>
                      <a:pt x="688" y="1465"/>
                    </a:cubicBezTo>
                    <a:lnTo>
                      <a:pt x="696" y="1465"/>
                    </a:lnTo>
                    <a:close/>
                    <a:moveTo>
                      <a:pt x="696" y="1513"/>
                    </a:moveTo>
                    <a:cubicBezTo>
                      <a:pt x="696" y="1489"/>
                      <a:pt x="696" y="1489"/>
                      <a:pt x="696" y="1489"/>
                    </a:cubicBezTo>
                    <a:cubicBezTo>
                      <a:pt x="688" y="1489"/>
                      <a:pt x="688" y="1489"/>
                      <a:pt x="688" y="1489"/>
                    </a:cubicBezTo>
                    <a:cubicBezTo>
                      <a:pt x="688" y="1513"/>
                      <a:pt x="688" y="1513"/>
                      <a:pt x="688" y="1513"/>
                    </a:cubicBezTo>
                    <a:lnTo>
                      <a:pt x="696" y="1513"/>
                    </a:lnTo>
                    <a:close/>
                    <a:moveTo>
                      <a:pt x="696" y="1560"/>
                    </a:moveTo>
                    <a:cubicBezTo>
                      <a:pt x="696" y="1537"/>
                      <a:pt x="696" y="1537"/>
                      <a:pt x="696" y="1537"/>
                    </a:cubicBezTo>
                    <a:cubicBezTo>
                      <a:pt x="688" y="1537"/>
                      <a:pt x="688" y="1537"/>
                      <a:pt x="688" y="1537"/>
                    </a:cubicBezTo>
                    <a:cubicBezTo>
                      <a:pt x="688" y="1560"/>
                      <a:pt x="688" y="1560"/>
                      <a:pt x="688" y="1560"/>
                    </a:cubicBezTo>
                    <a:lnTo>
                      <a:pt x="696" y="1560"/>
                    </a:lnTo>
                    <a:close/>
                    <a:moveTo>
                      <a:pt x="696" y="1608"/>
                    </a:moveTo>
                    <a:cubicBezTo>
                      <a:pt x="696" y="1584"/>
                      <a:pt x="696" y="1584"/>
                      <a:pt x="696" y="1584"/>
                    </a:cubicBezTo>
                    <a:cubicBezTo>
                      <a:pt x="688" y="1584"/>
                      <a:pt x="688" y="1584"/>
                      <a:pt x="688" y="1584"/>
                    </a:cubicBezTo>
                    <a:cubicBezTo>
                      <a:pt x="688" y="1608"/>
                      <a:pt x="688" y="1608"/>
                      <a:pt x="688" y="1608"/>
                    </a:cubicBezTo>
                    <a:lnTo>
                      <a:pt x="696" y="1608"/>
                    </a:lnTo>
                    <a:close/>
                    <a:moveTo>
                      <a:pt x="696" y="1656"/>
                    </a:moveTo>
                    <a:cubicBezTo>
                      <a:pt x="696" y="1632"/>
                      <a:pt x="696" y="1632"/>
                      <a:pt x="696" y="1632"/>
                    </a:cubicBezTo>
                    <a:cubicBezTo>
                      <a:pt x="688" y="1632"/>
                      <a:pt x="688" y="1632"/>
                      <a:pt x="688" y="1632"/>
                    </a:cubicBezTo>
                    <a:cubicBezTo>
                      <a:pt x="688" y="1656"/>
                      <a:pt x="688" y="1656"/>
                      <a:pt x="688" y="1656"/>
                    </a:cubicBezTo>
                    <a:lnTo>
                      <a:pt x="696" y="1656"/>
                    </a:lnTo>
                    <a:close/>
                    <a:moveTo>
                      <a:pt x="696" y="1704"/>
                    </a:moveTo>
                    <a:cubicBezTo>
                      <a:pt x="696" y="1680"/>
                      <a:pt x="696" y="1680"/>
                      <a:pt x="696" y="1680"/>
                    </a:cubicBezTo>
                    <a:cubicBezTo>
                      <a:pt x="688" y="1680"/>
                      <a:pt x="688" y="1680"/>
                      <a:pt x="688" y="1680"/>
                    </a:cubicBezTo>
                    <a:cubicBezTo>
                      <a:pt x="688" y="1704"/>
                      <a:pt x="688" y="1704"/>
                      <a:pt x="688" y="1704"/>
                    </a:cubicBezTo>
                    <a:lnTo>
                      <a:pt x="696" y="1704"/>
                    </a:lnTo>
                    <a:close/>
                    <a:moveTo>
                      <a:pt x="696" y="1752"/>
                    </a:moveTo>
                    <a:cubicBezTo>
                      <a:pt x="696" y="1728"/>
                      <a:pt x="696" y="1728"/>
                      <a:pt x="696" y="1728"/>
                    </a:cubicBezTo>
                    <a:cubicBezTo>
                      <a:pt x="688" y="1728"/>
                      <a:pt x="688" y="1728"/>
                      <a:pt x="688" y="1728"/>
                    </a:cubicBezTo>
                    <a:cubicBezTo>
                      <a:pt x="688" y="1752"/>
                      <a:pt x="688" y="1752"/>
                      <a:pt x="688" y="1752"/>
                    </a:cubicBezTo>
                    <a:lnTo>
                      <a:pt x="696" y="1752"/>
                    </a:lnTo>
                    <a:close/>
                    <a:moveTo>
                      <a:pt x="696" y="1800"/>
                    </a:moveTo>
                    <a:cubicBezTo>
                      <a:pt x="696" y="1776"/>
                      <a:pt x="696" y="1776"/>
                      <a:pt x="696" y="1776"/>
                    </a:cubicBezTo>
                    <a:cubicBezTo>
                      <a:pt x="688" y="1776"/>
                      <a:pt x="688" y="1776"/>
                      <a:pt x="688" y="1776"/>
                    </a:cubicBezTo>
                    <a:cubicBezTo>
                      <a:pt x="688" y="1800"/>
                      <a:pt x="688" y="1800"/>
                      <a:pt x="688" y="1800"/>
                    </a:cubicBezTo>
                    <a:lnTo>
                      <a:pt x="696" y="1800"/>
                    </a:lnTo>
                    <a:close/>
                    <a:moveTo>
                      <a:pt x="696" y="1848"/>
                    </a:moveTo>
                    <a:cubicBezTo>
                      <a:pt x="696" y="1824"/>
                      <a:pt x="696" y="1824"/>
                      <a:pt x="696" y="1824"/>
                    </a:cubicBezTo>
                    <a:cubicBezTo>
                      <a:pt x="688" y="1824"/>
                      <a:pt x="688" y="1824"/>
                      <a:pt x="688" y="1824"/>
                    </a:cubicBezTo>
                    <a:cubicBezTo>
                      <a:pt x="688" y="1848"/>
                      <a:pt x="688" y="1848"/>
                      <a:pt x="688" y="1848"/>
                    </a:cubicBezTo>
                    <a:lnTo>
                      <a:pt x="696" y="1848"/>
                    </a:lnTo>
                    <a:close/>
                    <a:moveTo>
                      <a:pt x="696" y="1896"/>
                    </a:moveTo>
                    <a:cubicBezTo>
                      <a:pt x="696" y="1872"/>
                      <a:pt x="696" y="1872"/>
                      <a:pt x="696" y="1872"/>
                    </a:cubicBezTo>
                    <a:cubicBezTo>
                      <a:pt x="688" y="1872"/>
                      <a:pt x="688" y="1872"/>
                      <a:pt x="688" y="1872"/>
                    </a:cubicBezTo>
                    <a:cubicBezTo>
                      <a:pt x="688" y="1896"/>
                      <a:pt x="688" y="1896"/>
                      <a:pt x="688" y="1896"/>
                    </a:cubicBezTo>
                    <a:lnTo>
                      <a:pt x="696" y="1896"/>
                    </a:lnTo>
                    <a:close/>
                    <a:moveTo>
                      <a:pt x="696" y="1944"/>
                    </a:moveTo>
                    <a:cubicBezTo>
                      <a:pt x="696" y="1920"/>
                      <a:pt x="696" y="1920"/>
                      <a:pt x="696" y="1920"/>
                    </a:cubicBezTo>
                    <a:cubicBezTo>
                      <a:pt x="688" y="1920"/>
                      <a:pt x="688" y="1920"/>
                      <a:pt x="688" y="1920"/>
                    </a:cubicBezTo>
                    <a:cubicBezTo>
                      <a:pt x="688" y="1944"/>
                      <a:pt x="688" y="1944"/>
                      <a:pt x="688" y="1944"/>
                    </a:cubicBezTo>
                    <a:lnTo>
                      <a:pt x="696" y="1944"/>
                    </a:lnTo>
                    <a:close/>
                  </a:path>
                </a:pathLst>
              </a:custGeom>
              <a:solidFill>
                <a:schemeClr val="accent1"/>
              </a:solidFill>
              <a:ln>
                <a:noFill/>
              </a:ln>
            </p:spPr>
            <p:txBody>
              <a:bodyPr anchor="ctr"/>
              <a:lstStyle/>
              <a:p>
                <a:pPr algn="ctr"/>
                <a:endParaRPr/>
              </a:p>
            </p:txBody>
          </p:sp>
          <p:sp>
            <p:nvSpPr>
              <p:cNvPr id="137" name="íSḷïḓè">
                <a:extLst>
                  <a:ext uri="{FF2B5EF4-FFF2-40B4-BE49-F238E27FC236}">
                    <a16:creationId xmlns:a16="http://schemas.microsoft.com/office/drawing/2014/main" id="{45649552-D496-46EC-8D58-B98564A68ECF}"/>
                  </a:ext>
                </a:extLst>
              </p:cNvPr>
              <p:cNvSpPr/>
              <p:nvPr/>
            </p:nvSpPr>
            <p:spPr bwMode="auto">
              <a:xfrm>
                <a:off x="8413751" y="2078609"/>
                <a:ext cx="441325" cy="439738"/>
              </a:xfrm>
              <a:prstGeom prst="ellipse">
                <a:avLst/>
              </a:prstGeom>
              <a:solidFill>
                <a:schemeClr val="tx2">
                  <a:lumMod val="20000"/>
                  <a:lumOff val="80000"/>
                </a:schemeClr>
              </a:solidFill>
              <a:ln>
                <a:noFill/>
              </a:ln>
            </p:spPr>
            <p:txBody>
              <a:bodyPr anchor="ctr"/>
              <a:lstStyle/>
              <a:p>
                <a:pPr algn="ctr"/>
                <a:endParaRPr/>
              </a:p>
            </p:txBody>
          </p:sp>
          <p:grpSp>
            <p:nvGrpSpPr>
              <p:cNvPr id="138" name="iṧḷiďé">
                <a:extLst>
                  <a:ext uri="{FF2B5EF4-FFF2-40B4-BE49-F238E27FC236}">
                    <a16:creationId xmlns:a16="http://schemas.microsoft.com/office/drawing/2014/main" id="{D5DB251D-A873-4C57-8306-46A9912309B9}"/>
                  </a:ext>
                </a:extLst>
              </p:cNvPr>
              <p:cNvGrpSpPr/>
              <p:nvPr/>
            </p:nvGrpSpPr>
            <p:grpSpPr>
              <a:xfrm>
                <a:off x="8520113" y="2191321"/>
                <a:ext cx="239713" cy="193675"/>
                <a:chOff x="8520113" y="2191321"/>
                <a:chExt cx="239713" cy="193675"/>
              </a:xfrm>
              <a:solidFill>
                <a:schemeClr val="bg1"/>
              </a:solidFill>
            </p:grpSpPr>
            <p:sp>
              <p:nvSpPr>
                <p:cNvPr id="139" name="ïSľidè">
                  <a:extLst>
                    <a:ext uri="{FF2B5EF4-FFF2-40B4-BE49-F238E27FC236}">
                      <a16:creationId xmlns:a16="http://schemas.microsoft.com/office/drawing/2014/main" id="{908383BA-D92A-4FA9-B320-5E58F28F9ABC}"/>
                    </a:ext>
                  </a:extLst>
                </p:cNvPr>
                <p:cNvSpPr/>
                <p:nvPr/>
              </p:nvSpPr>
              <p:spPr bwMode="auto">
                <a:xfrm>
                  <a:off x="8582026" y="2191321"/>
                  <a:ext cx="177800" cy="193675"/>
                </a:xfrm>
                <a:custGeom>
                  <a:avLst/>
                  <a:gdLst>
                    <a:gd name="T0" fmla="*/ 106 w 106"/>
                    <a:gd name="T1" fmla="*/ 88 h 115"/>
                    <a:gd name="T2" fmla="*/ 106 w 106"/>
                    <a:gd name="T3" fmla="*/ 52 h 115"/>
                    <a:gd name="T4" fmla="*/ 98 w 106"/>
                    <a:gd name="T5" fmla="*/ 35 h 115"/>
                    <a:gd name="T6" fmla="*/ 90 w 106"/>
                    <a:gd name="T7" fmla="*/ 31 h 115"/>
                    <a:gd name="T8" fmla="*/ 90 w 106"/>
                    <a:gd name="T9" fmla="*/ 31 h 115"/>
                    <a:gd name="T10" fmla="*/ 70 w 106"/>
                    <a:gd name="T11" fmla="*/ 31 h 115"/>
                    <a:gd name="T12" fmla="*/ 69 w 106"/>
                    <a:gd name="T13" fmla="*/ 7 h 115"/>
                    <a:gd name="T14" fmla="*/ 60 w 106"/>
                    <a:gd name="T15" fmla="*/ 0 h 115"/>
                    <a:gd name="T16" fmla="*/ 53 w 106"/>
                    <a:gd name="T17" fmla="*/ 2 h 115"/>
                    <a:gd name="T18" fmla="*/ 52 w 106"/>
                    <a:gd name="T19" fmla="*/ 3 h 115"/>
                    <a:gd name="T20" fmla="*/ 32 w 106"/>
                    <a:gd name="T21" fmla="*/ 32 h 115"/>
                    <a:gd name="T22" fmla="*/ 1 w 106"/>
                    <a:gd name="T23" fmla="*/ 43 h 115"/>
                    <a:gd name="T24" fmla="*/ 0 w 106"/>
                    <a:gd name="T25" fmla="*/ 94 h 115"/>
                    <a:gd name="T26" fmla="*/ 37 w 106"/>
                    <a:gd name="T27" fmla="*/ 115 h 115"/>
                    <a:gd name="T28" fmla="*/ 91 w 106"/>
                    <a:gd name="T29" fmla="*/ 115 h 115"/>
                    <a:gd name="T30" fmla="*/ 92 w 106"/>
                    <a:gd name="T31" fmla="*/ 114 h 115"/>
                    <a:gd name="T32" fmla="*/ 106 w 106"/>
                    <a:gd name="T33" fmla="*/ 88 h 115"/>
                    <a:gd name="T34" fmla="*/ 90 w 106"/>
                    <a:gd name="T35" fmla="*/ 110 h 115"/>
                    <a:gd name="T36" fmla="*/ 90 w 106"/>
                    <a:gd name="T37" fmla="*/ 110 h 115"/>
                    <a:gd name="T38" fmla="*/ 38 w 106"/>
                    <a:gd name="T39" fmla="*/ 110 h 115"/>
                    <a:gd name="T40" fmla="*/ 5 w 106"/>
                    <a:gd name="T41" fmla="*/ 91 h 115"/>
                    <a:gd name="T42" fmla="*/ 6 w 106"/>
                    <a:gd name="T43" fmla="*/ 47 h 115"/>
                    <a:gd name="T44" fmla="*/ 35 w 106"/>
                    <a:gd name="T45" fmla="*/ 36 h 115"/>
                    <a:gd name="T46" fmla="*/ 55 w 106"/>
                    <a:gd name="T47" fmla="*/ 7 h 115"/>
                    <a:gd name="T48" fmla="*/ 56 w 106"/>
                    <a:gd name="T49" fmla="*/ 7 h 115"/>
                    <a:gd name="T50" fmla="*/ 60 w 106"/>
                    <a:gd name="T51" fmla="*/ 5 h 115"/>
                    <a:gd name="T52" fmla="*/ 64 w 106"/>
                    <a:gd name="T53" fmla="*/ 9 h 115"/>
                    <a:gd name="T54" fmla="*/ 65 w 106"/>
                    <a:gd name="T55" fmla="*/ 36 h 115"/>
                    <a:gd name="T56" fmla="*/ 89 w 106"/>
                    <a:gd name="T57" fmla="*/ 36 h 115"/>
                    <a:gd name="T58" fmla="*/ 89 w 106"/>
                    <a:gd name="T59" fmla="*/ 36 h 115"/>
                    <a:gd name="T60" fmla="*/ 95 w 106"/>
                    <a:gd name="T61" fmla="*/ 39 h 115"/>
                    <a:gd name="T62" fmla="*/ 101 w 106"/>
                    <a:gd name="T63" fmla="*/ 52 h 115"/>
                    <a:gd name="T64" fmla="*/ 101 w 106"/>
                    <a:gd name="T65" fmla="*/ 89 h 115"/>
                    <a:gd name="T66" fmla="*/ 90 w 106"/>
                    <a:gd name="T67" fmla="*/ 1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15">
                      <a:moveTo>
                        <a:pt x="106" y="88"/>
                      </a:moveTo>
                      <a:cubicBezTo>
                        <a:pt x="106" y="52"/>
                        <a:pt x="106" y="52"/>
                        <a:pt x="106" y="52"/>
                      </a:cubicBezTo>
                      <a:cubicBezTo>
                        <a:pt x="106" y="43"/>
                        <a:pt x="102" y="37"/>
                        <a:pt x="98" y="35"/>
                      </a:cubicBezTo>
                      <a:cubicBezTo>
                        <a:pt x="94" y="32"/>
                        <a:pt x="91" y="31"/>
                        <a:pt x="90" y="31"/>
                      </a:cubicBezTo>
                      <a:cubicBezTo>
                        <a:pt x="90" y="31"/>
                        <a:pt x="90" y="31"/>
                        <a:pt x="90" y="31"/>
                      </a:cubicBezTo>
                      <a:cubicBezTo>
                        <a:pt x="70" y="31"/>
                        <a:pt x="70" y="31"/>
                        <a:pt x="70" y="31"/>
                      </a:cubicBezTo>
                      <a:cubicBezTo>
                        <a:pt x="70" y="22"/>
                        <a:pt x="70" y="11"/>
                        <a:pt x="69" y="7"/>
                      </a:cubicBezTo>
                      <a:cubicBezTo>
                        <a:pt x="68" y="3"/>
                        <a:pt x="65" y="0"/>
                        <a:pt x="60" y="0"/>
                      </a:cubicBezTo>
                      <a:cubicBezTo>
                        <a:pt x="57" y="0"/>
                        <a:pt x="54" y="2"/>
                        <a:pt x="53" y="2"/>
                      </a:cubicBezTo>
                      <a:cubicBezTo>
                        <a:pt x="52" y="3"/>
                        <a:pt x="52" y="3"/>
                        <a:pt x="52" y="3"/>
                      </a:cubicBezTo>
                      <a:cubicBezTo>
                        <a:pt x="32" y="32"/>
                        <a:pt x="32" y="32"/>
                        <a:pt x="32" y="32"/>
                      </a:cubicBezTo>
                      <a:cubicBezTo>
                        <a:pt x="1" y="43"/>
                        <a:pt x="1" y="43"/>
                        <a:pt x="1" y="43"/>
                      </a:cubicBezTo>
                      <a:cubicBezTo>
                        <a:pt x="0" y="94"/>
                        <a:pt x="0" y="94"/>
                        <a:pt x="0" y="94"/>
                      </a:cubicBezTo>
                      <a:cubicBezTo>
                        <a:pt x="37" y="115"/>
                        <a:pt x="37" y="115"/>
                        <a:pt x="37" y="115"/>
                      </a:cubicBezTo>
                      <a:cubicBezTo>
                        <a:pt x="91" y="115"/>
                        <a:pt x="91" y="115"/>
                        <a:pt x="91" y="115"/>
                      </a:cubicBezTo>
                      <a:cubicBezTo>
                        <a:pt x="92" y="114"/>
                        <a:pt x="92" y="114"/>
                        <a:pt x="92" y="114"/>
                      </a:cubicBezTo>
                      <a:cubicBezTo>
                        <a:pt x="106" y="108"/>
                        <a:pt x="106" y="91"/>
                        <a:pt x="106" y="88"/>
                      </a:cubicBezTo>
                      <a:close/>
                      <a:moveTo>
                        <a:pt x="90" y="110"/>
                      </a:moveTo>
                      <a:cubicBezTo>
                        <a:pt x="90" y="110"/>
                        <a:pt x="90" y="110"/>
                        <a:pt x="90" y="110"/>
                      </a:cubicBezTo>
                      <a:cubicBezTo>
                        <a:pt x="38" y="110"/>
                        <a:pt x="38" y="110"/>
                        <a:pt x="38" y="110"/>
                      </a:cubicBezTo>
                      <a:cubicBezTo>
                        <a:pt x="5" y="91"/>
                        <a:pt x="5" y="91"/>
                        <a:pt x="5" y="91"/>
                      </a:cubicBezTo>
                      <a:cubicBezTo>
                        <a:pt x="6" y="47"/>
                        <a:pt x="6" y="47"/>
                        <a:pt x="6" y="47"/>
                      </a:cubicBezTo>
                      <a:cubicBezTo>
                        <a:pt x="35" y="36"/>
                        <a:pt x="35" y="36"/>
                        <a:pt x="35" y="36"/>
                      </a:cubicBezTo>
                      <a:cubicBezTo>
                        <a:pt x="55" y="7"/>
                        <a:pt x="55" y="7"/>
                        <a:pt x="55" y="7"/>
                      </a:cubicBezTo>
                      <a:cubicBezTo>
                        <a:pt x="56" y="7"/>
                        <a:pt x="56" y="7"/>
                        <a:pt x="56" y="7"/>
                      </a:cubicBezTo>
                      <a:cubicBezTo>
                        <a:pt x="56" y="6"/>
                        <a:pt x="58" y="5"/>
                        <a:pt x="60" y="5"/>
                      </a:cubicBezTo>
                      <a:cubicBezTo>
                        <a:pt x="62" y="5"/>
                        <a:pt x="64" y="6"/>
                        <a:pt x="64" y="9"/>
                      </a:cubicBezTo>
                      <a:cubicBezTo>
                        <a:pt x="66" y="13"/>
                        <a:pt x="65" y="31"/>
                        <a:pt x="65" y="36"/>
                      </a:cubicBezTo>
                      <a:cubicBezTo>
                        <a:pt x="89" y="36"/>
                        <a:pt x="89" y="36"/>
                        <a:pt x="89" y="36"/>
                      </a:cubicBezTo>
                      <a:cubicBezTo>
                        <a:pt x="89" y="36"/>
                        <a:pt x="89" y="36"/>
                        <a:pt x="89" y="36"/>
                      </a:cubicBezTo>
                      <a:cubicBezTo>
                        <a:pt x="89" y="36"/>
                        <a:pt x="92" y="36"/>
                        <a:pt x="95" y="39"/>
                      </a:cubicBezTo>
                      <a:cubicBezTo>
                        <a:pt x="98" y="41"/>
                        <a:pt x="101" y="45"/>
                        <a:pt x="101" y="52"/>
                      </a:cubicBezTo>
                      <a:cubicBezTo>
                        <a:pt x="101" y="89"/>
                        <a:pt x="101" y="89"/>
                        <a:pt x="101" y="89"/>
                      </a:cubicBezTo>
                      <a:cubicBezTo>
                        <a:pt x="101" y="90"/>
                        <a:pt x="102" y="105"/>
                        <a:pt x="90" y="110"/>
                      </a:cubicBezTo>
                      <a:close/>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40" name="íŝ1íḑe">
                  <a:extLst>
                    <a:ext uri="{FF2B5EF4-FFF2-40B4-BE49-F238E27FC236}">
                      <a16:creationId xmlns:a16="http://schemas.microsoft.com/office/drawing/2014/main" id="{1F1DF060-5D8C-47B6-B31A-3CCD4DD6140F}"/>
                    </a:ext>
                  </a:extLst>
                </p:cNvPr>
                <p:cNvSpPr/>
                <p:nvPr/>
              </p:nvSpPr>
              <p:spPr bwMode="auto">
                <a:xfrm>
                  <a:off x="8520113" y="2257996"/>
                  <a:ext cx="52388" cy="101600"/>
                </a:xfrm>
                <a:prstGeom prst="rect">
                  <a:avLst/>
                </a:pr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nchor="ctr"/>
                <a:lstStyle/>
                <a:p>
                  <a:pPr algn="ctr"/>
                  <a:endParaRPr/>
                </a:p>
              </p:txBody>
            </p:sp>
          </p:grpSp>
        </p:grpSp>
        <p:sp>
          <p:nvSpPr>
            <p:cNvPr id="5" name="išḷïďê">
              <a:extLst>
                <a:ext uri="{FF2B5EF4-FFF2-40B4-BE49-F238E27FC236}">
                  <a16:creationId xmlns:a16="http://schemas.microsoft.com/office/drawing/2014/main" id="{CD20281A-1474-4464-92A6-C0C679CED71A}"/>
                </a:ext>
              </a:extLst>
            </p:cNvPr>
            <p:cNvSpPr/>
            <p:nvPr/>
          </p:nvSpPr>
          <p:spPr bwMode="auto">
            <a:xfrm>
              <a:off x="3566059" y="4392201"/>
              <a:ext cx="1237378" cy="711959"/>
            </a:xfrm>
            <a:custGeom>
              <a:avLst/>
              <a:gdLst>
                <a:gd name="T0" fmla="*/ 640 w 752"/>
                <a:gd name="T1" fmla="*/ 176 h 433"/>
                <a:gd name="T2" fmla="*/ 616 w 752"/>
                <a:gd name="T3" fmla="*/ 178 h 433"/>
                <a:gd name="T4" fmla="*/ 517 w 752"/>
                <a:gd name="T5" fmla="*/ 90 h 433"/>
                <a:gd name="T6" fmla="*/ 486 w 752"/>
                <a:gd name="T7" fmla="*/ 95 h 433"/>
                <a:gd name="T8" fmla="*/ 357 w 752"/>
                <a:gd name="T9" fmla="*/ 0 h 433"/>
                <a:gd name="T10" fmla="*/ 227 w 752"/>
                <a:gd name="T11" fmla="*/ 99 h 433"/>
                <a:gd name="T12" fmla="*/ 206 w 752"/>
                <a:gd name="T13" fmla="*/ 97 h 433"/>
                <a:gd name="T14" fmla="*/ 107 w 752"/>
                <a:gd name="T15" fmla="*/ 192 h 433"/>
                <a:gd name="T16" fmla="*/ 106 w 752"/>
                <a:gd name="T17" fmla="*/ 192 h 433"/>
                <a:gd name="T18" fmla="*/ 0 w 752"/>
                <a:gd name="T19" fmla="*/ 298 h 433"/>
                <a:gd name="T20" fmla="*/ 106 w 752"/>
                <a:gd name="T21" fmla="*/ 404 h 433"/>
                <a:gd name="T22" fmla="*/ 158 w 752"/>
                <a:gd name="T23" fmla="*/ 391 h 433"/>
                <a:gd name="T24" fmla="*/ 252 w 752"/>
                <a:gd name="T25" fmla="*/ 430 h 433"/>
                <a:gd name="T26" fmla="*/ 325 w 752"/>
                <a:gd name="T27" fmla="*/ 408 h 433"/>
                <a:gd name="T28" fmla="*/ 387 w 752"/>
                <a:gd name="T29" fmla="*/ 430 h 433"/>
                <a:gd name="T30" fmla="*/ 443 w 752"/>
                <a:gd name="T31" fmla="*/ 412 h 433"/>
                <a:gd name="T32" fmla="*/ 514 w 752"/>
                <a:gd name="T33" fmla="*/ 433 h 433"/>
                <a:gd name="T34" fmla="*/ 609 w 752"/>
                <a:gd name="T35" fmla="*/ 395 h 433"/>
                <a:gd name="T36" fmla="*/ 640 w 752"/>
                <a:gd name="T37" fmla="*/ 399 h 433"/>
                <a:gd name="T38" fmla="*/ 752 w 752"/>
                <a:gd name="T39" fmla="*/ 287 h 433"/>
                <a:gd name="T40" fmla="*/ 640 w 752"/>
                <a:gd name="T41" fmla="*/ 17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433">
                  <a:moveTo>
                    <a:pt x="640" y="176"/>
                  </a:moveTo>
                  <a:cubicBezTo>
                    <a:pt x="632" y="176"/>
                    <a:pt x="624" y="176"/>
                    <a:pt x="616" y="178"/>
                  </a:cubicBezTo>
                  <a:cubicBezTo>
                    <a:pt x="610" y="129"/>
                    <a:pt x="568" y="90"/>
                    <a:pt x="517" y="90"/>
                  </a:cubicBezTo>
                  <a:cubicBezTo>
                    <a:pt x="506" y="90"/>
                    <a:pt x="496" y="92"/>
                    <a:pt x="486" y="95"/>
                  </a:cubicBezTo>
                  <a:cubicBezTo>
                    <a:pt x="469" y="40"/>
                    <a:pt x="418" y="0"/>
                    <a:pt x="357" y="0"/>
                  </a:cubicBezTo>
                  <a:cubicBezTo>
                    <a:pt x="294" y="0"/>
                    <a:pt x="242" y="42"/>
                    <a:pt x="227" y="99"/>
                  </a:cubicBezTo>
                  <a:cubicBezTo>
                    <a:pt x="220" y="98"/>
                    <a:pt x="213" y="97"/>
                    <a:pt x="206" y="97"/>
                  </a:cubicBezTo>
                  <a:cubicBezTo>
                    <a:pt x="152" y="97"/>
                    <a:pt x="109" y="139"/>
                    <a:pt x="107" y="192"/>
                  </a:cubicBezTo>
                  <a:cubicBezTo>
                    <a:pt x="106" y="192"/>
                    <a:pt x="106" y="192"/>
                    <a:pt x="106" y="192"/>
                  </a:cubicBezTo>
                  <a:cubicBezTo>
                    <a:pt x="48" y="192"/>
                    <a:pt x="0" y="240"/>
                    <a:pt x="0" y="298"/>
                  </a:cubicBezTo>
                  <a:cubicBezTo>
                    <a:pt x="0" y="357"/>
                    <a:pt x="48" y="404"/>
                    <a:pt x="106" y="404"/>
                  </a:cubicBezTo>
                  <a:cubicBezTo>
                    <a:pt x="125" y="404"/>
                    <a:pt x="143" y="399"/>
                    <a:pt x="158" y="391"/>
                  </a:cubicBezTo>
                  <a:cubicBezTo>
                    <a:pt x="182" y="415"/>
                    <a:pt x="215" y="430"/>
                    <a:pt x="252" y="430"/>
                  </a:cubicBezTo>
                  <a:cubicBezTo>
                    <a:pt x="279" y="430"/>
                    <a:pt x="304" y="422"/>
                    <a:pt x="325" y="408"/>
                  </a:cubicBezTo>
                  <a:cubicBezTo>
                    <a:pt x="342" y="421"/>
                    <a:pt x="364" y="430"/>
                    <a:pt x="387" y="430"/>
                  </a:cubicBezTo>
                  <a:cubicBezTo>
                    <a:pt x="408" y="430"/>
                    <a:pt x="427" y="423"/>
                    <a:pt x="443" y="412"/>
                  </a:cubicBezTo>
                  <a:cubicBezTo>
                    <a:pt x="464" y="425"/>
                    <a:pt x="488" y="433"/>
                    <a:pt x="514" y="433"/>
                  </a:cubicBezTo>
                  <a:cubicBezTo>
                    <a:pt x="551" y="433"/>
                    <a:pt x="584" y="418"/>
                    <a:pt x="609" y="395"/>
                  </a:cubicBezTo>
                  <a:cubicBezTo>
                    <a:pt x="619" y="398"/>
                    <a:pt x="629" y="399"/>
                    <a:pt x="640" y="399"/>
                  </a:cubicBezTo>
                  <a:cubicBezTo>
                    <a:pt x="701" y="399"/>
                    <a:pt x="752" y="349"/>
                    <a:pt x="752" y="287"/>
                  </a:cubicBezTo>
                  <a:cubicBezTo>
                    <a:pt x="752" y="226"/>
                    <a:pt x="701" y="176"/>
                    <a:pt x="640" y="176"/>
                  </a:cubicBezTo>
                  <a:close/>
                </a:path>
              </a:pathLst>
            </a:custGeom>
            <a:solidFill>
              <a:schemeClr val="bg1">
                <a:lumMod val="9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 name="íS1îḍè">
              <a:extLst>
                <a:ext uri="{FF2B5EF4-FFF2-40B4-BE49-F238E27FC236}">
                  <a16:creationId xmlns:a16="http://schemas.microsoft.com/office/drawing/2014/main" id="{22B76C27-9BA7-4C11-9C7E-832D766A6625}"/>
                </a:ext>
              </a:extLst>
            </p:cNvPr>
            <p:cNvSpPr/>
            <p:nvPr/>
          </p:nvSpPr>
          <p:spPr bwMode="auto">
            <a:xfrm>
              <a:off x="7697906" y="3991700"/>
              <a:ext cx="928034" cy="547182"/>
            </a:xfrm>
            <a:custGeom>
              <a:avLst/>
              <a:gdLst>
                <a:gd name="T0" fmla="*/ 564 w 564"/>
                <a:gd name="T1" fmla="*/ 215 h 333"/>
                <a:gd name="T2" fmla="*/ 482 w 564"/>
                <a:gd name="T3" fmla="*/ 129 h 333"/>
                <a:gd name="T4" fmla="*/ 483 w 564"/>
                <a:gd name="T5" fmla="*/ 116 h 333"/>
                <a:gd name="T6" fmla="*/ 416 w 564"/>
                <a:gd name="T7" fmla="*/ 49 h 333"/>
                <a:gd name="T8" fmla="*/ 379 w 564"/>
                <a:gd name="T9" fmla="*/ 60 h 333"/>
                <a:gd name="T10" fmla="*/ 285 w 564"/>
                <a:gd name="T11" fmla="*/ 0 h 333"/>
                <a:gd name="T12" fmla="*/ 185 w 564"/>
                <a:gd name="T13" fmla="*/ 76 h 333"/>
                <a:gd name="T14" fmla="*/ 158 w 564"/>
                <a:gd name="T15" fmla="*/ 71 h 333"/>
                <a:gd name="T16" fmla="*/ 82 w 564"/>
                <a:gd name="T17" fmla="*/ 142 h 333"/>
                <a:gd name="T18" fmla="*/ 82 w 564"/>
                <a:gd name="T19" fmla="*/ 142 h 333"/>
                <a:gd name="T20" fmla="*/ 0 w 564"/>
                <a:gd name="T21" fmla="*/ 223 h 333"/>
                <a:gd name="T22" fmla="*/ 82 w 564"/>
                <a:gd name="T23" fmla="*/ 304 h 333"/>
                <a:gd name="T24" fmla="*/ 128 w 564"/>
                <a:gd name="T25" fmla="*/ 289 h 333"/>
                <a:gd name="T26" fmla="*/ 212 w 564"/>
                <a:gd name="T27" fmla="*/ 332 h 333"/>
                <a:gd name="T28" fmla="*/ 286 w 564"/>
                <a:gd name="T29" fmla="*/ 300 h 333"/>
                <a:gd name="T30" fmla="*/ 287 w 564"/>
                <a:gd name="T31" fmla="*/ 300 h 333"/>
                <a:gd name="T32" fmla="*/ 344 w 564"/>
                <a:gd name="T33" fmla="*/ 333 h 333"/>
                <a:gd name="T34" fmla="*/ 402 w 564"/>
                <a:gd name="T35" fmla="*/ 301 h 333"/>
                <a:gd name="T36" fmla="*/ 440 w 564"/>
                <a:gd name="T37" fmla="*/ 310 h 333"/>
                <a:gd name="T38" fmla="*/ 479 w 564"/>
                <a:gd name="T39" fmla="*/ 300 h 333"/>
                <a:gd name="T40" fmla="*/ 564 w 564"/>
                <a:gd name="T41" fmla="*/ 21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4" h="333">
                  <a:moveTo>
                    <a:pt x="564" y="215"/>
                  </a:moveTo>
                  <a:cubicBezTo>
                    <a:pt x="564" y="169"/>
                    <a:pt x="528" y="131"/>
                    <a:pt x="482" y="129"/>
                  </a:cubicBezTo>
                  <a:cubicBezTo>
                    <a:pt x="483" y="125"/>
                    <a:pt x="483" y="121"/>
                    <a:pt x="483" y="116"/>
                  </a:cubicBezTo>
                  <a:cubicBezTo>
                    <a:pt x="483" y="79"/>
                    <a:pt x="453" y="49"/>
                    <a:pt x="416" y="49"/>
                  </a:cubicBezTo>
                  <a:cubicBezTo>
                    <a:pt x="402" y="49"/>
                    <a:pt x="390" y="53"/>
                    <a:pt x="379" y="60"/>
                  </a:cubicBezTo>
                  <a:cubicBezTo>
                    <a:pt x="363" y="24"/>
                    <a:pt x="327" y="0"/>
                    <a:pt x="285" y="0"/>
                  </a:cubicBezTo>
                  <a:cubicBezTo>
                    <a:pt x="237" y="0"/>
                    <a:pt x="197" y="32"/>
                    <a:pt x="185" y="76"/>
                  </a:cubicBezTo>
                  <a:cubicBezTo>
                    <a:pt x="177" y="73"/>
                    <a:pt x="167" y="71"/>
                    <a:pt x="158" y="71"/>
                  </a:cubicBezTo>
                  <a:cubicBezTo>
                    <a:pt x="117" y="71"/>
                    <a:pt x="85" y="102"/>
                    <a:pt x="82" y="142"/>
                  </a:cubicBezTo>
                  <a:cubicBezTo>
                    <a:pt x="82" y="142"/>
                    <a:pt x="82" y="142"/>
                    <a:pt x="82" y="142"/>
                  </a:cubicBezTo>
                  <a:cubicBezTo>
                    <a:pt x="37" y="142"/>
                    <a:pt x="0" y="178"/>
                    <a:pt x="0" y="223"/>
                  </a:cubicBezTo>
                  <a:cubicBezTo>
                    <a:pt x="0" y="268"/>
                    <a:pt x="37" y="304"/>
                    <a:pt x="82" y="304"/>
                  </a:cubicBezTo>
                  <a:cubicBezTo>
                    <a:pt x="99" y="304"/>
                    <a:pt x="115" y="299"/>
                    <a:pt x="128" y="289"/>
                  </a:cubicBezTo>
                  <a:cubicBezTo>
                    <a:pt x="147" y="315"/>
                    <a:pt x="177" y="332"/>
                    <a:pt x="212" y="332"/>
                  </a:cubicBezTo>
                  <a:cubicBezTo>
                    <a:pt x="241" y="332"/>
                    <a:pt x="267" y="320"/>
                    <a:pt x="286" y="300"/>
                  </a:cubicBezTo>
                  <a:cubicBezTo>
                    <a:pt x="287" y="300"/>
                    <a:pt x="287" y="300"/>
                    <a:pt x="287" y="300"/>
                  </a:cubicBezTo>
                  <a:cubicBezTo>
                    <a:pt x="298" y="320"/>
                    <a:pt x="320" y="333"/>
                    <a:pt x="344" y="333"/>
                  </a:cubicBezTo>
                  <a:cubicBezTo>
                    <a:pt x="369" y="333"/>
                    <a:pt x="390" y="320"/>
                    <a:pt x="402" y="301"/>
                  </a:cubicBezTo>
                  <a:cubicBezTo>
                    <a:pt x="413" y="307"/>
                    <a:pt x="426" y="310"/>
                    <a:pt x="440" y="310"/>
                  </a:cubicBezTo>
                  <a:cubicBezTo>
                    <a:pt x="454" y="310"/>
                    <a:pt x="467" y="307"/>
                    <a:pt x="479" y="300"/>
                  </a:cubicBezTo>
                  <a:cubicBezTo>
                    <a:pt x="526" y="300"/>
                    <a:pt x="564" y="262"/>
                    <a:pt x="564" y="215"/>
                  </a:cubicBezTo>
                  <a:close/>
                </a:path>
              </a:pathLst>
            </a:custGeom>
            <a:solidFill>
              <a:schemeClr val="bg1">
                <a:lumMod val="9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 name="îSḻíḑe">
              <a:extLst>
                <a:ext uri="{FF2B5EF4-FFF2-40B4-BE49-F238E27FC236}">
                  <a16:creationId xmlns:a16="http://schemas.microsoft.com/office/drawing/2014/main" id="{6E8FD8BA-1BE1-467E-84B3-38DFA26761A8}"/>
                </a:ext>
              </a:extLst>
            </p:cNvPr>
            <p:cNvSpPr/>
            <p:nvPr/>
          </p:nvSpPr>
          <p:spPr bwMode="auto">
            <a:xfrm>
              <a:off x="6005062" y="4801033"/>
              <a:ext cx="2058151" cy="1221833"/>
            </a:xfrm>
            <a:custGeom>
              <a:avLst/>
              <a:gdLst>
                <a:gd name="T0" fmla="*/ 1084 w 1252"/>
                <a:gd name="T1" fmla="*/ 376 h 743"/>
                <a:gd name="T2" fmla="*/ 641 w 1252"/>
                <a:gd name="T3" fmla="*/ 3 h 743"/>
                <a:gd name="T4" fmla="*/ 626 w 1252"/>
                <a:gd name="T5" fmla="*/ 1 h 743"/>
                <a:gd name="T6" fmla="*/ 620 w 1252"/>
                <a:gd name="T7" fmla="*/ 1 h 743"/>
                <a:gd name="T8" fmla="*/ 603 w 1252"/>
                <a:gd name="T9" fmla="*/ 0 h 743"/>
                <a:gd name="T10" fmla="*/ 577 w 1252"/>
                <a:gd name="T11" fmla="*/ 2 h 743"/>
                <a:gd name="T12" fmla="*/ 562 w 1252"/>
                <a:gd name="T13" fmla="*/ 4 h 743"/>
                <a:gd name="T14" fmla="*/ 539 w 1252"/>
                <a:gd name="T15" fmla="*/ 8 h 743"/>
                <a:gd name="T16" fmla="*/ 523 w 1252"/>
                <a:gd name="T17" fmla="*/ 13 h 743"/>
                <a:gd name="T18" fmla="*/ 502 w 1252"/>
                <a:gd name="T19" fmla="*/ 21 h 743"/>
                <a:gd name="T20" fmla="*/ 488 w 1252"/>
                <a:gd name="T21" fmla="*/ 27 h 743"/>
                <a:gd name="T22" fmla="*/ 469 w 1252"/>
                <a:gd name="T23" fmla="*/ 37 h 743"/>
                <a:gd name="T24" fmla="*/ 454 w 1252"/>
                <a:gd name="T25" fmla="*/ 47 h 743"/>
                <a:gd name="T26" fmla="*/ 437 w 1252"/>
                <a:gd name="T27" fmla="*/ 59 h 743"/>
                <a:gd name="T28" fmla="*/ 423 w 1252"/>
                <a:gd name="T29" fmla="*/ 72 h 743"/>
                <a:gd name="T30" fmla="*/ 411 w 1252"/>
                <a:gd name="T31" fmla="*/ 84 h 743"/>
                <a:gd name="T32" fmla="*/ 398 w 1252"/>
                <a:gd name="T33" fmla="*/ 98 h 743"/>
                <a:gd name="T34" fmla="*/ 387 w 1252"/>
                <a:gd name="T35" fmla="*/ 114 h 743"/>
                <a:gd name="T36" fmla="*/ 379 w 1252"/>
                <a:gd name="T37" fmla="*/ 126 h 743"/>
                <a:gd name="T38" fmla="*/ 137 w 1252"/>
                <a:gd name="T39" fmla="*/ 338 h 743"/>
                <a:gd name="T40" fmla="*/ 136 w 1252"/>
                <a:gd name="T41" fmla="*/ 656 h 743"/>
                <a:gd name="T42" fmla="*/ 357 w 1252"/>
                <a:gd name="T43" fmla="*/ 732 h 743"/>
                <a:gd name="T44" fmla="*/ 369 w 1252"/>
                <a:gd name="T45" fmla="*/ 731 h 743"/>
                <a:gd name="T46" fmla="*/ 388 w 1252"/>
                <a:gd name="T47" fmla="*/ 728 h 743"/>
                <a:gd name="T48" fmla="*/ 399 w 1252"/>
                <a:gd name="T49" fmla="*/ 725 h 743"/>
                <a:gd name="T50" fmla="*/ 417 w 1252"/>
                <a:gd name="T51" fmla="*/ 720 h 743"/>
                <a:gd name="T52" fmla="*/ 428 w 1252"/>
                <a:gd name="T53" fmla="*/ 715 h 743"/>
                <a:gd name="T54" fmla="*/ 445 w 1252"/>
                <a:gd name="T55" fmla="*/ 707 h 743"/>
                <a:gd name="T56" fmla="*/ 454 w 1252"/>
                <a:gd name="T57" fmla="*/ 701 h 743"/>
                <a:gd name="T58" fmla="*/ 470 w 1252"/>
                <a:gd name="T59" fmla="*/ 690 h 743"/>
                <a:gd name="T60" fmla="*/ 478 w 1252"/>
                <a:gd name="T61" fmla="*/ 684 h 743"/>
                <a:gd name="T62" fmla="*/ 492 w 1252"/>
                <a:gd name="T63" fmla="*/ 670 h 743"/>
                <a:gd name="T64" fmla="*/ 494 w 1252"/>
                <a:gd name="T65" fmla="*/ 671 h 743"/>
                <a:gd name="T66" fmla="*/ 509 w 1252"/>
                <a:gd name="T67" fmla="*/ 679 h 743"/>
                <a:gd name="T68" fmla="*/ 521 w 1252"/>
                <a:gd name="T69" fmla="*/ 684 h 743"/>
                <a:gd name="T70" fmla="*/ 537 w 1252"/>
                <a:gd name="T71" fmla="*/ 690 h 743"/>
                <a:gd name="T72" fmla="*/ 548 w 1252"/>
                <a:gd name="T73" fmla="*/ 693 h 743"/>
                <a:gd name="T74" fmla="*/ 566 w 1252"/>
                <a:gd name="T75" fmla="*/ 697 h 743"/>
                <a:gd name="T76" fmla="*/ 578 w 1252"/>
                <a:gd name="T77" fmla="*/ 699 h 743"/>
                <a:gd name="T78" fmla="*/ 598 w 1252"/>
                <a:gd name="T79" fmla="*/ 700 h 743"/>
                <a:gd name="T80" fmla="*/ 620 w 1252"/>
                <a:gd name="T81" fmla="*/ 698 h 743"/>
                <a:gd name="T82" fmla="*/ 709 w 1252"/>
                <a:gd name="T83" fmla="*/ 667 h 743"/>
                <a:gd name="T84" fmla="*/ 1017 w 1252"/>
                <a:gd name="T85" fmla="*/ 682 h 743"/>
                <a:gd name="T86" fmla="*/ 1252 w 1252"/>
                <a:gd name="T87" fmla="*/ 52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2" h="743">
                  <a:moveTo>
                    <a:pt x="1126" y="403"/>
                  </a:moveTo>
                  <a:cubicBezTo>
                    <a:pt x="1110" y="403"/>
                    <a:pt x="1095" y="406"/>
                    <a:pt x="1081" y="411"/>
                  </a:cubicBezTo>
                  <a:cubicBezTo>
                    <a:pt x="1083" y="399"/>
                    <a:pt x="1084" y="388"/>
                    <a:pt x="1084" y="376"/>
                  </a:cubicBezTo>
                  <a:cubicBezTo>
                    <a:pt x="1084" y="263"/>
                    <a:pt x="994" y="172"/>
                    <a:pt x="881" y="172"/>
                  </a:cubicBezTo>
                  <a:cubicBezTo>
                    <a:pt x="871" y="172"/>
                    <a:pt x="861" y="173"/>
                    <a:pt x="852" y="175"/>
                  </a:cubicBezTo>
                  <a:cubicBezTo>
                    <a:pt x="819" y="84"/>
                    <a:pt x="738" y="17"/>
                    <a:pt x="641" y="3"/>
                  </a:cubicBezTo>
                  <a:cubicBezTo>
                    <a:pt x="641" y="3"/>
                    <a:pt x="641" y="3"/>
                    <a:pt x="641" y="3"/>
                  </a:cubicBezTo>
                  <a:cubicBezTo>
                    <a:pt x="640" y="3"/>
                    <a:pt x="640" y="3"/>
                    <a:pt x="640" y="3"/>
                  </a:cubicBezTo>
                  <a:cubicBezTo>
                    <a:pt x="635" y="2"/>
                    <a:pt x="631" y="2"/>
                    <a:pt x="626" y="1"/>
                  </a:cubicBezTo>
                  <a:cubicBezTo>
                    <a:pt x="625" y="1"/>
                    <a:pt x="624" y="1"/>
                    <a:pt x="622" y="1"/>
                  </a:cubicBezTo>
                  <a:cubicBezTo>
                    <a:pt x="622" y="1"/>
                    <a:pt x="621" y="1"/>
                    <a:pt x="620" y="1"/>
                  </a:cubicBezTo>
                  <a:cubicBezTo>
                    <a:pt x="620" y="1"/>
                    <a:pt x="620" y="1"/>
                    <a:pt x="620" y="1"/>
                  </a:cubicBezTo>
                  <a:cubicBezTo>
                    <a:pt x="618" y="1"/>
                    <a:pt x="617" y="1"/>
                    <a:pt x="615" y="1"/>
                  </a:cubicBezTo>
                  <a:cubicBezTo>
                    <a:pt x="614" y="1"/>
                    <a:pt x="614" y="1"/>
                    <a:pt x="613" y="1"/>
                  </a:cubicBezTo>
                  <a:cubicBezTo>
                    <a:pt x="610" y="0"/>
                    <a:pt x="607" y="0"/>
                    <a:pt x="603" y="0"/>
                  </a:cubicBezTo>
                  <a:cubicBezTo>
                    <a:pt x="599" y="0"/>
                    <a:pt x="595" y="1"/>
                    <a:pt x="591" y="1"/>
                  </a:cubicBezTo>
                  <a:cubicBezTo>
                    <a:pt x="590" y="1"/>
                    <a:pt x="589" y="1"/>
                    <a:pt x="588" y="1"/>
                  </a:cubicBezTo>
                  <a:cubicBezTo>
                    <a:pt x="584" y="1"/>
                    <a:pt x="580" y="1"/>
                    <a:pt x="577" y="2"/>
                  </a:cubicBezTo>
                  <a:cubicBezTo>
                    <a:pt x="576" y="2"/>
                    <a:pt x="576" y="2"/>
                    <a:pt x="575" y="2"/>
                  </a:cubicBezTo>
                  <a:cubicBezTo>
                    <a:pt x="572" y="2"/>
                    <a:pt x="568" y="3"/>
                    <a:pt x="565" y="3"/>
                  </a:cubicBezTo>
                  <a:cubicBezTo>
                    <a:pt x="564" y="3"/>
                    <a:pt x="563" y="4"/>
                    <a:pt x="562" y="4"/>
                  </a:cubicBezTo>
                  <a:cubicBezTo>
                    <a:pt x="558" y="4"/>
                    <a:pt x="554" y="5"/>
                    <a:pt x="551" y="6"/>
                  </a:cubicBezTo>
                  <a:cubicBezTo>
                    <a:pt x="550" y="6"/>
                    <a:pt x="549" y="6"/>
                    <a:pt x="549" y="6"/>
                  </a:cubicBezTo>
                  <a:cubicBezTo>
                    <a:pt x="545" y="7"/>
                    <a:pt x="542" y="8"/>
                    <a:pt x="539" y="8"/>
                  </a:cubicBezTo>
                  <a:cubicBezTo>
                    <a:pt x="538" y="9"/>
                    <a:pt x="537" y="9"/>
                    <a:pt x="536" y="9"/>
                  </a:cubicBezTo>
                  <a:cubicBezTo>
                    <a:pt x="533" y="10"/>
                    <a:pt x="529" y="11"/>
                    <a:pt x="526" y="12"/>
                  </a:cubicBezTo>
                  <a:cubicBezTo>
                    <a:pt x="525" y="12"/>
                    <a:pt x="524" y="13"/>
                    <a:pt x="523" y="13"/>
                  </a:cubicBezTo>
                  <a:cubicBezTo>
                    <a:pt x="520" y="14"/>
                    <a:pt x="517" y="15"/>
                    <a:pt x="515" y="16"/>
                  </a:cubicBezTo>
                  <a:cubicBezTo>
                    <a:pt x="514" y="16"/>
                    <a:pt x="513" y="16"/>
                    <a:pt x="512" y="17"/>
                  </a:cubicBezTo>
                  <a:cubicBezTo>
                    <a:pt x="508" y="18"/>
                    <a:pt x="505" y="19"/>
                    <a:pt x="502" y="21"/>
                  </a:cubicBezTo>
                  <a:cubicBezTo>
                    <a:pt x="501" y="21"/>
                    <a:pt x="500" y="22"/>
                    <a:pt x="499" y="22"/>
                  </a:cubicBezTo>
                  <a:cubicBezTo>
                    <a:pt x="496" y="23"/>
                    <a:pt x="494" y="24"/>
                    <a:pt x="491" y="25"/>
                  </a:cubicBezTo>
                  <a:cubicBezTo>
                    <a:pt x="490" y="26"/>
                    <a:pt x="489" y="26"/>
                    <a:pt x="488" y="27"/>
                  </a:cubicBezTo>
                  <a:cubicBezTo>
                    <a:pt x="485" y="28"/>
                    <a:pt x="482" y="30"/>
                    <a:pt x="479" y="32"/>
                  </a:cubicBezTo>
                  <a:cubicBezTo>
                    <a:pt x="478" y="32"/>
                    <a:pt x="477" y="33"/>
                    <a:pt x="475" y="34"/>
                  </a:cubicBezTo>
                  <a:cubicBezTo>
                    <a:pt x="473" y="35"/>
                    <a:pt x="471" y="36"/>
                    <a:pt x="469" y="37"/>
                  </a:cubicBezTo>
                  <a:cubicBezTo>
                    <a:pt x="468" y="38"/>
                    <a:pt x="467" y="39"/>
                    <a:pt x="465" y="39"/>
                  </a:cubicBezTo>
                  <a:cubicBezTo>
                    <a:pt x="463" y="41"/>
                    <a:pt x="460" y="43"/>
                    <a:pt x="457" y="44"/>
                  </a:cubicBezTo>
                  <a:cubicBezTo>
                    <a:pt x="456" y="45"/>
                    <a:pt x="455" y="46"/>
                    <a:pt x="454" y="47"/>
                  </a:cubicBezTo>
                  <a:cubicBezTo>
                    <a:pt x="452" y="48"/>
                    <a:pt x="450" y="50"/>
                    <a:pt x="448" y="51"/>
                  </a:cubicBezTo>
                  <a:cubicBezTo>
                    <a:pt x="446" y="52"/>
                    <a:pt x="445" y="54"/>
                    <a:pt x="443" y="55"/>
                  </a:cubicBezTo>
                  <a:cubicBezTo>
                    <a:pt x="441" y="56"/>
                    <a:pt x="439" y="58"/>
                    <a:pt x="437" y="59"/>
                  </a:cubicBezTo>
                  <a:cubicBezTo>
                    <a:pt x="436" y="60"/>
                    <a:pt x="435" y="61"/>
                    <a:pt x="433" y="62"/>
                  </a:cubicBezTo>
                  <a:cubicBezTo>
                    <a:pt x="432" y="64"/>
                    <a:pt x="430" y="65"/>
                    <a:pt x="429" y="66"/>
                  </a:cubicBezTo>
                  <a:cubicBezTo>
                    <a:pt x="427" y="68"/>
                    <a:pt x="425" y="70"/>
                    <a:pt x="423" y="72"/>
                  </a:cubicBezTo>
                  <a:cubicBezTo>
                    <a:pt x="422" y="73"/>
                    <a:pt x="420" y="74"/>
                    <a:pt x="419" y="76"/>
                  </a:cubicBezTo>
                  <a:cubicBezTo>
                    <a:pt x="418" y="77"/>
                    <a:pt x="416" y="78"/>
                    <a:pt x="415" y="80"/>
                  </a:cubicBezTo>
                  <a:cubicBezTo>
                    <a:pt x="414" y="81"/>
                    <a:pt x="412" y="82"/>
                    <a:pt x="411" y="84"/>
                  </a:cubicBezTo>
                  <a:cubicBezTo>
                    <a:pt x="409" y="86"/>
                    <a:pt x="407" y="88"/>
                    <a:pt x="405" y="90"/>
                  </a:cubicBezTo>
                  <a:cubicBezTo>
                    <a:pt x="404" y="91"/>
                    <a:pt x="403" y="93"/>
                    <a:pt x="402" y="94"/>
                  </a:cubicBezTo>
                  <a:cubicBezTo>
                    <a:pt x="401" y="95"/>
                    <a:pt x="399" y="97"/>
                    <a:pt x="398" y="98"/>
                  </a:cubicBezTo>
                  <a:cubicBezTo>
                    <a:pt x="397" y="100"/>
                    <a:pt x="396" y="101"/>
                    <a:pt x="395" y="102"/>
                  </a:cubicBezTo>
                  <a:cubicBezTo>
                    <a:pt x="393" y="105"/>
                    <a:pt x="391" y="107"/>
                    <a:pt x="389" y="110"/>
                  </a:cubicBezTo>
                  <a:cubicBezTo>
                    <a:pt x="388" y="111"/>
                    <a:pt x="388" y="112"/>
                    <a:pt x="387" y="114"/>
                  </a:cubicBezTo>
                  <a:cubicBezTo>
                    <a:pt x="386" y="115"/>
                    <a:pt x="384" y="117"/>
                    <a:pt x="383" y="119"/>
                  </a:cubicBezTo>
                  <a:cubicBezTo>
                    <a:pt x="382" y="120"/>
                    <a:pt x="381" y="122"/>
                    <a:pt x="380" y="124"/>
                  </a:cubicBezTo>
                  <a:cubicBezTo>
                    <a:pt x="379" y="125"/>
                    <a:pt x="379" y="125"/>
                    <a:pt x="379" y="126"/>
                  </a:cubicBezTo>
                  <a:cubicBezTo>
                    <a:pt x="366" y="123"/>
                    <a:pt x="353" y="122"/>
                    <a:pt x="339" y="122"/>
                  </a:cubicBezTo>
                  <a:cubicBezTo>
                    <a:pt x="227" y="122"/>
                    <a:pt x="136" y="213"/>
                    <a:pt x="136" y="325"/>
                  </a:cubicBezTo>
                  <a:cubicBezTo>
                    <a:pt x="136" y="330"/>
                    <a:pt x="136" y="334"/>
                    <a:pt x="137" y="338"/>
                  </a:cubicBezTo>
                  <a:cubicBezTo>
                    <a:pt x="59" y="350"/>
                    <a:pt x="0" y="416"/>
                    <a:pt x="0" y="496"/>
                  </a:cubicBezTo>
                  <a:cubicBezTo>
                    <a:pt x="0" y="576"/>
                    <a:pt x="59" y="643"/>
                    <a:pt x="136" y="654"/>
                  </a:cubicBezTo>
                  <a:cubicBezTo>
                    <a:pt x="136" y="656"/>
                    <a:pt x="136" y="656"/>
                    <a:pt x="136" y="656"/>
                  </a:cubicBezTo>
                  <a:cubicBezTo>
                    <a:pt x="187" y="656"/>
                    <a:pt x="187" y="656"/>
                    <a:pt x="187" y="656"/>
                  </a:cubicBezTo>
                  <a:cubicBezTo>
                    <a:pt x="224" y="703"/>
                    <a:pt x="281" y="733"/>
                    <a:pt x="346" y="733"/>
                  </a:cubicBezTo>
                  <a:cubicBezTo>
                    <a:pt x="350" y="733"/>
                    <a:pt x="353" y="732"/>
                    <a:pt x="357" y="732"/>
                  </a:cubicBezTo>
                  <a:cubicBezTo>
                    <a:pt x="358" y="732"/>
                    <a:pt x="358" y="732"/>
                    <a:pt x="358" y="732"/>
                  </a:cubicBezTo>
                  <a:cubicBezTo>
                    <a:pt x="361" y="732"/>
                    <a:pt x="364" y="732"/>
                    <a:pt x="368" y="731"/>
                  </a:cubicBezTo>
                  <a:cubicBezTo>
                    <a:pt x="369" y="731"/>
                    <a:pt x="369" y="731"/>
                    <a:pt x="369" y="731"/>
                  </a:cubicBezTo>
                  <a:cubicBezTo>
                    <a:pt x="372" y="731"/>
                    <a:pt x="375" y="731"/>
                    <a:pt x="378" y="730"/>
                  </a:cubicBezTo>
                  <a:cubicBezTo>
                    <a:pt x="378" y="730"/>
                    <a:pt x="379" y="730"/>
                    <a:pt x="379" y="730"/>
                  </a:cubicBezTo>
                  <a:cubicBezTo>
                    <a:pt x="382" y="729"/>
                    <a:pt x="385" y="729"/>
                    <a:pt x="388" y="728"/>
                  </a:cubicBezTo>
                  <a:cubicBezTo>
                    <a:pt x="388" y="728"/>
                    <a:pt x="389" y="728"/>
                    <a:pt x="389" y="728"/>
                  </a:cubicBezTo>
                  <a:cubicBezTo>
                    <a:pt x="392" y="727"/>
                    <a:pt x="395" y="727"/>
                    <a:pt x="398" y="726"/>
                  </a:cubicBezTo>
                  <a:cubicBezTo>
                    <a:pt x="398" y="726"/>
                    <a:pt x="399" y="725"/>
                    <a:pt x="399" y="725"/>
                  </a:cubicBezTo>
                  <a:cubicBezTo>
                    <a:pt x="402" y="725"/>
                    <a:pt x="405" y="724"/>
                    <a:pt x="408" y="723"/>
                  </a:cubicBezTo>
                  <a:cubicBezTo>
                    <a:pt x="408" y="723"/>
                    <a:pt x="409" y="723"/>
                    <a:pt x="409" y="722"/>
                  </a:cubicBezTo>
                  <a:cubicBezTo>
                    <a:pt x="412" y="722"/>
                    <a:pt x="415" y="721"/>
                    <a:pt x="417" y="720"/>
                  </a:cubicBezTo>
                  <a:cubicBezTo>
                    <a:pt x="418" y="719"/>
                    <a:pt x="418" y="719"/>
                    <a:pt x="419" y="719"/>
                  </a:cubicBezTo>
                  <a:cubicBezTo>
                    <a:pt x="421" y="718"/>
                    <a:pt x="424" y="717"/>
                    <a:pt x="427" y="716"/>
                  </a:cubicBezTo>
                  <a:cubicBezTo>
                    <a:pt x="428" y="715"/>
                    <a:pt x="428" y="715"/>
                    <a:pt x="428" y="715"/>
                  </a:cubicBezTo>
                  <a:cubicBezTo>
                    <a:pt x="431" y="714"/>
                    <a:pt x="433" y="713"/>
                    <a:pt x="436" y="711"/>
                  </a:cubicBezTo>
                  <a:cubicBezTo>
                    <a:pt x="437" y="711"/>
                    <a:pt x="437" y="711"/>
                    <a:pt x="437" y="711"/>
                  </a:cubicBezTo>
                  <a:cubicBezTo>
                    <a:pt x="440" y="710"/>
                    <a:pt x="442" y="708"/>
                    <a:pt x="445" y="707"/>
                  </a:cubicBezTo>
                  <a:cubicBezTo>
                    <a:pt x="446" y="706"/>
                    <a:pt x="446" y="706"/>
                    <a:pt x="446" y="706"/>
                  </a:cubicBezTo>
                  <a:cubicBezTo>
                    <a:pt x="448" y="705"/>
                    <a:pt x="451" y="703"/>
                    <a:pt x="454" y="702"/>
                  </a:cubicBezTo>
                  <a:cubicBezTo>
                    <a:pt x="454" y="701"/>
                    <a:pt x="454" y="701"/>
                    <a:pt x="454" y="701"/>
                  </a:cubicBezTo>
                  <a:cubicBezTo>
                    <a:pt x="457" y="700"/>
                    <a:pt x="459" y="698"/>
                    <a:pt x="462" y="696"/>
                  </a:cubicBezTo>
                  <a:cubicBezTo>
                    <a:pt x="462" y="696"/>
                    <a:pt x="462" y="696"/>
                    <a:pt x="462" y="696"/>
                  </a:cubicBezTo>
                  <a:cubicBezTo>
                    <a:pt x="465" y="694"/>
                    <a:pt x="468" y="692"/>
                    <a:pt x="470" y="690"/>
                  </a:cubicBezTo>
                  <a:cubicBezTo>
                    <a:pt x="470" y="690"/>
                    <a:pt x="470" y="690"/>
                    <a:pt x="470" y="690"/>
                  </a:cubicBezTo>
                  <a:cubicBezTo>
                    <a:pt x="473" y="688"/>
                    <a:pt x="475" y="686"/>
                    <a:pt x="478" y="684"/>
                  </a:cubicBezTo>
                  <a:cubicBezTo>
                    <a:pt x="478" y="684"/>
                    <a:pt x="478" y="684"/>
                    <a:pt x="478" y="684"/>
                  </a:cubicBezTo>
                  <a:cubicBezTo>
                    <a:pt x="480" y="681"/>
                    <a:pt x="483" y="679"/>
                    <a:pt x="485" y="677"/>
                  </a:cubicBezTo>
                  <a:cubicBezTo>
                    <a:pt x="485" y="677"/>
                    <a:pt x="485" y="677"/>
                    <a:pt x="485" y="677"/>
                  </a:cubicBezTo>
                  <a:cubicBezTo>
                    <a:pt x="488" y="675"/>
                    <a:pt x="490" y="672"/>
                    <a:pt x="492" y="670"/>
                  </a:cubicBezTo>
                  <a:cubicBezTo>
                    <a:pt x="492" y="670"/>
                    <a:pt x="492" y="670"/>
                    <a:pt x="492" y="670"/>
                  </a:cubicBezTo>
                  <a:cubicBezTo>
                    <a:pt x="492" y="670"/>
                    <a:pt x="492" y="670"/>
                    <a:pt x="492" y="670"/>
                  </a:cubicBezTo>
                  <a:cubicBezTo>
                    <a:pt x="493" y="670"/>
                    <a:pt x="494" y="671"/>
                    <a:pt x="494" y="671"/>
                  </a:cubicBezTo>
                  <a:cubicBezTo>
                    <a:pt x="496" y="672"/>
                    <a:pt x="498" y="673"/>
                    <a:pt x="500" y="674"/>
                  </a:cubicBezTo>
                  <a:cubicBezTo>
                    <a:pt x="501" y="675"/>
                    <a:pt x="502" y="675"/>
                    <a:pt x="503" y="676"/>
                  </a:cubicBezTo>
                  <a:cubicBezTo>
                    <a:pt x="505" y="677"/>
                    <a:pt x="507" y="678"/>
                    <a:pt x="509" y="679"/>
                  </a:cubicBezTo>
                  <a:cubicBezTo>
                    <a:pt x="509" y="679"/>
                    <a:pt x="510" y="679"/>
                    <a:pt x="510" y="680"/>
                  </a:cubicBezTo>
                  <a:cubicBezTo>
                    <a:pt x="513" y="681"/>
                    <a:pt x="515" y="682"/>
                    <a:pt x="518" y="683"/>
                  </a:cubicBezTo>
                  <a:cubicBezTo>
                    <a:pt x="519" y="683"/>
                    <a:pt x="520" y="684"/>
                    <a:pt x="521" y="684"/>
                  </a:cubicBezTo>
                  <a:cubicBezTo>
                    <a:pt x="523" y="685"/>
                    <a:pt x="525" y="686"/>
                    <a:pt x="527" y="687"/>
                  </a:cubicBezTo>
                  <a:cubicBezTo>
                    <a:pt x="527" y="687"/>
                    <a:pt x="528" y="687"/>
                    <a:pt x="529" y="687"/>
                  </a:cubicBezTo>
                  <a:cubicBezTo>
                    <a:pt x="531" y="688"/>
                    <a:pt x="534" y="689"/>
                    <a:pt x="537" y="690"/>
                  </a:cubicBezTo>
                  <a:cubicBezTo>
                    <a:pt x="538" y="690"/>
                    <a:pt x="538" y="691"/>
                    <a:pt x="539" y="691"/>
                  </a:cubicBezTo>
                  <a:cubicBezTo>
                    <a:pt x="541" y="692"/>
                    <a:pt x="544" y="692"/>
                    <a:pt x="546" y="693"/>
                  </a:cubicBezTo>
                  <a:cubicBezTo>
                    <a:pt x="547" y="693"/>
                    <a:pt x="547" y="693"/>
                    <a:pt x="548" y="693"/>
                  </a:cubicBezTo>
                  <a:cubicBezTo>
                    <a:pt x="551" y="694"/>
                    <a:pt x="554" y="695"/>
                    <a:pt x="557" y="695"/>
                  </a:cubicBezTo>
                  <a:cubicBezTo>
                    <a:pt x="557" y="695"/>
                    <a:pt x="558" y="696"/>
                    <a:pt x="559" y="696"/>
                  </a:cubicBezTo>
                  <a:cubicBezTo>
                    <a:pt x="561" y="696"/>
                    <a:pt x="563" y="697"/>
                    <a:pt x="566" y="697"/>
                  </a:cubicBezTo>
                  <a:cubicBezTo>
                    <a:pt x="567" y="697"/>
                    <a:pt x="567" y="697"/>
                    <a:pt x="568" y="697"/>
                  </a:cubicBezTo>
                  <a:cubicBezTo>
                    <a:pt x="571" y="698"/>
                    <a:pt x="574" y="698"/>
                    <a:pt x="577" y="698"/>
                  </a:cubicBezTo>
                  <a:cubicBezTo>
                    <a:pt x="577" y="699"/>
                    <a:pt x="578" y="699"/>
                    <a:pt x="578" y="699"/>
                  </a:cubicBezTo>
                  <a:cubicBezTo>
                    <a:pt x="581" y="699"/>
                    <a:pt x="584" y="699"/>
                    <a:pt x="586" y="699"/>
                  </a:cubicBezTo>
                  <a:cubicBezTo>
                    <a:pt x="587" y="699"/>
                    <a:pt x="588" y="699"/>
                    <a:pt x="589" y="699"/>
                  </a:cubicBezTo>
                  <a:cubicBezTo>
                    <a:pt x="592" y="699"/>
                    <a:pt x="595" y="700"/>
                    <a:pt x="598" y="700"/>
                  </a:cubicBezTo>
                  <a:cubicBezTo>
                    <a:pt x="602" y="700"/>
                    <a:pt x="606" y="699"/>
                    <a:pt x="609" y="699"/>
                  </a:cubicBezTo>
                  <a:cubicBezTo>
                    <a:pt x="610" y="699"/>
                    <a:pt x="611" y="699"/>
                    <a:pt x="612" y="699"/>
                  </a:cubicBezTo>
                  <a:cubicBezTo>
                    <a:pt x="615" y="699"/>
                    <a:pt x="618" y="699"/>
                    <a:pt x="620" y="698"/>
                  </a:cubicBezTo>
                  <a:cubicBezTo>
                    <a:pt x="621" y="698"/>
                    <a:pt x="621" y="698"/>
                    <a:pt x="621" y="698"/>
                  </a:cubicBezTo>
                  <a:cubicBezTo>
                    <a:pt x="621" y="698"/>
                    <a:pt x="621" y="698"/>
                    <a:pt x="621" y="698"/>
                  </a:cubicBezTo>
                  <a:cubicBezTo>
                    <a:pt x="653" y="695"/>
                    <a:pt x="683" y="684"/>
                    <a:pt x="709" y="667"/>
                  </a:cubicBezTo>
                  <a:cubicBezTo>
                    <a:pt x="746" y="713"/>
                    <a:pt x="803" y="743"/>
                    <a:pt x="867" y="743"/>
                  </a:cubicBezTo>
                  <a:cubicBezTo>
                    <a:pt x="925" y="743"/>
                    <a:pt x="976" y="720"/>
                    <a:pt x="1013" y="682"/>
                  </a:cubicBezTo>
                  <a:cubicBezTo>
                    <a:pt x="1014" y="682"/>
                    <a:pt x="1015" y="682"/>
                    <a:pt x="1017" y="682"/>
                  </a:cubicBezTo>
                  <a:cubicBezTo>
                    <a:pt x="1045" y="682"/>
                    <a:pt x="1072" y="672"/>
                    <a:pt x="1093" y="656"/>
                  </a:cubicBezTo>
                  <a:cubicBezTo>
                    <a:pt x="1126" y="656"/>
                    <a:pt x="1126" y="656"/>
                    <a:pt x="1126" y="656"/>
                  </a:cubicBezTo>
                  <a:cubicBezTo>
                    <a:pt x="1196" y="656"/>
                    <a:pt x="1252" y="599"/>
                    <a:pt x="1252" y="529"/>
                  </a:cubicBezTo>
                  <a:cubicBezTo>
                    <a:pt x="1252" y="459"/>
                    <a:pt x="1196" y="403"/>
                    <a:pt x="1126" y="403"/>
                  </a:cubicBezTo>
                </a:path>
              </a:pathLst>
            </a:custGeom>
            <a:solidFill>
              <a:schemeClr val="bg1">
                <a:lumMod val="9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nvGrpSpPr>
            <p:cNvPr id="8" name="ïSḻíḑè">
              <a:extLst>
                <a:ext uri="{FF2B5EF4-FFF2-40B4-BE49-F238E27FC236}">
                  <a16:creationId xmlns:a16="http://schemas.microsoft.com/office/drawing/2014/main" id="{89179589-B4EC-472F-B9F1-2A4E18F83BAC}"/>
                </a:ext>
              </a:extLst>
            </p:cNvPr>
            <p:cNvGrpSpPr/>
            <p:nvPr/>
          </p:nvGrpSpPr>
          <p:grpSpPr>
            <a:xfrm>
              <a:off x="6026818" y="3363139"/>
              <a:ext cx="1341528" cy="2564925"/>
              <a:chOff x="9001126" y="3849689"/>
              <a:chExt cx="1370013" cy="2619375"/>
            </a:xfrm>
          </p:grpSpPr>
          <p:sp>
            <p:nvSpPr>
              <p:cNvPr id="18" name="îṥḷîde">
                <a:extLst>
                  <a:ext uri="{FF2B5EF4-FFF2-40B4-BE49-F238E27FC236}">
                    <a16:creationId xmlns:a16="http://schemas.microsoft.com/office/drawing/2014/main" id="{5BE8186E-5BC5-4169-AC92-F49E5A36C39F}"/>
                  </a:ext>
                </a:extLst>
              </p:cNvPr>
              <p:cNvSpPr/>
              <p:nvPr/>
            </p:nvSpPr>
            <p:spPr bwMode="auto">
              <a:xfrm>
                <a:off x="9215438" y="6332539"/>
                <a:ext cx="284163" cy="114300"/>
              </a:xfrm>
              <a:custGeom>
                <a:avLst/>
                <a:gdLst>
                  <a:gd name="T0" fmla="*/ 98 w 169"/>
                  <a:gd name="T1" fmla="*/ 0 h 68"/>
                  <a:gd name="T2" fmla="*/ 53 w 169"/>
                  <a:gd name="T3" fmla="*/ 30 h 68"/>
                  <a:gd name="T4" fmla="*/ 0 w 169"/>
                  <a:gd name="T5" fmla="*/ 67 h 68"/>
                  <a:gd name="T6" fmla="*/ 84 w 169"/>
                  <a:gd name="T7" fmla="*/ 67 h 68"/>
                  <a:gd name="T8" fmla="*/ 119 w 169"/>
                  <a:gd name="T9" fmla="*/ 43 h 68"/>
                  <a:gd name="T10" fmla="*/ 126 w 169"/>
                  <a:gd name="T11" fmla="*/ 63 h 68"/>
                  <a:gd name="T12" fmla="*/ 169 w 169"/>
                  <a:gd name="T13" fmla="*/ 59 h 68"/>
                  <a:gd name="T14" fmla="*/ 161 w 169"/>
                  <a:gd name="T15" fmla="*/ 0 h 68"/>
                  <a:gd name="T16" fmla="*/ 98 w 1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8">
                    <a:moveTo>
                      <a:pt x="98" y="0"/>
                    </a:moveTo>
                    <a:cubicBezTo>
                      <a:pt x="98" y="0"/>
                      <a:pt x="81" y="25"/>
                      <a:pt x="53" y="30"/>
                    </a:cubicBezTo>
                    <a:cubicBezTo>
                      <a:pt x="25" y="35"/>
                      <a:pt x="6" y="46"/>
                      <a:pt x="0" y="67"/>
                    </a:cubicBezTo>
                    <a:cubicBezTo>
                      <a:pt x="32" y="68"/>
                      <a:pt x="84" y="67"/>
                      <a:pt x="84" y="67"/>
                    </a:cubicBezTo>
                    <a:cubicBezTo>
                      <a:pt x="119" y="43"/>
                      <a:pt x="119" y="43"/>
                      <a:pt x="119" y="43"/>
                    </a:cubicBezTo>
                    <a:cubicBezTo>
                      <a:pt x="126" y="63"/>
                      <a:pt x="126" y="63"/>
                      <a:pt x="126" y="63"/>
                    </a:cubicBezTo>
                    <a:cubicBezTo>
                      <a:pt x="169" y="59"/>
                      <a:pt x="169" y="59"/>
                      <a:pt x="169" y="59"/>
                    </a:cubicBezTo>
                    <a:cubicBezTo>
                      <a:pt x="161" y="0"/>
                      <a:pt x="161" y="0"/>
                      <a:pt x="161" y="0"/>
                    </a:cubicBezTo>
                    <a:cubicBezTo>
                      <a:pt x="161" y="0"/>
                      <a:pt x="112" y="4"/>
                      <a:pt x="98" y="0"/>
                    </a:cubicBezTo>
                    <a:close/>
                  </a:path>
                </a:pathLst>
              </a:custGeom>
              <a:solidFill>
                <a:schemeClr val="tx2">
                  <a:lumMod val="7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9" name="ïS1íḋé">
                <a:extLst>
                  <a:ext uri="{FF2B5EF4-FFF2-40B4-BE49-F238E27FC236}">
                    <a16:creationId xmlns:a16="http://schemas.microsoft.com/office/drawing/2014/main" id="{B6CD8F29-2D83-4AC9-B459-184CBF01156B}"/>
                  </a:ext>
                </a:extLst>
              </p:cNvPr>
              <p:cNvSpPr/>
              <p:nvPr/>
            </p:nvSpPr>
            <p:spPr bwMode="auto">
              <a:xfrm>
                <a:off x="9407526" y="6310314"/>
                <a:ext cx="274638" cy="158750"/>
              </a:xfrm>
              <a:custGeom>
                <a:avLst/>
                <a:gdLst>
                  <a:gd name="T0" fmla="*/ 84 w 164"/>
                  <a:gd name="T1" fmla="*/ 11 h 94"/>
                  <a:gd name="T2" fmla="*/ 46 w 164"/>
                  <a:gd name="T3" fmla="*/ 48 h 94"/>
                  <a:gd name="T4" fmla="*/ 0 w 164"/>
                  <a:gd name="T5" fmla="*/ 94 h 94"/>
                  <a:gd name="T6" fmla="*/ 82 w 164"/>
                  <a:gd name="T7" fmla="*/ 79 h 94"/>
                  <a:gd name="T8" fmla="*/ 112 w 164"/>
                  <a:gd name="T9" fmla="*/ 49 h 94"/>
                  <a:gd name="T10" fmla="*/ 123 w 164"/>
                  <a:gd name="T11" fmla="*/ 68 h 94"/>
                  <a:gd name="T12" fmla="*/ 164 w 164"/>
                  <a:gd name="T13" fmla="*/ 56 h 94"/>
                  <a:gd name="T14" fmla="*/ 146 w 164"/>
                  <a:gd name="T15" fmla="*/ 0 h 94"/>
                  <a:gd name="T16" fmla="*/ 84 w 164"/>
                  <a:gd name="T17"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94">
                    <a:moveTo>
                      <a:pt x="84" y="11"/>
                    </a:moveTo>
                    <a:cubicBezTo>
                      <a:pt x="84" y="11"/>
                      <a:pt x="72" y="38"/>
                      <a:pt x="46" y="48"/>
                    </a:cubicBezTo>
                    <a:cubicBezTo>
                      <a:pt x="19" y="59"/>
                      <a:pt x="2" y="72"/>
                      <a:pt x="0" y="94"/>
                    </a:cubicBezTo>
                    <a:cubicBezTo>
                      <a:pt x="31" y="89"/>
                      <a:pt x="82" y="79"/>
                      <a:pt x="82" y="79"/>
                    </a:cubicBezTo>
                    <a:cubicBezTo>
                      <a:pt x="112" y="49"/>
                      <a:pt x="112" y="49"/>
                      <a:pt x="112" y="49"/>
                    </a:cubicBezTo>
                    <a:cubicBezTo>
                      <a:pt x="123" y="68"/>
                      <a:pt x="123" y="68"/>
                      <a:pt x="123" y="68"/>
                    </a:cubicBezTo>
                    <a:cubicBezTo>
                      <a:pt x="164" y="56"/>
                      <a:pt x="164" y="56"/>
                      <a:pt x="164" y="56"/>
                    </a:cubicBezTo>
                    <a:cubicBezTo>
                      <a:pt x="146" y="0"/>
                      <a:pt x="146" y="0"/>
                      <a:pt x="146" y="0"/>
                    </a:cubicBezTo>
                    <a:cubicBezTo>
                      <a:pt x="146" y="0"/>
                      <a:pt x="98" y="12"/>
                      <a:pt x="84" y="11"/>
                    </a:cubicBezTo>
                    <a:close/>
                  </a:path>
                </a:pathLst>
              </a:custGeom>
              <a:solidFill>
                <a:schemeClr val="tx2">
                  <a:lumMod val="7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0" name="ïşḷïḑé">
                <a:extLst>
                  <a:ext uri="{FF2B5EF4-FFF2-40B4-BE49-F238E27FC236}">
                    <a16:creationId xmlns:a16="http://schemas.microsoft.com/office/drawing/2014/main" id="{1AD3B32B-C8D3-4E91-99A2-B976E4730D83}"/>
                  </a:ext>
                </a:extLst>
              </p:cNvPr>
              <p:cNvSpPr/>
              <p:nvPr/>
            </p:nvSpPr>
            <p:spPr bwMode="auto">
              <a:xfrm>
                <a:off x="9764713" y="4514851"/>
                <a:ext cx="198438" cy="431800"/>
              </a:xfrm>
              <a:custGeom>
                <a:avLst/>
                <a:gdLst>
                  <a:gd name="T0" fmla="*/ 118 w 118"/>
                  <a:gd name="T1" fmla="*/ 79 h 257"/>
                  <a:gd name="T2" fmla="*/ 91 w 118"/>
                  <a:gd name="T3" fmla="*/ 30 h 257"/>
                  <a:gd name="T4" fmla="*/ 91 w 118"/>
                  <a:gd name="T5" fmla="*/ 9 h 257"/>
                  <a:gd name="T6" fmla="*/ 25 w 118"/>
                  <a:gd name="T7" fmla="*/ 9 h 257"/>
                  <a:gd name="T8" fmla="*/ 25 w 118"/>
                  <a:gd name="T9" fmla="*/ 30 h 257"/>
                  <a:gd name="T10" fmla="*/ 0 w 118"/>
                  <a:gd name="T11" fmla="*/ 85 h 257"/>
                  <a:gd name="T12" fmla="*/ 31 w 118"/>
                  <a:gd name="T13" fmla="*/ 160 h 257"/>
                  <a:gd name="T14" fmla="*/ 59 w 118"/>
                  <a:gd name="T15" fmla="*/ 257 h 257"/>
                  <a:gd name="T16" fmla="*/ 59 w 118"/>
                  <a:gd name="T17" fmla="*/ 161 h 257"/>
                  <a:gd name="T18" fmla="*/ 118 w 118"/>
                  <a:gd name="T19" fmla="*/ 7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57">
                    <a:moveTo>
                      <a:pt x="118" y="79"/>
                    </a:moveTo>
                    <a:cubicBezTo>
                      <a:pt x="118" y="79"/>
                      <a:pt x="92" y="60"/>
                      <a:pt x="91" y="30"/>
                    </a:cubicBezTo>
                    <a:cubicBezTo>
                      <a:pt x="91" y="0"/>
                      <a:pt x="91" y="9"/>
                      <a:pt x="91" y="9"/>
                    </a:cubicBezTo>
                    <a:cubicBezTo>
                      <a:pt x="25" y="9"/>
                      <a:pt x="25" y="9"/>
                      <a:pt x="25" y="9"/>
                    </a:cubicBezTo>
                    <a:cubicBezTo>
                      <a:pt x="25" y="9"/>
                      <a:pt x="25" y="16"/>
                      <a:pt x="25" y="30"/>
                    </a:cubicBezTo>
                    <a:cubicBezTo>
                      <a:pt x="25" y="44"/>
                      <a:pt x="11" y="79"/>
                      <a:pt x="0" y="85"/>
                    </a:cubicBezTo>
                    <a:cubicBezTo>
                      <a:pt x="12" y="116"/>
                      <a:pt x="31" y="160"/>
                      <a:pt x="31" y="160"/>
                    </a:cubicBezTo>
                    <a:cubicBezTo>
                      <a:pt x="59" y="257"/>
                      <a:pt x="59" y="257"/>
                      <a:pt x="59" y="257"/>
                    </a:cubicBezTo>
                    <a:cubicBezTo>
                      <a:pt x="59" y="161"/>
                      <a:pt x="59" y="161"/>
                      <a:pt x="59" y="161"/>
                    </a:cubicBezTo>
                    <a:cubicBezTo>
                      <a:pt x="59" y="161"/>
                      <a:pt x="111" y="127"/>
                      <a:pt x="118" y="79"/>
                    </a:cubicBezTo>
                  </a:path>
                </a:pathLst>
              </a:custGeom>
              <a:solidFill>
                <a:srgbClr val="F9BB7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1" name="ïṩ1îḓê">
                <a:extLst>
                  <a:ext uri="{FF2B5EF4-FFF2-40B4-BE49-F238E27FC236}">
                    <a16:creationId xmlns:a16="http://schemas.microsoft.com/office/drawing/2014/main" id="{C83A9F02-B1C1-4245-B9EA-9CAA81A31E5E}"/>
                  </a:ext>
                </a:extLst>
              </p:cNvPr>
              <p:cNvSpPr/>
              <p:nvPr/>
            </p:nvSpPr>
            <p:spPr bwMode="auto">
              <a:xfrm>
                <a:off x="9764713" y="4611689"/>
                <a:ext cx="171450" cy="44450"/>
              </a:xfrm>
              <a:custGeom>
                <a:avLst/>
                <a:gdLst>
                  <a:gd name="T0" fmla="*/ 18 w 102"/>
                  <a:gd name="T1" fmla="*/ 2 h 27"/>
                  <a:gd name="T2" fmla="*/ 0 w 102"/>
                  <a:gd name="T3" fmla="*/ 27 h 27"/>
                  <a:gd name="T4" fmla="*/ 0 w 102"/>
                  <a:gd name="T5" fmla="*/ 27 h 27"/>
                  <a:gd name="T6" fmla="*/ 18 w 102"/>
                  <a:gd name="T7" fmla="*/ 2 h 27"/>
                  <a:gd name="T8" fmla="*/ 18 w 102"/>
                  <a:gd name="T9" fmla="*/ 2 h 27"/>
                  <a:gd name="T10" fmla="*/ 98 w 102"/>
                  <a:gd name="T11" fmla="*/ 0 h 27"/>
                  <a:gd name="T12" fmla="*/ 98 w 102"/>
                  <a:gd name="T13" fmla="*/ 0 h 27"/>
                  <a:gd name="T14" fmla="*/ 102 w 102"/>
                  <a:gd name="T15" fmla="*/ 6 h 27"/>
                  <a:gd name="T16" fmla="*/ 102 w 102"/>
                  <a:gd name="T17" fmla="*/ 6 h 27"/>
                  <a:gd name="T18" fmla="*/ 98 w 10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7">
                    <a:moveTo>
                      <a:pt x="18" y="2"/>
                    </a:moveTo>
                    <a:cubicBezTo>
                      <a:pt x="13" y="13"/>
                      <a:pt x="6" y="24"/>
                      <a:pt x="0" y="27"/>
                    </a:cubicBezTo>
                    <a:cubicBezTo>
                      <a:pt x="0" y="27"/>
                      <a:pt x="0" y="27"/>
                      <a:pt x="0" y="27"/>
                    </a:cubicBezTo>
                    <a:cubicBezTo>
                      <a:pt x="6" y="24"/>
                      <a:pt x="13" y="13"/>
                      <a:pt x="18" y="2"/>
                    </a:cubicBezTo>
                    <a:cubicBezTo>
                      <a:pt x="18" y="2"/>
                      <a:pt x="18" y="2"/>
                      <a:pt x="18" y="2"/>
                    </a:cubicBezTo>
                    <a:moveTo>
                      <a:pt x="98" y="0"/>
                    </a:moveTo>
                    <a:cubicBezTo>
                      <a:pt x="98" y="0"/>
                      <a:pt x="98" y="0"/>
                      <a:pt x="98" y="0"/>
                    </a:cubicBezTo>
                    <a:cubicBezTo>
                      <a:pt x="100" y="2"/>
                      <a:pt x="101" y="4"/>
                      <a:pt x="102" y="6"/>
                    </a:cubicBezTo>
                    <a:cubicBezTo>
                      <a:pt x="102" y="6"/>
                      <a:pt x="102" y="6"/>
                      <a:pt x="102" y="6"/>
                    </a:cubicBezTo>
                    <a:cubicBezTo>
                      <a:pt x="101" y="4"/>
                      <a:pt x="100" y="2"/>
                      <a:pt x="98" y="0"/>
                    </a:cubicBezTo>
                  </a:path>
                </a:pathLst>
              </a:custGeom>
              <a:solidFill>
                <a:srgbClr val="FFF4E7"/>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2" name="ísļïḍe">
                <a:extLst>
                  <a:ext uri="{FF2B5EF4-FFF2-40B4-BE49-F238E27FC236}">
                    <a16:creationId xmlns:a16="http://schemas.microsoft.com/office/drawing/2014/main" id="{DD014F81-4211-4317-9A57-530D036D0417}"/>
                  </a:ext>
                </a:extLst>
              </p:cNvPr>
              <p:cNvSpPr/>
              <p:nvPr/>
            </p:nvSpPr>
            <p:spPr bwMode="auto">
              <a:xfrm>
                <a:off x="9764713" y="4611689"/>
                <a:ext cx="171450" cy="53975"/>
              </a:xfrm>
              <a:custGeom>
                <a:avLst/>
                <a:gdLst>
                  <a:gd name="T0" fmla="*/ 98 w 102"/>
                  <a:gd name="T1" fmla="*/ 0 h 32"/>
                  <a:gd name="T2" fmla="*/ 78 w 102"/>
                  <a:gd name="T3" fmla="*/ 6 h 32"/>
                  <a:gd name="T4" fmla="*/ 59 w 102"/>
                  <a:gd name="T5" fmla="*/ 8 h 32"/>
                  <a:gd name="T6" fmla="*/ 18 w 102"/>
                  <a:gd name="T7" fmla="*/ 2 h 32"/>
                  <a:gd name="T8" fmla="*/ 0 w 102"/>
                  <a:gd name="T9" fmla="*/ 27 h 32"/>
                  <a:gd name="T10" fmla="*/ 30 w 102"/>
                  <a:gd name="T11" fmla="*/ 32 h 32"/>
                  <a:gd name="T12" fmla="*/ 102 w 102"/>
                  <a:gd name="T13" fmla="*/ 6 h 32"/>
                  <a:gd name="T14" fmla="*/ 98 w 10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2">
                    <a:moveTo>
                      <a:pt x="98" y="0"/>
                    </a:moveTo>
                    <a:cubicBezTo>
                      <a:pt x="92" y="3"/>
                      <a:pt x="85" y="5"/>
                      <a:pt x="78" y="6"/>
                    </a:cubicBezTo>
                    <a:cubicBezTo>
                      <a:pt x="78" y="6"/>
                      <a:pt x="71" y="8"/>
                      <a:pt x="59" y="8"/>
                    </a:cubicBezTo>
                    <a:cubicBezTo>
                      <a:pt x="48" y="8"/>
                      <a:pt x="33" y="6"/>
                      <a:pt x="18" y="2"/>
                    </a:cubicBezTo>
                    <a:cubicBezTo>
                      <a:pt x="13" y="13"/>
                      <a:pt x="6" y="24"/>
                      <a:pt x="0" y="27"/>
                    </a:cubicBezTo>
                    <a:cubicBezTo>
                      <a:pt x="10" y="31"/>
                      <a:pt x="20" y="32"/>
                      <a:pt x="30" y="32"/>
                    </a:cubicBezTo>
                    <a:cubicBezTo>
                      <a:pt x="61" y="32"/>
                      <a:pt x="88" y="16"/>
                      <a:pt x="102" y="6"/>
                    </a:cubicBezTo>
                    <a:cubicBezTo>
                      <a:pt x="101" y="4"/>
                      <a:pt x="100" y="2"/>
                      <a:pt x="98" y="0"/>
                    </a:cubicBezTo>
                  </a:path>
                </a:pathLst>
              </a:custGeom>
              <a:solidFill>
                <a:srgbClr val="F9B36D"/>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3" name="îS1ïḑe">
                <a:extLst>
                  <a:ext uri="{FF2B5EF4-FFF2-40B4-BE49-F238E27FC236}">
                    <a16:creationId xmlns:a16="http://schemas.microsoft.com/office/drawing/2014/main" id="{570E32AF-9EAC-479A-978E-7151FEF2D847}"/>
                  </a:ext>
                </a:extLst>
              </p:cNvPr>
              <p:cNvSpPr/>
              <p:nvPr/>
            </p:nvSpPr>
            <p:spPr bwMode="auto">
              <a:xfrm>
                <a:off x="9559926" y="4805364"/>
                <a:ext cx="306388" cy="669925"/>
              </a:xfrm>
              <a:custGeom>
                <a:avLst/>
                <a:gdLst>
                  <a:gd name="T0" fmla="*/ 0 w 183"/>
                  <a:gd name="T1" fmla="*/ 365 h 399"/>
                  <a:gd name="T2" fmla="*/ 93 w 183"/>
                  <a:gd name="T3" fmla="*/ 201 h 399"/>
                  <a:gd name="T4" fmla="*/ 106 w 183"/>
                  <a:gd name="T5" fmla="*/ 6 h 399"/>
                  <a:gd name="T6" fmla="*/ 163 w 183"/>
                  <a:gd name="T7" fmla="*/ 219 h 399"/>
                  <a:gd name="T8" fmla="*/ 50 w 183"/>
                  <a:gd name="T9" fmla="*/ 399 h 399"/>
                  <a:gd name="T10" fmla="*/ 0 w 183"/>
                  <a:gd name="T11" fmla="*/ 365 h 399"/>
                </a:gdLst>
                <a:ahLst/>
                <a:cxnLst>
                  <a:cxn ang="0">
                    <a:pos x="T0" y="T1"/>
                  </a:cxn>
                  <a:cxn ang="0">
                    <a:pos x="T2" y="T3"/>
                  </a:cxn>
                  <a:cxn ang="0">
                    <a:pos x="T4" y="T5"/>
                  </a:cxn>
                  <a:cxn ang="0">
                    <a:pos x="T6" y="T7"/>
                  </a:cxn>
                  <a:cxn ang="0">
                    <a:pos x="T8" y="T9"/>
                  </a:cxn>
                  <a:cxn ang="0">
                    <a:pos x="T10" y="T11"/>
                  </a:cxn>
                </a:cxnLst>
                <a:rect l="0" t="0" r="r" b="b"/>
                <a:pathLst>
                  <a:path w="183" h="399">
                    <a:moveTo>
                      <a:pt x="0" y="365"/>
                    </a:moveTo>
                    <a:cubicBezTo>
                      <a:pt x="0" y="365"/>
                      <a:pt x="70" y="280"/>
                      <a:pt x="93" y="201"/>
                    </a:cubicBezTo>
                    <a:cubicBezTo>
                      <a:pt x="120" y="111"/>
                      <a:pt x="52" y="12"/>
                      <a:pt x="106" y="6"/>
                    </a:cubicBezTo>
                    <a:cubicBezTo>
                      <a:pt x="160" y="0"/>
                      <a:pt x="183" y="143"/>
                      <a:pt x="163" y="219"/>
                    </a:cubicBezTo>
                    <a:cubicBezTo>
                      <a:pt x="144" y="295"/>
                      <a:pt x="50" y="399"/>
                      <a:pt x="50" y="399"/>
                    </a:cubicBezTo>
                    <a:lnTo>
                      <a:pt x="0" y="365"/>
                    </a:lnTo>
                    <a:close/>
                  </a:path>
                </a:pathLst>
              </a:custGeom>
              <a:solidFill>
                <a:schemeClr val="accent1">
                  <a:lumMod val="20000"/>
                  <a:lumOff val="80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4" name="íṥḷîḓê">
                <a:extLst>
                  <a:ext uri="{FF2B5EF4-FFF2-40B4-BE49-F238E27FC236}">
                    <a16:creationId xmlns:a16="http://schemas.microsoft.com/office/drawing/2014/main" id="{57C4677D-A32D-46EF-A815-3B3EC715CEE3}"/>
                  </a:ext>
                </a:extLst>
              </p:cNvPr>
              <p:cNvSpPr/>
              <p:nvPr/>
            </p:nvSpPr>
            <p:spPr bwMode="auto">
              <a:xfrm>
                <a:off x="9498013" y="5429251"/>
                <a:ext cx="119063" cy="96838"/>
              </a:xfrm>
              <a:custGeom>
                <a:avLst/>
                <a:gdLst>
                  <a:gd name="T0" fmla="*/ 71 w 71"/>
                  <a:gd name="T1" fmla="*/ 17 h 58"/>
                  <a:gd name="T2" fmla="*/ 41 w 71"/>
                  <a:gd name="T3" fmla="*/ 54 h 58"/>
                  <a:gd name="T4" fmla="*/ 37 w 71"/>
                  <a:gd name="T5" fmla="*/ 50 h 58"/>
                  <a:gd name="T6" fmla="*/ 45 w 71"/>
                  <a:gd name="T7" fmla="*/ 41 h 58"/>
                  <a:gd name="T8" fmla="*/ 31 w 71"/>
                  <a:gd name="T9" fmla="*/ 52 h 58"/>
                  <a:gd name="T10" fmla="*/ 27 w 71"/>
                  <a:gd name="T11" fmla="*/ 48 h 58"/>
                  <a:gd name="T12" fmla="*/ 40 w 71"/>
                  <a:gd name="T13" fmla="*/ 36 h 58"/>
                  <a:gd name="T14" fmla="*/ 21 w 71"/>
                  <a:gd name="T15" fmla="*/ 51 h 58"/>
                  <a:gd name="T16" fmla="*/ 17 w 71"/>
                  <a:gd name="T17" fmla="*/ 45 h 58"/>
                  <a:gd name="T18" fmla="*/ 34 w 71"/>
                  <a:gd name="T19" fmla="*/ 31 h 58"/>
                  <a:gd name="T20" fmla="*/ 16 w 71"/>
                  <a:gd name="T21" fmla="*/ 43 h 58"/>
                  <a:gd name="T22" fmla="*/ 12 w 71"/>
                  <a:gd name="T23" fmla="*/ 37 h 58"/>
                  <a:gd name="T24" fmla="*/ 26 w 71"/>
                  <a:gd name="T25" fmla="*/ 28 h 58"/>
                  <a:gd name="T26" fmla="*/ 13 w 71"/>
                  <a:gd name="T27" fmla="*/ 31 h 58"/>
                  <a:gd name="T28" fmla="*/ 9 w 71"/>
                  <a:gd name="T29" fmla="*/ 23 h 58"/>
                  <a:gd name="T30" fmla="*/ 48 w 71"/>
                  <a:gd name="T31" fmla="*/ 2 h 58"/>
                  <a:gd name="T32" fmla="*/ 71 w 71"/>
                  <a:gd name="T33" fmla="*/ 1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58">
                    <a:moveTo>
                      <a:pt x="71" y="17"/>
                    </a:moveTo>
                    <a:cubicBezTo>
                      <a:pt x="71" y="17"/>
                      <a:pt x="63" y="43"/>
                      <a:pt x="41" y="54"/>
                    </a:cubicBezTo>
                    <a:cubicBezTo>
                      <a:pt x="35" y="58"/>
                      <a:pt x="34" y="54"/>
                      <a:pt x="37" y="50"/>
                    </a:cubicBezTo>
                    <a:cubicBezTo>
                      <a:pt x="41" y="47"/>
                      <a:pt x="45" y="42"/>
                      <a:pt x="45" y="41"/>
                    </a:cubicBezTo>
                    <a:cubicBezTo>
                      <a:pt x="46" y="41"/>
                      <a:pt x="35" y="49"/>
                      <a:pt x="31" y="52"/>
                    </a:cubicBezTo>
                    <a:cubicBezTo>
                      <a:pt x="27" y="56"/>
                      <a:pt x="23" y="52"/>
                      <a:pt x="27" y="48"/>
                    </a:cubicBezTo>
                    <a:cubicBezTo>
                      <a:pt x="31" y="44"/>
                      <a:pt x="40" y="36"/>
                      <a:pt x="40" y="36"/>
                    </a:cubicBezTo>
                    <a:cubicBezTo>
                      <a:pt x="40" y="36"/>
                      <a:pt x="25" y="48"/>
                      <a:pt x="21" y="51"/>
                    </a:cubicBezTo>
                    <a:cubicBezTo>
                      <a:pt x="17" y="53"/>
                      <a:pt x="13" y="49"/>
                      <a:pt x="17" y="45"/>
                    </a:cubicBezTo>
                    <a:cubicBezTo>
                      <a:pt x="22" y="41"/>
                      <a:pt x="34" y="31"/>
                      <a:pt x="34" y="31"/>
                    </a:cubicBezTo>
                    <a:cubicBezTo>
                      <a:pt x="34" y="31"/>
                      <a:pt x="22" y="41"/>
                      <a:pt x="16" y="43"/>
                    </a:cubicBezTo>
                    <a:cubicBezTo>
                      <a:pt x="11" y="46"/>
                      <a:pt x="8" y="41"/>
                      <a:pt x="12" y="37"/>
                    </a:cubicBezTo>
                    <a:cubicBezTo>
                      <a:pt x="17" y="34"/>
                      <a:pt x="26" y="28"/>
                      <a:pt x="26" y="28"/>
                    </a:cubicBezTo>
                    <a:cubicBezTo>
                      <a:pt x="26" y="28"/>
                      <a:pt x="19" y="27"/>
                      <a:pt x="13" y="31"/>
                    </a:cubicBezTo>
                    <a:cubicBezTo>
                      <a:pt x="7" y="35"/>
                      <a:pt x="0" y="30"/>
                      <a:pt x="9" y="23"/>
                    </a:cubicBezTo>
                    <a:cubicBezTo>
                      <a:pt x="14" y="18"/>
                      <a:pt x="32" y="0"/>
                      <a:pt x="48" y="2"/>
                    </a:cubicBezTo>
                    <a:cubicBezTo>
                      <a:pt x="64" y="11"/>
                      <a:pt x="71" y="17"/>
                      <a:pt x="71" y="17"/>
                    </a:cubicBezTo>
                    <a:close/>
                  </a:path>
                </a:pathLst>
              </a:custGeom>
              <a:solidFill>
                <a:srgbClr val="FED19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5" name="ïṧḷîḓè">
                <a:extLst>
                  <a:ext uri="{FF2B5EF4-FFF2-40B4-BE49-F238E27FC236}">
                    <a16:creationId xmlns:a16="http://schemas.microsoft.com/office/drawing/2014/main" id="{B536942C-8333-4AD7-8F93-69AC02920B1E}"/>
                  </a:ext>
                </a:extLst>
              </p:cNvPr>
              <p:cNvSpPr/>
              <p:nvPr/>
            </p:nvSpPr>
            <p:spPr bwMode="auto">
              <a:xfrm>
                <a:off x="9671051" y="4686301"/>
                <a:ext cx="679450" cy="773113"/>
              </a:xfrm>
              <a:custGeom>
                <a:avLst/>
                <a:gdLst>
                  <a:gd name="T0" fmla="*/ 23 w 405"/>
                  <a:gd name="T1" fmla="*/ 11 h 460"/>
                  <a:gd name="T2" fmla="*/ 92 w 405"/>
                  <a:gd name="T3" fmla="*/ 44 h 460"/>
                  <a:gd name="T4" fmla="*/ 100 w 405"/>
                  <a:gd name="T5" fmla="*/ 57 h 460"/>
                  <a:gd name="T6" fmla="*/ 112 w 405"/>
                  <a:gd name="T7" fmla="*/ 137 h 460"/>
                  <a:gd name="T8" fmla="*/ 109 w 405"/>
                  <a:gd name="T9" fmla="*/ 59 h 460"/>
                  <a:gd name="T10" fmla="*/ 140 w 405"/>
                  <a:gd name="T11" fmla="*/ 30 h 460"/>
                  <a:gd name="T12" fmla="*/ 139 w 405"/>
                  <a:gd name="T13" fmla="*/ 28 h 460"/>
                  <a:gd name="T14" fmla="*/ 223 w 405"/>
                  <a:gd name="T15" fmla="*/ 0 h 460"/>
                  <a:gd name="T16" fmla="*/ 364 w 405"/>
                  <a:gd name="T17" fmla="*/ 127 h 460"/>
                  <a:gd name="T18" fmla="*/ 392 w 405"/>
                  <a:gd name="T19" fmla="*/ 460 h 460"/>
                  <a:gd name="T20" fmla="*/ 139 w 405"/>
                  <a:gd name="T21" fmla="*/ 460 h 460"/>
                  <a:gd name="T22" fmla="*/ 47 w 405"/>
                  <a:gd name="T23" fmla="*/ 197 h 460"/>
                  <a:gd name="T24" fmla="*/ 23 w 405"/>
                  <a:gd name="T25" fmla="*/ 1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460">
                    <a:moveTo>
                      <a:pt x="23" y="11"/>
                    </a:moveTo>
                    <a:cubicBezTo>
                      <a:pt x="92" y="44"/>
                      <a:pt x="92" y="44"/>
                      <a:pt x="92" y="44"/>
                    </a:cubicBezTo>
                    <a:cubicBezTo>
                      <a:pt x="100" y="57"/>
                      <a:pt x="100" y="57"/>
                      <a:pt x="100" y="57"/>
                    </a:cubicBezTo>
                    <a:cubicBezTo>
                      <a:pt x="112" y="137"/>
                      <a:pt x="112" y="137"/>
                      <a:pt x="112" y="137"/>
                    </a:cubicBezTo>
                    <a:cubicBezTo>
                      <a:pt x="109" y="59"/>
                      <a:pt x="109" y="59"/>
                      <a:pt x="109" y="59"/>
                    </a:cubicBezTo>
                    <a:cubicBezTo>
                      <a:pt x="140" y="30"/>
                      <a:pt x="140" y="30"/>
                      <a:pt x="140" y="30"/>
                    </a:cubicBezTo>
                    <a:cubicBezTo>
                      <a:pt x="139" y="28"/>
                      <a:pt x="139" y="28"/>
                      <a:pt x="139" y="28"/>
                    </a:cubicBezTo>
                    <a:cubicBezTo>
                      <a:pt x="223" y="0"/>
                      <a:pt x="223" y="0"/>
                      <a:pt x="223" y="0"/>
                    </a:cubicBezTo>
                    <a:cubicBezTo>
                      <a:pt x="223" y="0"/>
                      <a:pt x="322" y="15"/>
                      <a:pt x="364" y="127"/>
                    </a:cubicBezTo>
                    <a:cubicBezTo>
                      <a:pt x="405" y="239"/>
                      <a:pt x="392" y="460"/>
                      <a:pt x="392" y="460"/>
                    </a:cubicBezTo>
                    <a:cubicBezTo>
                      <a:pt x="139" y="460"/>
                      <a:pt x="139" y="460"/>
                      <a:pt x="139" y="460"/>
                    </a:cubicBezTo>
                    <a:cubicBezTo>
                      <a:pt x="139" y="460"/>
                      <a:pt x="92" y="246"/>
                      <a:pt x="47" y="197"/>
                    </a:cubicBezTo>
                    <a:cubicBezTo>
                      <a:pt x="0" y="116"/>
                      <a:pt x="23" y="11"/>
                      <a:pt x="23" y="11"/>
                    </a:cubicBezTo>
                    <a:close/>
                  </a:path>
                </a:pathLst>
              </a:custGeom>
              <a:solidFill>
                <a:srgbClr val="FFFFFF"/>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6" name="ïṧļiḑe">
                <a:extLst>
                  <a:ext uri="{FF2B5EF4-FFF2-40B4-BE49-F238E27FC236}">
                    <a16:creationId xmlns:a16="http://schemas.microsoft.com/office/drawing/2014/main" id="{A5C919EB-6C71-4002-A59C-F1534CE02CF2}"/>
                  </a:ext>
                </a:extLst>
              </p:cNvPr>
              <p:cNvSpPr/>
              <p:nvPr/>
            </p:nvSpPr>
            <p:spPr bwMode="auto">
              <a:xfrm>
                <a:off x="9779001" y="5021264"/>
                <a:ext cx="450850" cy="438150"/>
              </a:xfrm>
              <a:custGeom>
                <a:avLst/>
                <a:gdLst>
                  <a:gd name="T0" fmla="*/ 74 w 268"/>
                  <a:gd name="T1" fmla="*/ 261 h 261"/>
                  <a:gd name="T2" fmla="*/ 0 w 268"/>
                  <a:gd name="T3" fmla="*/ 27 h 261"/>
                  <a:gd name="T4" fmla="*/ 0 w 268"/>
                  <a:gd name="T5" fmla="*/ 27 h 261"/>
                  <a:gd name="T6" fmla="*/ 195 w 268"/>
                  <a:gd name="T7" fmla="*/ 0 h 261"/>
                  <a:gd name="T8" fmla="*/ 200 w 268"/>
                  <a:gd name="T9" fmla="*/ 80 h 261"/>
                  <a:gd name="T10" fmla="*/ 268 w 268"/>
                  <a:gd name="T11" fmla="*/ 261 h 261"/>
                  <a:gd name="T12" fmla="*/ 74 w 268"/>
                  <a:gd name="T13" fmla="*/ 261 h 261"/>
                </a:gdLst>
                <a:ahLst/>
                <a:cxnLst>
                  <a:cxn ang="0">
                    <a:pos x="T0" y="T1"/>
                  </a:cxn>
                  <a:cxn ang="0">
                    <a:pos x="T2" y="T3"/>
                  </a:cxn>
                  <a:cxn ang="0">
                    <a:pos x="T4" y="T5"/>
                  </a:cxn>
                  <a:cxn ang="0">
                    <a:pos x="T6" y="T7"/>
                  </a:cxn>
                  <a:cxn ang="0">
                    <a:pos x="T8" y="T9"/>
                  </a:cxn>
                  <a:cxn ang="0">
                    <a:pos x="T10" y="T11"/>
                  </a:cxn>
                  <a:cxn ang="0">
                    <a:pos x="T12" y="T13"/>
                  </a:cxn>
                </a:cxnLst>
                <a:rect l="0" t="0" r="r" b="b"/>
                <a:pathLst>
                  <a:path w="268" h="261">
                    <a:moveTo>
                      <a:pt x="74" y="261"/>
                    </a:moveTo>
                    <a:cubicBezTo>
                      <a:pt x="74" y="261"/>
                      <a:pt x="39" y="102"/>
                      <a:pt x="0" y="27"/>
                    </a:cubicBezTo>
                    <a:cubicBezTo>
                      <a:pt x="0" y="27"/>
                      <a:pt x="0" y="27"/>
                      <a:pt x="0" y="27"/>
                    </a:cubicBezTo>
                    <a:cubicBezTo>
                      <a:pt x="91" y="95"/>
                      <a:pt x="195" y="0"/>
                      <a:pt x="195" y="0"/>
                    </a:cubicBezTo>
                    <a:cubicBezTo>
                      <a:pt x="195" y="0"/>
                      <a:pt x="200" y="31"/>
                      <a:pt x="200" y="80"/>
                    </a:cubicBezTo>
                    <a:cubicBezTo>
                      <a:pt x="200" y="200"/>
                      <a:pt x="268" y="261"/>
                      <a:pt x="268" y="261"/>
                    </a:cubicBezTo>
                    <a:lnTo>
                      <a:pt x="74" y="261"/>
                    </a:lnTo>
                    <a:close/>
                  </a:path>
                </a:pathLst>
              </a:custGeom>
              <a:solidFill>
                <a:schemeClr val="bg1">
                  <a:lumMod val="9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7" name="iSḻïḋê">
                <a:extLst>
                  <a:ext uri="{FF2B5EF4-FFF2-40B4-BE49-F238E27FC236}">
                    <a16:creationId xmlns:a16="http://schemas.microsoft.com/office/drawing/2014/main" id="{80E53F05-DE95-4F9C-BAB9-BD951069766F}"/>
                  </a:ext>
                </a:extLst>
              </p:cNvPr>
              <p:cNvSpPr/>
              <p:nvPr/>
            </p:nvSpPr>
            <p:spPr bwMode="auto">
              <a:xfrm>
                <a:off x="9853613" y="4637089"/>
                <a:ext cx="196850" cy="219075"/>
              </a:xfrm>
              <a:custGeom>
                <a:avLst/>
                <a:gdLst>
                  <a:gd name="T0" fmla="*/ 40 w 117"/>
                  <a:gd name="T1" fmla="*/ 131 h 131"/>
                  <a:gd name="T2" fmla="*/ 0 w 117"/>
                  <a:gd name="T3" fmla="*/ 89 h 131"/>
                  <a:gd name="T4" fmla="*/ 66 w 117"/>
                  <a:gd name="T5" fmla="*/ 0 h 131"/>
                  <a:gd name="T6" fmla="*/ 117 w 117"/>
                  <a:gd name="T7" fmla="*/ 29 h 131"/>
                  <a:gd name="T8" fmla="*/ 40 w 117"/>
                  <a:gd name="T9" fmla="*/ 131 h 131"/>
                </a:gdLst>
                <a:ahLst/>
                <a:cxnLst>
                  <a:cxn ang="0">
                    <a:pos x="T0" y="T1"/>
                  </a:cxn>
                  <a:cxn ang="0">
                    <a:pos x="T2" y="T3"/>
                  </a:cxn>
                  <a:cxn ang="0">
                    <a:pos x="T4" y="T5"/>
                  </a:cxn>
                  <a:cxn ang="0">
                    <a:pos x="T6" y="T7"/>
                  </a:cxn>
                  <a:cxn ang="0">
                    <a:pos x="T8" y="T9"/>
                  </a:cxn>
                </a:cxnLst>
                <a:rect l="0" t="0" r="r" b="b"/>
                <a:pathLst>
                  <a:path w="117" h="131">
                    <a:moveTo>
                      <a:pt x="40" y="131"/>
                    </a:moveTo>
                    <a:cubicBezTo>
                      <a:pt x="0" y="89"/>
                      <a:pt x="0" y="89"/>
                      <a:pt x="0" y="89"/>
                    </a:cubicBezTo>
                    <a:cubicBezTo>
                      <a:pt x="0" y="89"/>
                      <a:pt x="65" y="32"/>
                      <a:pt x="66" y="0"/>
                    </a:cubicBezTo>
                    <a:cubicBezTo>
                      <a:pt x="91" y="9"/>
                      <a:pt x="117" y="29"/>
                      <a:pt x="117" y="29"/>
                    </a:cubicBezTo>
                    <a:lnTo>
                      <a:pt x="40" y="131"/>
                    </a:lnTo>
                    <a:close/>
                  </a:path>
                </a:pathLst>
              </a:custGeom>
              <a:solidFill>
                <a:schemeClr val="accent1"/>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8" name="íSļïďè">
                <a:extLst>
                  <a:ext uri="{FF2B5EF4-FFF2-40B4-BE49-F238E27FC236}">
                    <a16:creationId xmlns:a16="http://schemas.microsoft.com/office/drawing/2014/main" id="{10E8EFCF-1E1C-4594-AA08-93A1479E9AE9}"/>
                  </a:ext>
                </a:extLst>
              </p:cNvPr>
              <p:cNvSpPr/>
              <p:nvPr/>
            </p:nvSpPr>
            <p:spPr bwMode="auto">
              <a:xfrm>
                <a:off x="9709151" y="4657726"/>
                <a:ext cx="128588" cy="190500"/>
              </a:xfrm>
              <a:custGeom>
                <a:avLst/>
                <a:gdLst>
                  <a:gd name="T0" fmla="*/ 77 w 77"/>
                  <a:gd name="T1" fmla="*/ 74 h 113"/>
                  <a:gd name="T2" fmla="*/ 54 w 77"/>
                  <a:gd name="T3" fmla="*/ 113 h 113"/>
                  <a:gd name="T4" fmla="*/ 0 w 77"/>
                  <a:gd name="T5" fmla="*/ 28 h 113"/>
                  <a:gd name="T6" fmla="*/ 33 w 77"/>
                  <a:gd name="T7" fmla="*/ 0 h 113"/>
                  <a:gd name="T8" fmla="*/ 77 w 77"/>
                  <a:gd name="T9" fmla="*/ 74 h 113"/>
                </a:gdLst>
                <a:ahLst/>
                <a:cxnLst>
                  <a:cxn ang="0">
                    <a:pos x="T0" y="T1"/>
                  </a:cxn>
                  <a:cxn ang="0">
                    <a:pos x="T2" y="T3"/>
                  </a:cxn>
                  <a:cxn ang="0">
                    <a:pos x="T4" y="T5"/>
                  </a:cxn>
                  <a:cxn ang="0">
                    <a:pos x="T6" y="T7"/>
                  </a:cxn>
                  <a:cxn ang="0">
                    <a:pos x="T8" y="T9"/>
                  </a:cxn>
                </a:cxnLst>
                <a:rect l="0" t="0" r="r" b="b"/>
                <a:pathLst>
                  <a:path w="77" h="113">
                    <a:moveTo>
                      <a:pt x="77" y="74"/>
                    </a:moveTo>
                    <a:cubicBezTo>
                      <a:pt x="77" y="74"/>
                      <a:pt x="55" y="110"/>
                      <a:pt x="54" y="113"/>
                    </a:cubicBezTo>
                    <a:cubicBezTo>
                      <a:pt x="54" y="113"/>
                      <a:pt x="10" y="57"/>
                      <a:pt x="0" y="28"/>
                    </a:cubicBezTo>
                    <a:cubicBezTo>
                      <a:pt x="9" y="9"/>
                      <a:pt x="33" y="0"/>
                      <a:pt x="33" y="0"/>
                    </a:cubicBezTo>
                    <a:lnTo>
                      <a:pt x="77" y="74"/>
                    </a:lnTo>
                    <a:close/>
                  </a:path>
                </a:pathLst>
              </a:custGeom>
              <a:solidFill>
                <a:schemeClr val="accent1"/>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29" name="íşľîḑê">
                <a:extLst>
                  <a:ext uri="{FF2B5EF4-FFF2-40B4-BE49-F238E27FC236}">
                    <a16:creationId xmlns:a16="http://schemas.microsoft.com/office/drawing/2014/main" id="{34DFDE11-EC37-4305-A1FF-EEB848D1B831}"/>
                  </a:ext>
                </a:extLst>
              </p:cNvPr>
              <p:cNvSpPr/>
              <p:nvPr/>
            </p:nvSpPr>
            <p:spPr bwMode="auto">
              <a:xfrm>
                <a:off x="9363076" y="5459414"/>
                <a:ext cx="965200" cy="876300"/>
              </a:xfrm>
              <a:custGeom>
                <a:avLst/>
                <a:gdLst>
                  <a:gd name="T0" fmla="*/ 322 w 575"/>
                  <a:gd name="T1" fmla="*/ 0 h 522"/>
                  <a:gd name="T2" fmla="*/ 284 w 575"/>
                  <a:gd name="T3" fmla="*/ 36 h 522"/>
                  <a:gd name="T4" fmla="*/ 65 w 575"/>
                  <a:gd name="T5" fmla="*/ 107 h 522"/>
                  <a:gd name="T6" fmla="*/ 8 w 575"/>
                  <a:gd name="T7" fmla="*/ 522 h 522"/>
                  <a:gd name="T8" fmla="*/ 74 w 575"/>
                  <a:gd name="T9" fmla="*/ 522 h 522"/>
                  <a:gd name="T10" fmla="*/ 131 w 575"/>
                  <a:gd name="T11" fmla="*/ 164 h 522"/>
                  <a:gd name="T12" fmla="*/ 421 w 575"/>
                  <a:gd name="T13" fmla="*/ 123 h 522"/>
                  <a:gd name="T14" fmla="*/ 575 w 575"/>
                  <a:gd name="T15" fmla="*/ 0 h 522"/>
                  <a:gd name="T16" fmla="*/ 322 w 575"/>
                  <a:gd name="T17"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522">
                    <a:moveTo>
                      <a:pt x="322" y="0"/>
                    </a:moveTo>
                    <a:cubicBezTo>
                      <a:pt x="322" y="0"/>
                      <a:pt x="327" y="33"/>
                      <a:pt x="284" y="36"/>
                    </a:cubicBezTo>
                    <a:cubicBezTo>
                      <a:pt x="258" y="38"/>
                      <a:pt x="128" y="51"/>
                      <a:pt x="65" y="107"/>
                    </a:cubicBezTo>
                    <a:cubicBezTo>
                      <a:pt x="1" y="164"/>
                      <a:pt x="0" y="347"/>
                      <a:pt x="8" y="522"/>
                    </a:cubicBezTo>
                    <a:cubicBezTo>
                      <a:pt x="56" y="522"/>
                      <a:pt x="74" y="522"/>
                      <a:pt x="74" y="522"/>
                    </a:cubicBezTo>
                    <a:cubicBezTo>
                      <a:pt x="74" y="522"/>
                      <a:pt x="65" y="188"/>
                      <a:pt x="131" y="164"/>
                    </a:cubicBezTo>
                    <a:cubicBezTo>
                      <a:pt x="197" y="140"/>
                      <a:pt x="406" y="125"/>
                      <a:pt x="421" y="123"/>
                    </a:cubicBezTo>
                    <a:cubicBezTo>
                      <a:pt x="437" y="121"/>
                      <a:pt x="573" y="66"/>
                      <a:pt x="575" y="0"/>
                    </a:cubicBezTo>
                    <a:cubicBezTo>
                      <a:pt x="467" y="0"/>
                      <a:pt x="322" y="0"/>
                      <a:pt x="322" y="0"/>
                    </a:cubicBezTo>
                    <a:close/>
                  </a:path>
                </a:pathLst>
              </a:custGeom>
              <a:solidFill>
                <a:schemeClr val="tx2"/>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0" name="i$ḷíḓê">
                <a:extLst>
                  <a:ext uri="{FF2B5EF4-FFF2-40B4-BE49-F238E27FC236}">
                    <a16:creationId xmlns:a16="http://schemas.microsoft.com/office/drawing/2014/main" id="{AB69278E-0871-4E88-859E-3806A5DB5796}"/>
                  </a:ext>
                </a:extLst>
              </p:cNvPr>
              <p:cNvSpPr/>
              <p:nvPr/>
            </p:nvSpPr>
            <p:spPr bwMode="auto">
              <a:xfrm>
                <a:off x="9480551" y="5459414"/>
                <a:ext cx="890588" cy="876300"/>
              </a:xfrm>
              <a:custGeom>
                <a:avLst/>
                <a:gdLst>
                  <a:gd name="T0" fmla="*/ 505 w 530"/>
                  <a:gd name="T1" fmla="*/ 0 h 522"/>
                  <a:gd name="T2" fmla="*/ 445 w 530"/>
                  <a:gd name="T3" fmla="*/ 168 h 522"/>
                  <a:gd name="T4" fmla="*/ 109 w 530"/>
                  <a:gd name="T5" fmla="*/ 252 h 522"/>
                  <a:gd name="T6" fmla="*/ 113 w 530"/>
                  <a:gd name="T7" fmla="*/ 522 h 522"/>
                  <a:gd name="T8" fmla="*/ 33 w 530"/>
                  <a:gd name="T9" fmla="*/ 522 h 522"/>
                  <a:gd name="T10" fmla="*/ 39 w 530"/>
                  <a:gd name="T11" fmla="*/ 178 h 522"/>
                  <a:gd name="T12" fmla="*/ 285 w 530"/>
                  <a:gd name="T13" fmla="*/ 92 h 522"/>
                  <a:gd name="T14" fmla="*/ 357 w 530"/>
                  <a:gd name="T15" fmla="*/ 0 h 522"/>
                  <a:gd name="T16" fmla="*/ 505 w 530"/>
                  <a:gd name="T17"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522">
                    <a:moveTo>
                      <a:pt x="505" y="0"/>
                    </a:moveTo>
                    <a:cubicBezTo>
                      <a:pt x="505" y="0"/>
                      <a:pt x="530" y="117"/>
                      <a:pt x="445" y="168"/>
                    </a:cubicBezTo>
                    <a:cubicBezTo>
                      <a:pt x="338" y="231"/>
                      <a:pt x="138" y="203"/>
                      <a:pt x="109" y="252"/>
                    </a:cubicBezTo>
                    <a:cubicBezTo>
                      <a:pt x="88" y="287"/>
                      <a:pt x="113" y="522"/>
                      <a:pt x="113" y="522"/>
                    </a:cubicBezTo>
                    <a:cubicBezTo>
                      <a:pt x="33" y="522"/>
                      <a:pt x="33" y="522"/>
                      <a:pt x="33" y="522"/>
                    </a:cubicBezTo>
                    <a:cubicBezTo>
                      <a:pt x="33" y="522"/>
                      <a:pt x="0" y="234"/>
                      <a:pt x="39" y="178"/>
                    </a:cubicBezTo>
                    <a:cubicBezTo>
                      <a:pt x="78" y="122"/>
                      <a:pt x="238" y="94"/>
                      <a:pt x="285" y="92"/>
                    </a:cubicBezTo>
                    <a:cubicBezTo>
                      <a:pt x="332" y="89"/>
                      <a:pt x="357" y="0"/>
                      <a:pt x="357" y="0"/>
                    </a:cubicBezTo>
                    <a:lnTo>
                      <a:pt x="505" y="0"/>
                    </a:lnTo>
                    <a:close/>
                  </a:path>
                </a:pathLst>
              </a:custGeom>
              <a:solidFill>
                <a:schemeClr val="tx2"/>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1" name="iŝľiḋé">
                <a:extLst>
                  <a:ext uri="{FF2B5EF4-FFF2-40B4-BE49-F238E27FC236}">
                    <a16:creationId xmlns:a16="http://schemas.microsoft.com/office/drawing/2014/main" id="{E0A8CA13-967B-4D34-A8A1-4D73DFEB8301}"/>
                  </a:ext>
                </a:extLst>
              </p:cNvPr>
              <p:cNvSpPr/>
              <p:nvPr/>
            </p:nvSpPr>
            <p:spPr bwMode="auto">
              <a:xfrm>
                <a:off x="9540876" y="5459414"/>
                <a:ext cx="722313" cy="304800"/>
              </a:xfrm>
              <a:custGeom>
                <a:avLst/>
                <a:gdLst>
                  <a:gd name="T0" fmla="*/ 3 w 430"/>
                  <a:gd name="T1" fmla="*/ 178 h 182"/>
                  <a:gd name="T2" fmla="*/ 249 w 430"/>
                  <a:gd name="T3" fmla="*/ 92 h 182"/>
                  <a:gd name="T4" fmla="*/ 321 w 430"/>
                  <a:gd name="T5" fmla="*/ 0 h 182"/>
                  <a:gd name="T6" fmla="*/ 430 w 430"/>
                  <a:gd name="T7" fmla="*/ 0 h 182"/>
                  <a:gd name="T8" fmla="*/ 302 w 430"/>
                  <a:gd name="T9" fmla="*/ 136 h 182"/>
                  <a:gd name="T10" fmla="*/ 0 w 430"/>
                  <a:gd name="T11" fmla="*/ 182 h 182"/>
                  <a:gd name="T12" fmla="*/ 3 w 430"/>
                  <a:gd name="T13" fmla="*/ 178 h 182"/>
                </a:gdLst>
                <a:ahLst/>
                <a:cxnLst>
                  <a:cxn ang="0">
                    <a:pos x="T0" y="T1"/>
                  </a:cxn>
                  <a:cxn ang="0">
                    <a:pos x="T2" y="T3"/>
                  </a:cxn>
                  <a:cxn ang="0">
                    <a:pos x="T4" y="T5"/>
                  </a:cxn>
                  <a:cxn ang="0">
                    <a:pos x="T6" y="T7"/>
                  </a:cxn>
                  <a:cxn ang="0">
                    <a:pos x="T8" y="T9"/>
                  </a:cxn>
                  <a:cxn ang="0">
                    <a:pos x="T10" y="T11"/>
                  </a:cxn>
                  <a:cxn ang="0">
                    <a:pos x="T12" y="T13"/>
                  </a:cxn>
                </a:cxnLst>
                <a:rect l="0" t="0" r="r" b="b"/>
                <a:pathLst>
                  <a:path w="430" h="182">
                    <a:moveTo>
                      <a:pt x="3" y="178"/>
                    </a:moveTo>
                    <a:cubicBezTo>
                      <a:pt x="42" y="122"/>
                      <a:pt x="202" y="94"/>
                      <a:pt x="249" y="92"/>
                    </a:cubicBezTo>
                    <a:cubicBezTo>
                      <a:pt x="296" y="89"/>
                      <a:pt x="321" y="0"/>
                      <a:pt x="321" y="0"/>
                    </a:cubicBezTo>
                    <a:cubicBezTo>
                      <a:pt x="430" y="0"/>
                      <a:pt x="430" y="0"/>
                      <a:pt x="430" y="0"/>
                    </a:cubicBezTo>
                    <a:cubicBezTo>
                      <a:pt x="428" y="18"/>
                      <a:pt x="393" y="119"/>
                      <a:pt x="302" y="136"/>
                    </a:cubicBezTo>
                    <a:cubicBezTo>
                      <a:pt x="203" y="156"/>
                      <a:pt x="67" y="119"/>
                      <a:pt x="0" y="182"/>
                    </a:cubicBezTo>
                    <a:cubicBezTo>
                      <a:pt x="1" y="181"/>
                      <a:pt x="2" y="179"/>
                      <a:pt x="3" y="178"/>
                    </a:cubicBezTo>
                    <a:close/>
                  </a:path>
                </a:pathLst>
              </a:custGeom>
              <a:solidFill>
                <a:schemeClr val="tx2">
                  <a:lumMod val="60000"/>
                  <a:lumOff val="40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2" name="îṡļïďè">
                <a:extLst>
                  <a:ext uri="{FF2B5EF4-FFF2-40B4-BE49-F238E27FC236}">
                    <a16:creationId xmlns:a16="http://schemas.microsoft.com/office/drawing/2014/main" id="{0EF6882A-FD16-497D-9F11-0C20F313BABC}"/>
                  </a:ext>
                </a:extLst>
              </p:cNvPr>
              <p:cNvSpPr/>
              <p:nvPr/>
            </p:nvSpPr>
            <p:spPr bwMode="auto">
              <a:xfrm>
                <a:off x="9845676" y="5502276"/>
                <a:ext cx="423863" cy="239713"/>
              </a:xfrm>
              <a:custGeom>
                <a:avLst/>
                <a:gdLst>
                  <a:gd name="T0" fmla="*/ 0 w 253"/>
                  <a:gd name="T1" fmla="*/ 142 h 142"/>
                  <a:gd name="T2" fmla="*/ 247 w 253"/>
                  <a:gd name="T3" fmla="*/ 22 h 142"/>
                  <a:gd name="T4" fmla="*/ 253 w 253"/>
                  <a:gd name="T5" fmla="*/ 12 h 142"/>
                  <a:gd name="T6" fmla="*/ 253 w 253"/>
                  <a:gd name="T7" fmla="*/ 0 h 142"/>
                  <a:gd name="T8" fmla="*/ 0 w 253"/>
                  <a:gd name="T9" fmla="*/ 110 h 142"/>
                  <a:gd name="T10" fmla="*/ 0 w 253"/>
                  <a:gd name="T11" fmla="*/ 142 h 142"/>
                </a:gdLst>
                <a:ahLst/>
                <a:cxnLst>
                  <a:cxn ang="0">
                    <a:pos x="T0" y="T1"/>
                  </a:cxn>
                  <a:cxn ang="0">
                    <a:pos x="T2" y="T3"/>
                  </a:cxn>
                  <a:cxn ang="0">
                    <a:pos x="T4" y="T5"/>
                  </a:cxn>
                  <a:cxn ang="0">
                    <a:pos x="T6" y="T7"/>
                  </a:cxn>
                  <a:cxn ang="0">
                    <a:pos x="T8" y="T9"/>
                  </a:cxn>
                  <a:cxn ang="0">
                    <a:pos x="T10" y="T11"/>
                  </a:cxn>
                </a:cxnLst>
                <a:rect l="0" t="0" r="r" b="b"/>
                <a:pathLst>
                  <a:path w="253" h="142">
                    <a:moveTo>
                      <a:pt x="0" y="142"/>
                    </a:moveTo>
                    <a:cubicBezTo>
                      <a:pt x="0" y="142"/>
                      <a:pt x="242" y="24"/>
                      <a:pt x="247" y="22"/>
                    </a:cubicBezTo>
                    <a:cubicBezTo>
                      <a:pt x="252" y="19"/>
                      <a:pt x="253" y="16"/>
                      <a:pt x="253" y="12"/>
                    </a:cubicBezTo>
                    <a:cubicBezTo>
                      <a:pt x="253" y="7"/>
                      <a:pt x="253" y="0"/>
                      <a:pt x="253" y="0"/>
                    </a:cubicBezTo>
                    <a:cubicBezTo>
                      <a:pt x="0" y="110"/>
                      <a:pt x="0" y="110"/>
                      <a:pt x="0" y="110"/>
                    </a:cubicBezTo>
                    <a:lnTo>
                      <a:pt x="0" y="142"/>
                    </a:lnTo>
                    <a:close/>
                  </a:path>
                </a:pathLst>
              </a:custGeom>
              <a:solidFill>
                <a:srgbClr val="76888C"/>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3" name="iṡlîḋé">
                <a:extLst>
                  <a:ext uri="{FF2B5EF4-FFF2-40B4-BE49-F238E27FC236}">
                    <a16:creationId xmlns:a16="http://schemas.microsoft.com/office/drawing/2014/main" id="{522FB819-2D07-4F26-9B4A-1E2832CEA6CA}"/>
                  </a:ext>
                </a:extLst>
              </p:cNvPr>
              <p:cNvSpPr/>
              <p:nvPr/>
            </p:nvSpPr>
            <p:spPr bwMode="auto">
              <a:xfrm>
                <a:off x="9258301" y="5497514"/>
                <a:ext cx="1016000" cy="230188"/>
              </a:xfrm>
              <a:custGeom>
                <a:avLst/>
                <a:gdLst>
                  <a:gd name="T0" fmla="*/ 11 w 605"/>
                  <a:gd name="T1" fmla="*/ 126 h 137"/>
                  <a:gd name="T2" fmla="*/ 12 w 605"/>
                  <a:gd name="T3" fmla="*/ 137 h 137"/>
                  <a:gd name="T4" fmla="*/ 341 w 605"/>
                  <a:gd name="T5" fmla="*/ 137 h 137"/>
                  <a:gd name="T6" fmla="*/ 361 w 605"/>
                  <a:gd name="T7" fmla="*/ 127 h 137"/>
                  <a:gd name="T8" fmla="*/ 595 w 605"/>
                  <a:gd name="T9" fmla="*/ 11 h 137"/>
                  <a:gd name="T10" fmla="*/ 593 w 605"/>
                  <a:gd name="T11" fmla="*/ 0 h 137"/>
                  <a:gd name="T12" fmla="*/ 259 w 605"/>
                  <a:gd name="T13" fmla="*/ 0 h 137"/>
                  <a:gd name="T14" fmla="*/ 218 w 605"/>
                  <a:gd name="T15" fmla="*/ 11 h 137"/>
                  <a:gd name="T16" fmla="*/ 11 w 605"/>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5" h="137">
                    <a:moveTo>
                      <a:pt x="11" y="126"/>
                    </a:moveTo>
                    <a:cubicBezTo>
                      <a:pt x="0" y="132"/>
                      <a:pt x="1" y="137"/>
                      <a:pt x="12" y="137"/>
                    </a:cubicBezTo>
                    <a:cubicBezTo>
                      <a:pt x="341" y="137"/>
                      <a:pt x="341" y="137"/>
                      <a:pt x="341" y="137"/>
                    </a:cubicBezTo>
                    <a:cubicBezTo>
                      <a:pt x="353" y="137"/>
                      <a:pt x="361" y="127"/>
                      <a:pt x="361" y="127"/>
                    </a:cubicBezTo>
                    <a:cubicBezTo>
                      <a:pt x="595" y="11"/>
                      <a:pt x="595" y="11"/>
                      <a:pt x="595" y="11"/>
                    </a:cubicBezTo>
                    <a:cubicBezTo>
                      <a:pt x="605" y="5"/>
                      <a:pt x="605" y="0"/>
                      <a:pt x="593" y="0"/>
                    </a:cubicBezTo>
                    <a:cubicBezTo>
                      <a:pt x="259" y="0"/>
                      <a:pt x="259" y="0"/>
                      <a:pt x="259" y="0"/>
                    </a:cubicBezTo>
                    <a:cubicBezTo>
                      <a:pt x="247" y="0"/>
                      <a:pt x="229" y="5"/>
                      <a:pt x="218" y="11"/>
                    </a:cubicBezTo>
                    <a:cubicBezTo>
                      <a:pt x="11" y="126"/>
                      <a:pt x="11" y="126"/>
                      <a:pt x="11" y="126"/>
                    </a:cubicBezTo>
                  </a:path>
                </a:pathLst>
              </a:custGeom>
              <a:solidFill>
                <a:srgbClr val="A6A7AB"/>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4" name="íşḻídê">
                <a:extLst>
                  <a:ext uri="{FF2B5EF4-FFF2-40B4-BE49-F238E27FC236}">
                    <a16:creationId xmlns:a16="http://schemas.microsoft.com/office/drawing/2014/main" id="{A6A1FB4E-3B15-4691-8B16-FAB636B93304}"/>
                  </a:ext>
                </a:extLst>
              </p:cNvPr>
              <p:cNvSpPr/>
              <p:nvPr/>
            </p:nvSpPr>
            <p:spPr bwMode="auto">
              <a:xfrm>
                <a:off x="9774238" y="5676901"/>
                <a:ext cx="53975" cy="15875"/>
              </a:xfrm>
              <a:custGeom>
                <a:avLst/>
                <a:gdLst>
                  <a:gd name="T0" fmla="*/ 2 w 32"/>
                  <a:gd name="T1" fmla="*/ 9 h 9"/>
                  <a:gd name="T2" fmla="*/ 11 w 32"/>
                  <a:gd name="T3" fmla="*/ 9 h 9"/>
                  <a:gd name="T4" fmla="*/ 17 w 32"/>
                  <a:gd name="T5" fmla="*/ 7 h 9"/>
                  <a:gd name="T6" fmla="*/ 29 w 32"/>
                  <a:gd name="T7" fmla="*/ 1 h 9"/>
                  <a:gd name="T8" fmla="*/ 30 w 32"/>
                  <a:gd name="T9" fmla="*/ 0 h 9"/>
                  <a:gd name="T10" fmla="*/ 21 w 32"/>
                  <a:gd name="T11" fmla="*/ 0 h 9"/>
                  <a:gd name="T12" fmla="*/ 15 w 32"/>
                  <a:gd name="T13" fmla="*/ 1 h 9"/>
                  <a:gd name="T14" fmla="*/ 3 w 32"/>
                  <a:gd name="T15" fmla="*/ 7 h 9"/>
                  <a:gd name="T16" fmla="*/ 2 w 3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2" y="9"/>
                    </a:moveTo>
                    <a:cubicBezTo>
                      <a:pt x="11" y="9"/>
                      <a:pt x="11" y="9"/>
                      <a:pt x="11" y="9"/>
                    </a:cubicBezTo>
                    <a:cubicBezTo>
                      <a:pt x="12" y="9"/>
                      <a:pt x="15" y="8"/>
                      <a:pt x="17" y="7"/>
                    </a:cubicBezTo>
                    <a:cubicBezTo>
                      <a:pt x="29" y="1"/>
                      <a:pt x="29" y="1"/>
                      <a:pt x="29" y="1"/>
                    </a:cubicBezTo>
                    <a:cubicBezTo>
                      <a:pt x="31" y="0"/>
                      <a:pt x="32" y="0"/>
                      <a:pt x="30" y="0"/>
                    </a:cubicBezTo>
                    <a:cubicBezTo>
                      <a:pt x="21" y="0"/>
                      <a:pt x="21" y="0"/>
                      <a:pt x="21" y="0"/>
                    </a:cubicBezTo>
                    <a:cubicBezTo>
                      <a:pt x="20" y="0"/>
                      <a:pt x="17" y="0"/>
                      <a:pt x="15" y="1"/>
                    </a:cubicBezTo>
                    <a:cubicBezTo>
                      <a:pt x="3" y="7"/>
                      <a:pt x="3" y="7"/>
                      <a:pt x="3" y="7"/>
                    </a:cubicBezTo>
                    <a:cubicBezTo>
                      <a:pt x="1" y="8"/>
                      <a:pt x="0" y="9"/>
                      <a:pt x="2" y="9"/>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5" name="ïSlîdè">
                <a:extLst>
                  <a:ext uri="{FF2B5EF4-FFF2-40B4-BE49-F238E27FC236}">
                    <a16:creationId xmlns:a16="http://schemas.microsoft.com/office/drawing/2014/main" id="{46D356F2-B5E9-452C-AA25-BE1C177927DF}"/>
                  </a:ext>
                </a:extLst>
              </p:cNvPr>
              <p:cNvSpPr/>
              <p:nvPr/>
            </p:nvSpPr>
            <p:spPr bwMode="auto">
              <a:xfrm>
                <a:off x="9815513" y="5654676"/>
                <a:ext cx="61913" cy="19050"/>
              </a:xfrm>
              <a:custGeom>
                <a:avLst/>
                <a:gdLst>
                  <a:gd name="T0" fmla="*/ 2 w 37"/>
                  <a:gd name="T1" fmla="*/ 12 h 12"/>
                  <a:gd name="T2" fmla="*/ 10 w 37"/>
                  <a:gd name="T3" fmla="*/ 12 h 12"/>
                  <a:gd name="T4" fmla="*/ 17 w 37"/>
                  <a:gd name="T5" fmla="*/ 10 h 12"/>
                  <a:gd name="T6" fmla="*/ 34 w 37"/>
                  <a:gd name="T7" fmla="*/ 2 h 12"/>
                  <a:gd name="T8" fmla="*/ 36 w 37"/>
                  <a:gd name="T9" fmla="*/ 0 h 12"/>
                  <a:gd name="T10" fmla="*/ 27 w 37"/>
                  <a:gd name="T11" fmla="*/ 0 h 12"/>
                  <a:gd name="T12" fmla="*/ 20 w 37"/>
                  <a:gd name="T13" fmla="*/ 2 h 12"/>
                  <a:gd name="T14" fmla="*/ 3 w 37"/>
                  <a:gd name="T15" fmla="*/ 10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0" y="12"/>
                      <a:pt x="10" y="12"/>
                      <a:pt x="10" y="12"/>
                    </a:cubicBezTo>
                    <a:cubicBezTo>
                      <a:pt x="12" y="12"/>
                      <a:pt x="15" y="11"/>
                      <a:pt x="17" y="10"/>
                    </a:cubicBezTo>
                    <a:cubicBezTo>
                      <a:pt x="34" y="2"/>
                      <a:pt x="34" y="2"/>
                      <a:pt x="34" y="2"/>
                    </a:cubicBezTo>
                    <a:cubicBezTo>
                      <a:pt x="36" y="1"/>
                      <a:pt x="37" y="0"/>
                      <a:pt x="36" y="0"/>
                    </a:cubicBezTo>
                    <a:cubicBezTo>
                      <a:pt x="27" y="0"/>
                      <a:pt x="27" y="0"/>
                      <a:pt x="27" y="0"/>
                    </a:cubicBezTo>
                    <a:cubicBezTo>
                      <a:pt x="26" y="0"/>
                      <a:pt x="23" y="1"/>
                      <a:pt x="20" y="2"/>
                    </a:cubicBezTo>
                    <a:cubicBezTo>
                      <a:pt x="3" y="10"/>
                      <a:pt x="3" y="10"/>
                      <a:pt x="3"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6" name="íṧlïďé">
                <a:extLst>
                  <a:ext uri="{FF2B5EF4-FFF2-40B4-BE49-F238E27FC236}">
                    <a16:creationId xmlns:a16="http://schemas.microsoft.com/office/drawing/2014/main" id="{9EDE7C32-DC58-4512-92D9-3C9A6D804275}"/>
                  </a:ext>
                </a:extLst>
              </p:cNvPr>
              <p:cNvSpPr/>
              <p:nvPr/>
            </p:nvSpPr>
            <p:spPr bwMode="auto">
              <a:xfrm>
                <a:off x="9864726" y="5630864"/>
                <a:ext cx="61913" cy="19050"/>
              </a:xfrm>
              <a:custGeom>
                <a:avLst/>
                <a:gdLst>
                  <a:gd name="T0" fmla="*/ 1 w 37"/>
                  <a:gd name="T1" fmla="*/ 12 h 12"/>
                  <a:gd name="T2" fmla="*/ 10 w 37"/>
                  <a:gd name="T3" fmla="*/ 12 h 12"/>
                  <a:gd name="T4" fmla="*/ 17 w 37"/>
                  <a:gd name="T5" fmla="*/ 10 h 12"/>
                  <a:gd name="T6" fmla="*/ 33 w 37"/>
                  <a:gd name="T7" fmla="*/ 2 h 12"/>
                  <a:gd name="T8" fmla="*/ 35 w 37"/>
                  <a:gd name="T9" fmla="*/ 0 h 12"/>
                  <a:gd name="T10" fmla="*/ 27 w 37"/>
                  <a:gd name="T11" fmla="*/ 0 h 12"/>
                  <a:gd name="T12" fmla="*/ 20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1" y="12"/>
                      <a:pt x="14" y="11"/>
                      <a:pt x="17" y="10"/>
                    </a:cubicBezTo>
                    <a:cubicBezTo>
                      <a:pt x="33" y="2"/>
                      <a:pt x="33" y="2"/>
                      <a:pt x="33" y="2"/>
                    </a:cubicBezTo>
                    <a:cubicBezTo>
                      <a:pt x="36" y="1"/>
                      <a:pt x="37" y="0"/>
                      <a:pt x="35"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7" name="îsḻïḍé">
                <a:extLst>
                  <a:ext uri="{FF2B5EF4-FFF2-40B4-BE49-F238E27FC236}">
                    <a16:creationId xmlns:a16="http://schemas.microsoft.com/office/drawing/2014/main" id="{18DCE45B-E40F-435E-9ED7-F2C3B65B9624}"/>
                  </a:ext>
                </a:extLst>
              </p:cNvPr>
              <p:cNvSpPr/>
              <p:nvPr/>
            </p:nvSpPr>
            <p:spPr bwMode="auto">
              <a:xfrm>
                <a:off x="9915526" y="5608639"/>
                <a:ext cx="60325" cy="19050"/>
              </a:xfrm>
              <a:custGeom>
                <a:avLst/>
                <a:gdLst>
                  <a:gd name="T0" fmla="*/ 1 w 36"/>
                  <a:gd name="T1" fmla="*/ 11 h 11"/>
                  <a:gd name="T2" fmla="*/ 10 w 36"/>
                  <a:gd name="T3" fmla="*/ 11 h 11"/>
                  <a:gd name="T4" fmla="*/ 16 w 36"/>
                  <a:gd name="T5" fmla="*/ 9 h 11"/>
                  <a:gd name="T6" fmla="*/ 33 w 36"/>
                  <a:gd name="T7" fmla="*/ 2 h 11"/>
                  <a:gd name="T8" fmla="*/ 35 w 36"/>
                  <a:gd name="T9" fmla="*/ 0 h 11"/>
                  <a:gd name="T10" fmla="*/ 26 w 36"/>
                  <a:gd name="T11" fmla="*/ 0 h 11"/>
                  <a:gd name="T12" fmla="*/ 19 w 36"/>
                  <a:gd name="T13" fmla="*/ 2 h 11"/>
                  <a:gd name="T14" fmla="*/ 3 w 36"/>
                  <a:gd name="T15" fmla="*/ 9 h 11"/>
                  <a:gd name="T16" fmla="*/ 1 w 3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
                    <a:moveTo>
                      <a:pt x="1" y="11"/>
                    </a:moveTo>
                    <a:cubicBezTo>
                      <a:pt x="10" y="11"/>
                      <a:pt x="10" y="11"/>
                      <a:pt x="10" y="11"/>
                    </a:cubicBezTo>
                    <a:cubicBezTo>
                      <a:pt x="11" y="11"/>
                      <a:pt x="14" y="10"/>
                      <a:pt x="16" y="9"/>
                    </a:cubicBezTo>
                    <a:cubicBezTo>
                      <a:pt x="33" y="2"/>
                      <a:pt x="33" y="2"/>
                      <a:pt x="33" y="2"/>
                    </a:cubicBezTo>
                    <a:cubicBezTo>
                      <a:pt x="35" y="0"/>
                      <a:pt x="36" y="0"/>
                      <a:pt x="35" y="0"/>
                    </a:cubicBezTo>
                    <a:cubicBezTo>
                      <a:pt x="26" y="0"/>
                      <a:pt x="26" y="0"/>
                      <a:pt x="26" y="0"/>
                    </a:cubicBezTo>
                    <a:cubicBezTo>
                      <a:pt x="25" y="0"/>
                      <a:pt x="22" y="1"/>
                      <a:pt x="19" y="2"/>
                    </a:cubicBezTo>
                    <a:cubicBezTo>
                      <a:pt x="3" y="9"/>
                      <a:pt x="3" y="9"/>
                      <a:pt x="3" y="9"/>
                    </a:cubicBezTo>
                    <a:cubicBezTo>
                      <a:pt x="0" y="10"/>
                      <a:pt x="0" y="11"/>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8" name="îṩ1ïḑe">
                <a:extLst>
                  <a:ext uri="{FF2B5EF4-FFF2-40B4-BE49-F238E27FC236}">
                    <a16:creationId xmlns:a16="http://schemas.microsoft.com/office/drawing/2014/main" id="{28F5A7E2-1406-400D-89C4-90628E63360E}"/>
                  </a:ext>
                </a:extLst>
              </p:cNvPr>
              <p:cNvSpPr/>
              <p:nvPr/>
            </p:nvSpPr>
            <p:spPr bwMode="auto">
              <a:xfrm>
                <a:off x="9964738" y="5584826"/>
                <a:ext cx="61913" cy="20638"/>
              </a:xfrm>
              <a:custGeom>
                <a:avLst/>
                <a:gdLst>
                  <a:gd name="T0" fmla="*/ 1 w 37"/>
                  <a:gd name="T1" fmla="*/ 12 h 12"/>
                  <a:gd name="T2" fmla="*/ 10 w 37"/>
                  <a:gd name="T3" fmla="*/ 12 h 12"/>
                  <a:gd name="T4" fmla="*/ 17 w 37"/>
                  <a:gd name="T5" fmla="*/ 10 h 12"/>
                  <a:gd name="T6" fmla="*/ 34 w 37"/>
                  <a:gd name="T7" fmla="*/ 2 h 12"/>
                  <a:gd name="T8" fmla="*/ 35 w 37"/>
                  <a:gd name="T9" fmla="*/ 0 h 12"/>
                  <a:gd name="T10" fmla="*/ 27 w 37"/>
                  <a:gd name="T11" fmla="*/ 0 h 12"/>
                  <a:gd name="T12" fmla="*/ 20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4" y="2"/>
                      <a:pt x="34" y="2"/>
                      <a:pt x="34" y="2"/>
                    </a:cubicBezTo>
                    <a:cubicBezTo>
                      <a:pt x="36" y="1"/>
                      <a:pt x="37" y="0"/>
                      <a:pt x="35"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39" name="îṡ1ïďê">
                <a:extLst>
                  <a:ext uri="{FF2B5EF4-FFF2-40B4-BE49-F238E27FC236}">
                    <a16:creationId xmlns:a16="http://schemas.microsoft.com/office/drawing/2014/main" id="{E634F6E7-8043-4ED8-9C61-54A4440B070E}"/>
                  </a:ext>
                </a:extLst>
              </p:cNvPr>
              <p:cNvSpPr/>
              <p:nvPr/>
            </p:nvSpPr>
            <p:spPr bwMode="auto">
              <a:xfrm>
                <a:off x="10013951" y="5561014"/>
                <a:ext cx="61913" cy="20638"/>
              </a:xfrm>
              <a:custGeom>
                <a:avLst/>
                <a:gdLst>
                  <a:gd name="T0" fmla="*/ 1 w 36"/>
                  <a:gd name="T1" fmla="*/ 12 h 12"/>
                  <a:gd name="T2" fmla="*/ 10 w 36"/>
                  <a:gd name="T3" fmla="*/ 12 h 12"/>
                  <a:gd name="T4" fmla="*/ 16 w 36"/>
                  <a:gd name="T5" fmla="*/ 10 h 12"/>
                  <a:gd name="T6" fmla="*/ 33 w 36"/>
                  <a:gd name="T7" fmla="*/ 2 h 12"/>
                  <a:gd name="T8" fmla="*/ 35 w 36"/>
                  <a:gd name="T9" fmla="*/ 0 h 12"/>
                  <a:gd name="T10" fmla="*/ 26 w 36"/>
                  <a:gd name="T11" fmla="*/ 0 h 12"/>
                  <a:gd name="T12" fmla="*/ 20 w 36"/>
                  <a:gd name="T13" fmla="*/ 2 h 12"/>
                  <a:gd name="T14" fmla="*/ 3 w 36"/>
                  <a:gd name="T15" fmla="*/ 10 h 12"/>
                  <a:gd name="T16" fmla="*/ 1 w 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
                    <a:moveTo>
                      <a:pt x="1" y="12"/>
                    </a:moveTo>
                    <a:cubicBezTo>
                      <a:pt x="10" y="12"/>
                      <a:pt x="10" y="12"/>
                      <a:pt x="10" y="12"/>
                    </a:cubicBezTo>
                    <a:cubicBezTo>
                      <a:pt x="11" y="12"/>
                      <a:pt x="14" y="11"/>
                      <a:pt x="16" y="10"/>
                    </a:cubicBezTo>
                    <a:cubicBezTo>
                      <a:pt x="33" y="2"/>
                      <a:pt x="33" y="2"/>
                      <a:pt x="33" y="2"/>
                    </a:cubicBezTo>
                    <a:cubicBezTo>
                      <a:pt x="36" y="1"/>
                      <a:pt x="36" y="0"/>
                      <a:pt x="35" y="0"/>
                    </a:cubicBezTo>
                    <a:cubicBezTo>
                      <a:pt x="26" y="0"/>
                      <a:pt x="26" y="0"/>
                      <a:pt x="26"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0" name="iṣļîḋe">
                <a:extLst>
                  <a:ext uri="{FF2B5EF4-FFF2-40B4-BE49-F238E27FC236}">
                    <a16:creationId xmlns:a16="http://schemas.microsoft.com/office/drawing/2014/main" id="{D71D712F-938B-494A-BEB3-C4AC720211E6}"/>
                  </a:ext>
                </a:extLst>
              </p:cNvPr>
              <p:cNvSpPr/>
              <p:nvPr/>
            </p:nvSpPr>
            <p:spPr bwMode="auto">
              <a:xfrm>
                <a:off x="9745663" y="5676901"/>
                <a:ext cx="53975" cy="15875"/>
              </a:xfrm>
              <a:custGeom>
                <a:avLst/>
                <a:gdLst>
                  <a:gd name="T0" fmla="*/ 2 w 32"/>
                  <a:gd name="T1" fmla="*/ 9 h 9"/>
                  <a:gd name="T2" fmla="*/ 11 w 32"/>
                  <a:gd name="T3" fmla="*/ 9 h 9"/>
                  <a:gd name="T4" fmla="*/ 17 w 32"/>
                  <a:gd name="T5" fmla="*/ 7 h 9"/>
                  <a:gd name="T6" fmla="*/ 29 w 32"/>
                  <a:gd name="T7" fmla="*/ 1 h 9"/>
                  <a:gd name="T8" fmla="*/ 30 w 32"/>
                  <a:gd name="T9" fmla="*/ 0 h 9"/>
                  <a:gd name="T10" fmla="*/ 21 w 32"/>
                  <a:gd name="T11" fmla="*/ 0 h 9"/>
                  <a:gd name="T12" fmla="*/ 15 w 32"/>
                  <a:gd name="T13" fmla="*/ 1 h 9"/>
                  <a:gd name="T14" fmla="*/ 3 w 32"/>
                  <a:gd name="T15" fmla="*/ 7 h 9"/>
                  <a:gd name="T16" fmla="*/ 2 w 3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2" y="9"/>
                    </a:moveTo>
                    <a:cubicBezTo>
                      <a:pt x="11" y="9"/>
                      <a:pt x="11" y="9"/>
                      <a:pt x="11" y="9"/>
                    </a:cubicBezTo>
                    <a:cubicBezTo>
                      <a:pt x="12" y="9"/>
                      <a:pt x="15" y="8"/>
                      <a:pt x="17" y="7"/>
                    </a:cubicBezTo>
                    <a:cubicBezTo>
                      <a:pt x="29" y="1"/>
                      <a:pt x="29" y="1"/>
                      <a:pt x="29" y="1"/>
                    </a:cubicBezTo>
                    <a:cubicBezTo>
                      <a:pt x="31" y="0"/>
                      <a:pt x="32" y="0"/>
                      <a:pt x="30" y="0"/>
                    </a:cubicBezTo>
                    <a:cubicBezTo>
                      <a:pt x="21" y="0"/>
                      <a:pt x="21" y="0"/>
                      <a:pt x="21" y="0"/>
                    </a:cubicBezTo>
                    <a:cubicBezTo>
                      <a:pt x="20" y="0"/>
                      <a:pt x="17" y="1"/>
                      <a:pt x="15" y="1"/>
                    </a:cubicBezTo>
                    <a:cubicBezTo>
                      <a:pt x="3" y="7"/>
                      <a:pt x="3" y="7"/>
                      <a:pt x="3" y="7"/>
                    </a:cubicBezTo>
                    <a:cubicBezTo>
                      <a:pt x="1" y="8"/>
                      <a:pt x="0" y="9"/>
                      <a:pt x="2" y="9"/>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1" name="îSľiḑe">
                <a:extLst>
                  <a:ext uri="{FF2B5EF4-FFF2-40B4-BE49-F238E27FC236}">
                    <a16:creationId xmlns:a16="http://schemas.microsoft.com/office/drawing/2014/main" id="{8459E38F-C4DE-4F52-A8F7-19DA429C951A}"/>
                  </a:ext>
                </a:extLst>
              </p:cNvPr>
              <p:cNvSpPr/>
              <p:nvPr/>
            </p:nvSpPr>
            <p:spPr bwMode="auto">
              <a:xfrm>
                <a:off x="9761538" y="5654676"/>
                <a:ext cx="87313" cy="19050"/>
              </a:xfrm>
              <a:custGeom>
                <a:avLst/>
                <a:gdLst>
                  <a:gd name="T0" fmla="*/ 1 w 52"/>
                  <a:gd name="T1" fmla="*/ 12 h 12"/>
                  <a:gd name="T2" fmla="*/ 25 w 52"/>
                  <a:gd name="T3" fmla="*/ 12 h 12"/>
                  <a:gd name="T4" fmla="*/ 32 w 52"/>
                  <a:gd name="T5" fmla="*/ 10 h 12"/>
                  <a:gd name="T6" fmla="*/ 49 w 52"/>
                  <a:gd name="T7" fmla="*/ 2 h 12"/>
                  <a:gd name="T8" fmla="*/ 50 w 52"/>
                  <a:gd name="T9" fmla="*/ 0 h 12"/>
                  <a:gd name="T10" fmla="*/ 26 w 52"/>
                  <a:gd name="T11" fmla="*/ 0 h 12"/>
                  <a:gd name="T12" fmla="*/ 19 w 52"/>
                  <a:gd name="T13" fmla="*/ 2 h 12"/>
                  <a:gd name="T14" fmla="*/ 3 w 52"/>
                  <a:gd name="T15" fmla="*/ 10 h 12"/>
                  <a:gd name="T16" fmla="*/ 1 w 5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
                    <a:moveTo>
                      <a:pt x="1" y="12"/>
                    </a:moveTo>
                    <a:cubicBezTo>
                      <a:pt x="25" y="12"/>
                      <a:pt x="25" y="12"/>
                      <a:pt x="25" y="12"/>
                    </a:cubicBezTo>
                    <a:cubicBezTo>
                      <a:pt x="27" y="12"/>
                      <a:pt x="30" y="11"/>
                      <a:pt x="32" y="10"/>
                    </a:cubicBezTo>
                    <a:cubicBezTo>
                      <a:pt x="49" y="2"/>
                      <a:pt x="49" y="2"/>
                      <a:pt x="49" y="2"/>
                    </a:cubicBezTo>
                    <a:cubicBezTo>
                      <a:pt x="51" y="1"/>
                      <a:pt x="52" y="0"/>
                      <a:pt x="50" y="0"/>
                    </a:cubicBezTo>
                    <a:cubicBezTo>
                      <a:pt x="26" y="0"/>
                      <a:pt x="26" y="0"/>
                      <a:pt x="26" y="0"/>
                    </a:cubicBezTo>
                    <a:cubicBezTo>
                      <a:pt x="25" y="0"/>
                      <a:pt x="22" y="1"/>
                      <a:pt x="19"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2" name="i$ļîde">
                <a:extLst>
                  <a:ext uri="{FF2B5EF4-FFF2-40B4-BE49-F238E27FC236}">
                    <a16:creationId xmlns:a16="http://schemas.microsoft.com/office/drawing/2014/main" id="{7304EDC9-B9D8-41AF-AC12-91E0B2BA0D56}"/>
                  </a:ext>
                </a:extLst>
              </p:cNvPr>
              <p:cNvSpPr/>
              <p:nvPr/>
            </p:nvSpPr>
            <p:spPr bwMode="auto">
              <a:xfrm>
                <a:off x="9828213" y="5630864"/>
                <a:ext cx="69850" cy="19050"/>
              </a:xfrm>
              <a:custGeom>
                <a:avLst/>
                <a:gdLst>
                  <a:gd name="T0" fmla="*/ 2 w 42"/>
                  <a:gd name="T1" fmla="*/ 12 h 12"/>
                  <a:gd name="T2" fmla="*/ 15 w 42"/>
                  <a:gd name="T3" fmla="*/ 12 h 12"/>
                  <a:gd name="T4" fmla="*/ 22 w 42"/>
                  <a:gd name="T5" fmla="*/ 10 h 12"/>
                  <a:gd name="T6" fmla="*/ 38 w 42"/>
                  <a:gd name="T7" fmla="*/ 2 h 12"/>
                  <a:gd name="T8" fmla="*/ 40 w 42"/>
                  <a:gd name="T9" fmla="*/ 0 h 12"/>
                  <a:gd name="T10" fmla="*/ 27 w 42"/>
                  <a:gd name="T11" fmla="*/ 1 h 12"/>
                  <a:gd name="T12" fmla="*/ 20 w 42"/>
                  <a:gd name="T13" fmla="*/ 3 h 12"/>
                  <a:gd name="T14" fmla="*/ 4 w 42"/>
                  <a:gd name="T15" fmla="*/ 10 h 12"/>
                  <a:gd name="T16" fmla="*/ 2 w 4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
                    <a:moveTo>
                      <a:pt x="2" y="12"/>
                    </a:moveTo>
                    <a:cubicBezTo>
                      <a:pt x="15" y="12"/>
                      <a:pt x="15" y="12"/>
                      <a:pt x="15" y="12"/>
                    </a:cubicBezTo>
                    <a:cubicBezTo>
                      <a:pt x="16" y="12"/>
                      <a:pt x="19" y="11"/>
                      <a:pt x="22" y="10"/>
                    </a:cubicBezTo>
                    <a:cubicBezTo>
                      <a:pt x="38" y="2"/>
                      <a:pt x="38" y="2"/>
                      <a:pt x="38" y="2"/>
                    </a:cubicBezTo>
                    <a:cubicBezTo>
                      <a:pt x="41" y="1"/>
                      <a:pt x="42" y="0"/>
                      <a:pt x="40" y="0"/>
                    </a:cubicBezTo>
                    <a:cubicBezTo>
                      <a:pt x="27" y="1"/>
                      <a:pt x="27" y="1"/>
                      <a:pt x="27" y="1"/>
                    </a:cubicBezTo>
                    <a:cubicBezTo>
                      <a:pt x="26" y="1"/>
                      <a:pt x="22" y="2"/>
                      <a:pt x="20" y="3"/>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3" name="ïṩļíḓé">
                <a:extLst>
                  <a:ext uri="{FF2B5EF4-FFF2-40B4-BE49-F238E27FC236}">
                    <a16:creationId xmlns:a16="http://schemas.microsoft.com/office/drawing/2014/main" id="{1F3B2D8B-01AD-4DB2-B7E2-A02B4D2F0B04}"/>
                  </a:ext>
                </a:extLst>
              </p:cNvPr>
              <p:cNvSpPr/>
              <p:nvPr/>
            </p:nvSpPr>
            <p:spPr bwMode="auto">
              <a:xfrm>
                <a:off x="9856788" y="5608639"/>
                <a:ext cx="90488" cy="20638"/>
              </a:xfrm>
              <a:custGeom>
                <a:avLst/>
                <a:gdLst>
                  <a:gd name="T0" fmla="*/ 1 w 54"/>
                  <a:gd name="T1" fmla="*/ 12 h 12"/>
                  <a:gd name="T2" fmla="*/ 27 w 54"/>
                  <a:gd name="T3" fmla="*/ 11 h 12"/>
                  <a:gd name="T4" fmla="*/ 35 w 54"/>
                  <a:gd name="T5" fmla="*/ 9 h 12"/>
                  <a:gd name="T6" fmla="*/ 51 w 54"/>
                  <a:gd name="T7" fmla="*/ 2 h 12"/>
                  <a:gd name="T8" fmla="*/ 53 w 54"/>
                  <a:gd name="T9" fmla="*/ 0 h 12"/>
                  <a:gd name="T10" fmla="*/ 27 w 54"/>
                  <a:gd name="T11" fmla="*/ 0 h 12"/>
                  <a:gd name="T12" fmla="*/ 20 w 54"/>
                  <a:gd name="T13" fmla="*/ 2 h 12"/>
                  <a:gd name="T14" fmla="*/ 3 w 54"/>
                  <a:gd name="T15" fmla="*/ 10 h 12"/>
                  <a:gd name="T16" fmla="*/ 1 w 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
                    <a:moveTo>
                      <a:pt x="1" y="12"/>
                    </a:moveTo>
                    <a:cubicBezTo>
                      <a:pt x="27" y="11"/>
                      <a:pt x="27" y="11"/>
                      <a:pt x="27" y="11"/>
                    </a:cubicBezTo>
                    <a:cubicBezTo>
                      <a:pt x="29" y="11"/>
                      <a:pt x="32" y="10"/>
                      <a:pt x="35" y="9"/>
                    </a:cubicBezTo>
                    <a:cubicBezTo>
                      <a:pt x="51" y="2"/>
                      <a:pt x="51" y="2"/>
                      <a:pt x="51" y="2"/>
                    </a:cubicBezTo>
                    <a:cubicBezTo>
                      <a:pt x="53" y="1"/>
                      <a:pt x="54" y="0"/>
                      <a:pt x="53"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4" name="ïSļiďé">
                <a:extLst>
                  <a:ext uri="{FF2B5EF4-FFF2-40B4-BE49-F238E27FC236}">
                    <a16:creationId xmlns:a16="http://schemas.microsoft.com/office/drawing/2014/main" id="{F4A79301-B060-4FFE-906C-8DC1CBA56BE5}"/>
                  </a:ext>
                </a:extLst>
              </p:cNvPr>
              <p:cNvSpPr/>
              <p:nvPr/>
            </p:nvSpPr>
            <p:spPr bwMode="auto">
              <a:xfrm>
                <a:off x="9936163" y="5584826"/>
                <a:ext cx="61913" cy="20638"/>
              </a:xfrm>
              <a:custGeom>
                <a:avLst/>
                <a:gdLst>
                  <a:gd name="T0" fmla="*/ 2 w 37"/>
                  <a:gd name="T1" fmla="*/ 12 h 12"/>
                  <a:gd name="T2" fmla="*/ 10 w 37"/>
                  <a:gd name="T3" fmla="*/ 12 h 12"/>
                  <a:gd name="T4" fmla="*/ 17 w 37"/>
                  <a:gd name="T5" fmla="*/ 10 h 12"/>
                  <a:gd name="T6" fmla="*/ 34 w 37"/>
                  <a:gd name="T7" fmla="*/ 2 h 12"/>
                  <a:gd name="T8" fmla="*/ 35 w 37"/>
                  <a:gd name="T9" fmla="*/ 0 h 12"/>
                  <a:gd name="T10" fmla="*/ 27 w 37"/>
                  <a:gd name="T11" fmla="*/ 0 h 12"/>
                  <a:gd name="T12" fmla="*/ 20 w 37"/>
                  <a:gd name="T13" fmla="*/ 2 h 12"/>
                  <a:gd name="T14" fmla="*/ 3 w 37"/>
                  <a:gd name="T15" fmla="*/ 10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0" y="12"/>
                      <a:pt x="10" y="12"/>
                      <a:pt x="10" y="12"/>
                    </a:cubicBezTo>
                    <a:cubicBezTo>
                      <a:pt x="12" y="12"/>
                      <a:pt x="15" y="11"/>
                      <a:pt x="17" y="10"/>
                    </a:cubicBezTo>
                    <a:cubicBezTo>
                      <a:pt x="34" y="2"/>
                      <a:pt x="34" y="2"/>
                      <a:pt x="34" y="2"/>
                    </a:cubicBezTo>
                    <a:cubicBezTo>
                      <a:pt x="36" y="1"/>
                      <a:pt x="37" y="0"/>
                      <a:pt x="35" y="0"/>
                    </a:cubicBezTo>
                    <a:cubicBezTo>
                      <a:pt x="27" y="0"/>
                      <a:pt x="27" y="0"/>
                      <a:pt x="27" y="0"/>
                    </a:cubicBezTo>
                    <a:cubicBezTo>
                      <a:pt x="25" y="0"/>
                      <a:pt x="22" y="1"/>
                      <a:pt x="20" y="2"/>
                    </a:cubicBezTo>
                    <a:cubicBezTo>
                      <a:pt x="3" y="10"/>
                      <a:pt x="3" y="10"/>
                      <a:pt x="3"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5" name="íṩḷíďè">
                <a:extLst>
                  <a:ext uri="{FF2B5EF4-FFF2-40B4-BE49-F238E27FC236}">
                    <a16:creationId xmlns:a16="http://schemas.microsoft.com/office/drawing/2014/main" id="{4F0A2C37-D8D0-4D18-887D-76D0FE728037}"/>
                  </a:ext>
                </a:extLst>
              </p:cNvPr>
              <p:cNvSpPr/>
              <p:nvPr/>
            </p:nvSpPr>
            <p:spPr bwMode="auto">
              <a:xfrm>
                <a:off x="9986963" y="5561014"/>
                <a:ext cx="60325" cy="20638"/>
              </a:xfrm>
              <a:custGeom>
                <a:avLst/>
                <a:gdLst>
                  <a:gd name="T0" fmla="*/ 1 w 36"/>
                  <a:gd name="T1" fmla="*/ 12 h 12"/>
                  <a:gd name="T2" fmla="*/ 10 w 36"/>
                  <a:gd name="T3" fmla="*/ 12 h 12"/>
                  <a:gd name="T4" fmla="*/ 17 w 36"/>
                  <a:gd name="T5" fmla="*/ 10 h 12"/>
                  <a:gd name="T6" fmla="*/ 33 w 36"/>
                  <a:gd name="T7" fmla="*/ 2 h 12"/>
                  <a:gd name="T8" fmla="*/ 35 w 36"/>
                  <a:gd name="T9" fmla="*/ 0 h 12"/>
                  <a:gd name="T10" fmla="*/ 26 w 36"/>
                  <a:gd name="T11" fmla="*/ 1 h 12"/>
                  <a:gd name="T12" fmla="*/ 20 w 36"/>
                  <a:gd name="T13" fmla="*/ 2 h 12"/>
                  <a:gd name="T14" fmla="*/ 3 w 36"/>
                  <a:gd name="T15" fmla="*/ 10 h 12"/>
                  <a:gd name="T16" fmla="*/ 1 w 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
                    <a:moveTo>
                      <a:pt x="1" y="12"/>
                    </a:moveTo>
                    <a:cubicBezTo>
                      <a:pt x="10" y="12"/>
                      <a:pt x="10" y="12"/>
                      <a:pt x="10" y="12"/>
                    </a:cubicBezTo>
                    <a:cubicBezTo>
                      <a:pt x="11" y="12"/>
                      <a:pt x="14" y="11"/>
                      <a:pt x="17" y="10"/>
                    </a:cubicBezTo>
                    <a:cubicBezTo>
                      <a:pt x="33" y="2"/>
                      <a:pt x="33" y="2"/>
                      <a:pt x="33" y="2"/>
                    </a:cubicBezTo>
                    <a:cubicBezTo>
                      <a:pt x="36" y="1"/>
                      <a:pt x="36" y="0"/>
                      <a:pt x="35" y="0"/>
                    </a:cubicBezTo>
                    <a:cubicBezTo>
                      <a:pt x="26" y="1"/>
                      <a:pt x="26" y="1"/>
                      <a:pt x="26" y="1"/>
                    </a:cubicBezTo>
                    <a:cubicBezTo>
                      <a:pt x="25" y="1"/>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6" name="ïşḻïḋè">
                <a:extLst>
                  <a:ext uri="{FF2B5EF4-FFF2-40B4-BE49-F238E27FC236}">
                    <a16:creationId xmlns:a16="http://schemas.microsoft.com/office/drawing/2014/main" id="{E4D56756-89E1-4125-B19E-36D0D16453E9}"/>
                  </a:ext>
                </a:extLst>
              </p:cNvPr>
              <p:cNvSpPr/>
              <p:nvPr/>
            </p:nvSpPr>
            <p:spPr bwMode="auto">
              <a:xfrm>
                <a:off x="9720263" y="5676901"/>
                <a:ext cx="50800" cy="15875"/>
              </a:xfrm>
              <a:custGeom>
                <a:avLst/>
                <a:gdLst>
                  <a:gd name="T0" fmla="*/ 1 w 30"/>
                  <a:gd name="T1" fmla="*/ 9 h 9"/>
                  <a:gd name="T2" fmla="*/ 9 w 30"/>
                  <a:gd name="T3" fmla="*/ 9 h 9"/>
                  <a:gd name="T4" fmla="*/ 15 w 30"/>
                  <a:gd name="T5" fmla="*/ 7 h 9"/>
                  <a:gd name="T6" fmla="*/ 27 w 30"/>
                  <a:gd name="T7" fmla="*/ 1 h 9"/>
                  <a:gd name="T8" fmla="*/ 29 w 30"/>
                  <a:gd name="T9" fmla="*/ 0 h 9"/>
                  <a:gd name="T10" fmla="*/ 20 w 30"/>
                  <a:gd name="T11" fmla="*/ 0 h 9"/>
                  <a:gd name="T12" fmla="*/ 15 w 30"/>
                  <a:gd name="T13" fmla="*/ 2 h 9"/>
                  <a:gd name="T14" fmla="*/ 2 w 30"/>
                  <a:gd name="T15" fmla="*/ 7 h 9"/>
                  <a:gd name="T16" fmla="*/ 1 w 3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9">
                    <a:moveTo>
                      <a:pt x="1" y="9"/>
                    </a:moveTo>
                    <a:cubicBezTo>
                      <a:pt x="9" y="9"/>
                      <a:pt x="9" y="9"/>
                      <a:pt x="9" y="9"/>
                    </a:cubicBezTo>
                    <a:cubicBezTo>
                      <a:pt x="10" y="9"/>
                      <a:pt x="13" y="8"/>
                      <a:pt x="15" y="7"/>
                    </a:cubicBezTo>
                    <a:cubicBezTo>
                      <a:pt x="27" y="1"/>
                      <a:pt x="27" y="1"/>
                      <a:pt x="27" y="1"/>
                    </a:cubicBezTo>
                    <a:cubicBezTo>
                      <a:pt x="29" y="1"/>
                      <a:pt x="30" y="0"/>
                      <a:pt x="29" y="0"/>
                    </a:cubicBezTo>
                    <a:cubicBezTo>
                      <a:pt x="20" y="0"/>
                      <a:pt x="20" y="0"/>
                      <a:pt x="20" y="0"/>
                    </a:cubicBezTo>
                    <a:cubicBezTo>
                      <a:pt x="19" y="0"/>
                      <a:pt x="17" y="1"/>
                      <a:pt x="15" y="2"/>
                    </a:cubicBezTo>
                    <a:cubicBezTo>
                      <a:pt x="2" y="7"/>
                      <a:pt x="2" y="7"/>
                      <a:pt x="2" y="7"/>
                    </a:cubicBezTo>
                    <a:cubicBezTo>
                      <a:pt x="0" y="8"/>
                      <a:pt x="0" y="9"/>
                      <a:pt x="1" y="9"/>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7" name="iṥḻïḓè">
                <a:extLst>
                  <a:ext uri="{FF2B5EF4-FFF2-40B4-BE49-F238E27FC236}">
                    <a16:creationId xmlns:a16="http://schemas.microsoft.com/office/drawing/2014/main" id="{DAEF2FD7-32F1-45B0-AE2E-9D7A93E3DECF}"/>
                  </a:ext>
                </a:extLst>
              </p:cNvPr>
              <p:cNvSpPr/>
              <p:nvPr/>
            </p:nvSpPr>
            <p:spPr bwMode="auto">
              <a:xfrm>
                <a:off x="9693276" y="5676901"/>
                <a:ext cx="50800" cy="15875"/>
              </a:xfrm>
              <a:custGeom>
                <a:avLst/>
                <a:gdLst>
                  <a:gd name="T0" fmla="*/ 1 w 30"/>
                  <a:gd name="T1" fmla="*/ 9 h 9"/>
                  <a:gd name="T2" fmla="*/ 9 w 30"/>
                  <a:gd name="T3" fmla="*/ 9 h 9"/>
                  <a:gd name="T4" fmla="*/ 15 w 30"/>
                  <a:gd name="T5" fmla="*/ 7 h 9"/>
                  <a:gd name="T6" fmla="*/ 27 w 30"/>
                  <a:gd name="T7" fmla="*/ 2 h 9"/>
                  <a:gd name="T8" fmla="*/ 29 w 30"/>
                  <a:gd name="T9" fmla="*/ 0 h 9"/>
                  <a:gd name="T10" fmla="*/ 20 w 30"/>
                  <a:gd name="T11" fmla="*/ 0 h 9"/>
                  <a:gd name="T12" fmla="*/ 15 w 30"/>
                  <a:gd name="T13" fmla="*/ 2 h 9"/>
                  <a:gd name="T14" fmla="*/ 2 w 30"/>
                  <a:gd name="T15" fmla="*/ 7 h 9"/>
                  <a:gd name="T16" fmla="*/ 1 w 3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9">
                    <a:moveTo>
                      <a:pt x="1" y="9"/>
                    </a:moveTo>
                    <a:cubicBezTo>
                      <a:pt x="9" y="9"/>
                      <a:pt x="9" y="9"/>
                      <a:pt x="9" y="9"/>
                    </a:cubicBezTo>
                    <a:cubicBezTo>
                      <a:pt x="10" y="9"/>
                      <a:pt x="13" y="8"/>
                      <a:pt x="15" y="7"/>
                    </a:cubicBezTo>
                    <a:cubicBezTo>
                      <a:pt x="27" y="2"/>
                      <a:pt x="27" y="2"/>
                      <a:pt x="27" y="2"/>
                    </a:cubicBezTo>
                    <a:cubicBezTo>
                      <a:pt x="29" y="1"/>
                      <a:pt x="30" y="0"/>
                      <a:pt x="29" y="0"/>
                    </a:cubicBezTo>
                    <a:cubicBezTo>
                      <a:pt x="20" y="0"/>
                      <a:pt x="20" y="0"/>
                      <a:pt x="20" y="0"/>
                    </a:cubicBezTo>
                    <a:cubicBezTo>
                      <a:pt x="19" y="0"/>
                      <a:pt x="17" y="1"/>
                      <a:pt x="15" y="2"/>
                    </a:cubicBezTo>
                    <a:cubicBezTo>
                      <a:pt x="2" y="7"/>
                      <a:pt x="2" y="7"/>
                      <a:pt x="2" y="7"/>
                    </a:cubicBezTo>
                    <a:cubicBezTo>
                      <a:pt x="1" y="8"/>
                      <a:pt x="0" y="9"/>
                      <a:pt x="1" y="9"/>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8" name="îSlïdé">
                <a:extLst>
                  <a:ext uri="{FF2B5EF4-FFF2-40B4-BE49-F238E27FC236}">
                    <a16:creationId xmlns:a16="http://schemas.microsoft.com/office/drawing/2014/main" id="{E108E3D2-A689-46CD-8B69-00E93BE60EC0}"/>
                  </a:ext>
                </a:extLst>
              </p:cNvPr>
              <p:cNvSpPr/>
              <p:nvPr/>
            </p:nvSpPr>
            <p:spPr bwMode="auto">
              <a:xfrm>
                <a:off x="9732963" y="5654676"/>
                <a:ext cx="60325" cy="19050"/>
              </a:xfrm>
              <a:custGeom>
                <a:avLst/>
                <a:gdLst>
                  <a:gd name="T0" fmla="*/ 1 w 36"/>
                  <a:gd name="T1" fmla="*/ 12 h 12"/>
                  <a:gd name="T2" fmla="*/ 10 w 36"/>
                  <a:gd name="T3" fmla="*/ 12 h 12"/>
                  <a:gd name="T4" fmla="*/ 16 w 36"/>
                  <a:gd name="T5" fmla="*/ 10 h 12"/>
                  <a:gd name="T6" fmla="*/ 33 w 36"/>
                  <a:gd name="T7" fmla="*/ 2 h 12"/>
                  <a:gd name="T8" fmla="*/ 35 w 36"/>
                  <a:gd name="T9" fmla="*/ 0 h 12"/>
                  <a:gd name="T10" fmla="*/ 26 w 36"/>
                  <a:gd name="T11" fmla="*/ 0 h 12"/>
                  <a:gd name="T12" fmla="*/ 20 w 36"/>
                  <a:gd name="T13" fmla="*/ 2 h 12"/>
                  <a:gd name="T14" fmla="*/ 3 w 36"/>
                  <a:gd name="T15" fmla="*/ 10 h 12"/>
                  <a:gd name="T16" fmla="*/ 1 w 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
                    <a:moveTo>
                      <a:pt x="1" y="12"/>
                    </a:moveTo>
                    <a:cubicBezTo>
                      <a:pt x="10" y="12"/>
                      <a:pt x="10" y="12"/>
                      <a:pt x="10" y="12"/>
                    </a:cubicBezTo>
                    <a:cubicBezTo>
                      <a:pt x="11" y="12"/>
                      <a:pt x="14" y="11"/>
                      <a:pt x="16" y="10"/>
                    </a:cubicBezTo>
                    <a:cubicBezTo>
                      <a:pt x="33" y="2"/>
                      <a:pt x="33" y="2"/>
                      <a:pt x="33" y="2"/>
                    </a:cubicBezTo>
                    <a:cubicBezTo>
                      <a:pt x="35" y="1"/>
                      <a:pt x="36" y="0"/>
                      <a:pt x="35" y="0"/>
                    </a:cubicBezTo>
                    <a:cubicBezTo>
                      <a:pt x="26" y="0"/>
                      <a:pt x="26" y="0"/>
                      <a:pt x="26" y="0"/>
                    </a:cubicBezTo>
                    <a:cubicBezTo>
                      <a:pt x="25" y="0"/>
                      <a:pt x="22" y="1"/>
                      <a:pt x="20" y="2"/>
                    </a:cubicBezTo>
                    <a:cubicBezTo>
                      <a:pt x="3" y="10"/>
                      <a:pt x="3" y="10"/>
                      <a:pt x="3" y="10"/>
                    </a:cubicBezTo>
                    <a:cubicBezTo>
                      <a:pt x="0"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49" name="iṧḻïḓe">
                <a:extLst>
                  <a:ext uri="{FF2B5EF4-FFF2-40B4-BE49-F238E27FC236}">
                    <a16:creationId xmlns:a16="http://schemas.microsoft.com/office/drawing/2014/main" id="{0505A4FF-1528-4AF7-993E-C488C4FE73B8}"/>
                  </a:ext>
                </a:extLst>
              </p:cNvPr>
              <p:cNvSpPr/>
              <p:nvPr/>
            </p:nvSpPr>
            <p:spPr bwMode="auto">
              <a:xfrm>
                <a:off x="9702801" y="5656264"/>
                <a:ext cx="61913" cy="17463"/>
              </a:xfrm>
              <a:custGeom>
                <a:avLst/>
                <a:gdLst>
                  <a:gd name="T0" fmla="*/ 2 w 37"/>
                  <a:gd name="T1" fmla="*/ 11 h 11"/>
                  <a:gd name="T2" fmla="*/ 10 w 37"/>
                  <a:gd name="T3" fmla="*/ 11 h 11"/>
                  <a:gd name="T4" fmla="*/ 17 w 37"/>
                  <a:gd name="T5" fmla="*/ 9 h 11"/>
                  <a:gd name="T6" fmla="*/ 34 w 37"/>
                  <a:gd name="T7" fmla="*/ 1 h 11"/>
                  <a:gd name="T8" fmla="*/ 36 w 37"/>
                  <a:gd name="T9" fmla="*/ 0 h 11"/>
                  <a:gd name="T10" fmla="*/ 27 w 37"/>
                  <a:gd name="T11" fmla="*/ 0 h 11"/>
                  <a:gd name="T12" fmla="*/ 20 w 37"/>
                  <a:gd name="T13" fmla="*/ 2 h 11"/>
                  <a:gd name="T14" fmla="*/ 4 w 37"/>
                  <a:gd name="T15" fmla="*/ 9 h 11"/>
                  <a:gd name="T16" fmla="*/ 2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2" y="11"/>
                    </a:moveTo>
                    <a:cubicBezTo>
                      <a:pt x="10" y="11"/>
                      <a:pt x="10" y="11"/>
                      <a:pt x="10" y="11"/>
                    </a:cubicBezTo>
                    <a:cubicBezTo>
                      <a:pt x="12" y="11"/>
                      <a:pt x="15" y="10"/>
                      <a:pt x="17" y="9"/>
                    </a:cubicBezTo>
                    <a:cubicBezTo>
                      <a:pt x="34" y="1"/>
                      <a:pt x="34" y="1"/>
                      <a:pt x="34" y="1"/>
                    </a:cubicBezTo>
                    <a:cubicBezTo>
                      <a:pt x="36" y="0"/>
                      <a:pt x="37" y="0"/>
                      <a:pt x="36" y="0"/>
                    </a:cubicBezTo>
                    <a:cubicBezTo>
                      <a:pt x="27" y="0"/>
                      <a:pt x="27" y="0"/>
                      <a:pt x="27" y="0"/>
                    </a:cubicBezTo>
                    <a:cubicBezTo>
                      <a:pt x="26" y="0"/>
                      <a:pt x="23" y="0"/>
                      <a:pt x="20" y="2"/>
                    </a:cubicBezTo>
                    <a:cubicBezTo>
                      <a:pt x="4" y="9"/>
                      <a:pt x="4" y="9"/>
                      <a:pt x="4" y="9"/>
                    </a:cubicBezTo>
                    <a:cubicBezTo>
                      <a:pt x="1" y="10"/>
                      <a:pt x="0" y="11"/>
                      <a:pt x="2"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0" name="îṥ1îďe">
                <a:extLst>
                  <a:ext uri="{FF2B5EF4-FFF2-40B4-BE49-F238E27FC236}">
                    <a16:creationId xmlns:a16="http://schemas.microsoft.com/office/drawing/2014/main" id="{34D5BCE5-9586-44B8-9C37-AEB90141C9E7}"/>
                  </a:ext>
                </a:extLst>
              </p:cNvPr>
              <p:cNvSpPr/>
              <p:nvPr/>
            </p:nvSpPr>
            <p:spPr bwMode="auto">
              <a:xfrm>
                <a:off x="9712326" y="5632451"/>
                <a:ext cx="61913" cy="20638"/>
              </a:xfrm>
              <a:custGeom>
                <a:avLst/>
                <a:gdLst>
                  <a:gd name="T0" fmla="*/ 1 w 37"/>
                  <a:gd name="T1" fmla="*/ 12 h 12"/>
                  <a:gd name="T2" fmla="*/ 10 w 37"/>
                  <a:gd name="T3" fmla="*/ 12 h 12"/>
                  <a:gd name="T4" fmla="*/ 17 w 37"/>
                  <a:gd name="T5" fmla="*/ 10 h 12"/>
                  <a:gd name="T6" fmla="*/ 33 w 37"/>
                  <a:gd name="T7" fmla="*/ 2 h 12"/>
                  <a:gd name="T8" fmla="*/ 35 w 37"/>
                  <a:gd name="T9" fmla="*/ 0 h 12"/>
                  <a:gd name="T10" fmla="*/ 26 w 37"/>
                  <a:gd name="T11" fmla="*/ 0 h 12"/>
                  <a:gd name="T12" fmla="*/ 19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3" y="2"/>
                      <a:pt x="33" y="2"/>
                      <a:pt x="33" y="2"/>
                    </a:cubicBezTo>
                    <a:cubicBezTo>
                      <a:pt x="36" y="1"/>
                      <a:pt x="37" y="0"/>
                      <a:pt x="35" y="0"/>
                    </a:cubicBezTo>
                    <a:cubicBezTo>
                      <a:pt x="26" y="0"/>
                      <a:pt x="26" y="0"/>
                      <a:pt x="26" y="0"/>
                    </a:cubicBezTo>
                    <a:cubicBezTo>
                      <a:pt x="25" y="0"/>
                      <a:pt x="22" y="1"/>
                      <a:pt x="19" y="2"/>
                    </a:cubicBezTo>
                    <a:cubicBezTo>
                      <a:pt x="3" y="10"/>
                      <a:pt x="3" y="10"/>
                      <a:pt x="3" y="10"/>
                    </a:cubicBezTo>
                    <a:cubicBezTo>
                      <a:pt x="0"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1" name="íṧľíḓe">
                <a:extLst>
                  <a:ext uri="{FF2B5EF4-FFF2-40B4-BE49-F238E27FC236}">
                    <a16:creationId xmlns:a16="http://schemas.microsoft.com/office/drawing/2014/main" id="{9F915FA4-6E6F-4A2B-8B83-4E3B704FCF89}"/>
                  </a:ext>
                </a:extLst>
              </p:cNvPr>
              <p:cNvSpPr/>
              <p:nvPr/>
            </p:nvSpPr>
            <p:spPr bwMode="auto">
              <a:xfrm>
                <a:off x="9740901" y="5632451"/>
                <a:ext cx="61913" cy="20638"/>
              </a:xfrm>
              <a:custGeom>
                <a:avLst/>
                <a:gdLst>
                  <a:gd name="T0" fmla="*/ 2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3 w 37"/>
                  <a:gd name="T15" fmla="*/ 10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1" y="12"/>
                      <a:pt x="11" y="12"/>
                      <a:pt x="11" y="12"/>
                    </a:cubicBezTo>
                    <a:cubicBezTo>
                      <a:pt x="12" y="12"/>
                      <a:pt x="15" y="11"/>
                      <a:pt x="18" y="10"/>
                    </a:cubicBezTo>
                    <a:cubicBezTo>
                      <a:pt x="34" y="2"/>
                      <a:pt x="34" y="2"/>
                      <a:pt x="34" y="2"/>
                    </a:cubicBezTo>
                    <a:cubicBezTo>
                      <a:pt x="37" y="1"/>
                      <a:pt x="37" y="0"/>
                      <a:pt x="36" y="0"/>
                    </a:cubicBezTo>
                    <a:cubicBezTo>
                      <a:pt x="27" y="0"/>
                      <a:pt x="27" y="0"/>
                      <a:pt x="27" y="0"/>
                    </a:cubicBezTo>
                    <a:cubicBezTo>
                      <a:pt x="25" y="0"/>
                      <a:pt x="22" y="1"/>
                      <a:pt x="20" y="2"/>
                    </a:cubicBezTo>
                    <a:cubicBezTo>
                      <a:pt x="3" y="10"/>
                      <a:pt x="3" y="10"/>
                      <a:pt x="3"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2" name="is1íde">
                <a:extLst>
                  <a:ext uri="{FF2B5EF4-FFF2-40B4-BE49-F238E27FC236}">
                    <a16:creationId xmlns:a16="http://schemas.microsoft.com/office/drawing/2014/main" id="{9C9D6D13-5ECC-4C93-B515-5916FA1EE32E}"/>
                  </a:ext>
                </a:extLst>
              </p:cNvPr>
              <p:cNvSpPr/>
              <p:nvPr/>
            </p:nvSpPr>
            <p:spPr bwMode="auto">
              <a:xfrm>
                <a:off x="9771063" y="5632451"/>
                <a:ext cx="61913" cy="20638"/>
              </a:xfrm>
              <a:custGeom>
                <a:avLst/>
                <a:gdLst>
                  <a:gd name="T0" fmla="*/ 1 w 37"/>
                  <a:gd name="T1" fmla="*/ 11 h 12"/>
                  <a:gd name="T2" fmla="*/ 10 w 37"/>
                  <a:gd name="T3" fmla="*/ 11 h 12"/>
                  <a:gd name="T4" fmla="*/ 17 w 37"/>
                  <a:gd name="T5" fmla="*/ 9 h 12"/>
                  <a:gd name="T6" fmla="*/ 34 w 37"/>
                  <a:gd name="T7" fmla="*/ 2 h 12"/>
                  <a:gd name="T8" fmla="*/ 36 w 37"/>
                  <a:gd name="T9" fmla="*/ 0 h 12"/>
                  <a:gd name="T10" fmla="*/ 26 w 37"/>
                  <a:gd name="T11" fmla="*/ 0 h 12"/>
                  <a:gd name="T12" fmla="*/ 19 w 37"/>
                  <a:gd name="T13" fmla="*/ 2 h 12"/>
                  <a:gd name="T14" fmla="*/ 3 w 37"/>
                  <a:gd name="T15" fmla="*/ 9 h 12"/>
                  <a:gd name="T16" fmla="*/ 1 w 3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1"/>
                    </a:moveTo>
                    <a:cubicBezTo>
                      <a:pt x="10" y="11"/>
                      <a:pt x="10" y="11"/>
                      <a:pt x="10" y="11"/>
                    </a:cubicBezTo>
                    <a:cubicBezTo>
                      <a:pt x="12" y="11"/>
                      <a:pt x="15" y="10"/>
                      <a:pt x="17" y="9"/>
                    </a:cubicBezTo>
                    <a:cubicBezTo>
                      <a:pt x="34" y="2"/>
                      <a:pt x="34" y="2"/>
                      <a:pt x="34" y="2"/>
                    </a:cubicBezTo>
                    <a:cubicBezTo>
                      <a:pt x="36" y="1"/>
                      <a:pt x="37" y="0"/>
                      <a:pt x="36" y="0"/>
                    </a:cubicBezTo>
                    <a:cubicBezTo>
                      <a:pt x="26" y="0"/>
                      <a:pt x="26" y="0"/>
                      <a:pt x="26" y="0"/>
                    </a:cubicBezTo>
                    <a:cubicBezTo>
                      <a:pt x="25" y="0"/>
                      <a:pt x="22" y="1"/>
                      <a:pt x="19" y="2"/>
                    </a:cubicBezTo>
                    <a:cubicBezTo>
                      <a:pt x="3" y="9"/>
                      <a:pt x="3" y="9"/>
                      <a:pt x="3" y="9"/>
                    </a:cubicBezTo>
                    <a:cubicBezTo>
                      <a:pt x="1" y="11"/>
                      <a:pt x="0" y="12"/>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3" name="îşľiḍê">
                <a:extLst>
                  <a:ext uri="{FF2B5EF4-FFF2-40B4-BE49-F238E27FC236}">
                    <a16:creationId xmlns:a16="http://schemas.microsoft.com/office/drawing/2014/main" id="{1DACE4EB-165B-48D9-B7C4-B3616BD21DE2}"/>
                  </a:ext>
                </a:extLst>
              </p:cNvPr>
              <p:cNvSpPr/>
              <p:nvPr/>
            </p:nvSpPr>
            <p:spPr bwMode="auto">
              <a:xfrm>
                <a:off x="9799638" y="5632451"/>
                <a:ext cx="63500" cy="17463"/>
              </a:xfrm>
              <a:custGeom>
                <a:avLst/>
                <a:gdLst>
                  <a:gd name="T0" fmla="*/ 2 w 38"/>
                  <a:gd name="T1" fmla="*/ 11 h 11"/>
                  <a:gd name="T2" fmla="*/ 11 w 38"/>
                  <a:gd name="T3" fmla="*/ 11 h 11"/>
                  <a:gd name="T4" fmla="*/ 18 w 38"/>
                  <a:gd name="T5" fmla="*/ 9 h 11"/>
                  <a:gd name="T6" fmla="*/ 34 w 38"/>
                  <a:gd name="T7" fmla="*/ 2 h 11"/>
                  <a:gd name="T8" fmla="*/ 36 w 38"/>
                  <a:gd name="T9" fmla="*/ 0 h 11"/>
                  <a:gd name="T10" fmla="*/ 27 w 38"/>
                  <a:gd name="T11" fmla="*/ 0 h 11"/>
                  <a:gd name="T12" fmla="*/ 20 w 38"/>
                  <a:gd name="T13" fmla="*/ 2 h 11"/>
                  <a:gd name="T14" fmla="*/ 4 w 38"/>
                  <a:gd name="T15" fmla="*/ 9 h 11"/>
                  <a:gd name="T16" fmla="*/ 2 w 3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1">
                    <a:moveTo>
                      <a:pt x="2" y="11"/>
                    </a:moveTo>
                    <a:cubicBezTo>
                      <a:pt x="11" y="11"/>
                      <a:pt x="11" y="11"/>
                      <a:pt x="11" y="11"/>
                    </a:cubicBezTo>
                    <a:cubicBezTo>
                      <a:pt x="12" y="11"/>
                      <a:pt x="15" y="10"/>
                      <a:pt x="18" y="9"/>
                    </a:cubicBezTo>
                    <a:cubicBezTo>
                      <a:pt x="34" y="2"/>
                      <a:pt x="34" y="2"/>
                      <a:pt x="34" y="2"/>
                    </a:cubicBezTo>
                    <a:cubicBezTo>
                      <a:pt x="37" y="1"/>
                      <a:pt x="38" y="0"/>
                      <a:pt x="36" y="0"/>
                    </a:cubicBezTo>
                    <a:cubicBezTo>
                      <a:pt x="27" y="0"/>
                      <a:pt x="27" y="0"/>
                      <a:pt x="27" y="0"/>
                    </a:cubicBezTo>
                    <a:cubicBezTo>
                      <a:pt x="26" y="0"/>
                      <a:pt x="22" y="1"/>
                      <a:pt x="20" y="2"/>
                    </a:cubicBezTo>
                    <a:cubicBezTo>
                      <a:pt x="4" y="9"/>
                      <a:pt x="4" y="9"/>
                      <a:pt x="4" y="9"/>
                    </a:cubicBezTo>
                    <a:cubicBezTo>
                      <a:pt x="1" y="10"/>
                      <a:pt x="0" y="11"/>
                      <a:pt x="2"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4" name="íśľíḍe">
                <a:extLst>
                  <a:ext uri="{FF2B5EF4-FFF2-40B4-BE49-F238E27FC236}">
                    <a16:creationId xmlns:a16="http://schemas.microsoft.com/office/drawing/2014/main" id="{50983060-75AE-4ADD-839E-B0E5B87631F2}"/>
                  </a:ext>
                </a:extLst>
              </p:cNvPr>
              <p:cNvSpPr/>
              <p:nvPr/>
            </p:nvSpPr>
            <p:spPr bwMode="auto">
              <a:xfrm>
                <a:off x="9710738" y="5610226"/>
                <a:ext cx="61913" cy="19050"/>
              </a:xfrm>
              <a:custGeom>
                <a:avLst/>
                <a:gdLst>
                  <a:gd name="T0" fmla="*/ 1 w 37"/>
                  <a:gd name="T1" fmla="*/ 11 h 11"/>
                  <a:gd name="T2" fmla="*/ 10 w 37"/>
                  <a:gd name="T3" fmla="*/ 11 h 11"/>
                  <a:gd name="T4" fmla="*/ 17 w 37"/>
                  <a:gd name="T5" fmla="*/ 9 h 11"/>
                  <a:gd name="T6" fmla="*/ 34 w 37"/>
                  <a:gd name="T7" fmla="*/ 2 h 11"/>
                  <a:gd name="T8" fmla="*/ 36 w 37"/>
                  <a:gd name="T9" fmla="*/ 0 h 11"/>
                  <a:gd name="T10" fmla="*/ 27 w 37"/>
                  <a:gd name="T11" fmla="*/ 0 h 11"/>
                  <a:gd name="T12" fmla="*/ 20 w 37"/>
                  <a:gd name="T13" fmla="*/ 2 h 11"/>
                  <a:gd name="T14" fmla="*/ 3 w 37"/>
                  <a:gd name="T15" fmla="*/ 9 h 11"/>
                  <a:gd name="T16" fmla="*/ 1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1" y="11"/>
                    </a:moveTo>
                    <a:cubicBezTo>
                      <a:pt x="10" y="11"/>
                      <a:pt x="10" y="11"/>
                      <a:pt x="10" y="11"/>
                    </a:cubicBezTo>
                    <a:cubicBezTo>
                      <a:pt x="12" y="11"/>
                      <a:pt x="15" y="10"/>
                      <a:pt x="17" y="9"/>
                    </a:cubicBezTo>
                    <a:cubicBezTo>
                      <a:pt x="34" y="2"/>
                      <a:pt x="34" y="2"/>
                      <a:pt x="34" y="2"/>
                    </a:cubicBezTo>
                    <a:cubicBezTo>
                      <a:pt x="36" y="1"/>
                      <a:pt x="37" y="0"/>
                      <a:pt x="36" y="0"/>
                    </a:cubicBezTo>
                    <a:cubicBezTo>
                      <a:pt x="27" y="0"/>
                      <a:pt x="27" y="0"/>
                      <a:pt x="27" y="0"/>
                    </a:cubicBezTo>
                    <a:cubicBezTo>
                      <a:pt x="25" y="0"/>
                      <a:pt x="22" y="1"/>
                      <a:pt x="20" y="2"/>
                    </a:cubicBezTo>
                    <a:cubicBezTo>
                      <a:pt x="3" y="9"/>
                      <a:pt x="3" y="9"/>
                      <a:pt x="3" y="9"/>
                    </a:cubicBezTo>
                    <a:cubicBezTo>
                      <a:pt x="1" y="11"/>
                      <a:pt x="0" y="11"/>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5" name="íSlîḋê">
                <a:extLst>
                  <a:ext uri="{FF2B5EF4-FFF2-40B4-BE49-F238E27FC236}">
                    <a16:creationId xmlns:a16="http://schemas.microsoft.com/office/drawing/2014/main" id="{FDAD9FAD-1572-4370-9E2D-CB0C273FD90B}"/>
                  </a:ext>
                </a:extLst>
              </p:cNvPr>
              <p:cNvSpPr/>
              <p:nvPr/>
            </p:nvSpPr>
            <p:spPr bwMode="auto">
              <a:xfrm>
                <a:off x="9739313" y="5610226"/>
                <a:ext cx="63500" cy="19050"/>
              </a:xfrm>
              <a:custGeom>
                <a:avLst/>
                <a:gdLst>
                  <a:gd name="T0" fmla="*/ 2 w 38"/>
                  <a:gd name="T1" fmla="*/ 11 h 11"/>
                  <a:gd name="T2" fmla="*/ 11 w 38"/>
                  <a:gd name="T3" fmla="*/ 11 h 11"/>
                  <a:gd name="T4" fmla="*/ 18 w 38"/>
                  <a:gd name="T5" fmla="*/ 9 h 11"/>
                  <a:gd name="T6" fmla="*/ 34 w 38"/>
                  <a:gd name="T7" fmla="*/ 2 h 11"/>
                  <a:gd name="T8" fmla="*/ 36 w 38"/>
                  <a:gd name="T9" fmla="*/ 0 h 11"/>
                  <a:gd name="T10" fmla="*/ 27 w 38"/>
                  <a:gd name="T11" fmla="*/ 0 h 11"/>
                  <a:gd name="T12" fmla="*/ 20 w 38"/>
                  <a:gd name="T13" fmla="*/ 2 h 11"/>
                  <a:gd name="T14" fmla="*/ 4 w 38"/>
                  <a:gd name="T15" fmla="*/ 9 h 11"/>
                  <a:gd name="T16" fmla="*/ 2 w 3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1">
                    <a:moveTo>
                      <a:pt x="2" y="11"/>
                    </a:moveTo>
                    <a:cubicBezTo>
                      <a:pt x="11" y="11"/>
                      <a:pt x="11" y="11"/>
                      <a:pt x="11" y="11"/>
                    </a:cubicBezTo>
                    <a:cubicBezTo>
                      <a:pt x="12" y="11"/>
                      <a:pt x="16" y="10"/>
                      <a:pt x="18" y="9"/>
                    </a:cubicBezTo>
                    <a:cubicBezTo>
                      <a:pt x="34" y="2"/>
                      <a:pt x="34" y="2"/>
                      <a:pt x="34" y="2"/>
                    </a:cubicBezTo>
                    <a:cubicBezTo>
                      <a:pt x="37" y="0"/>
                      <a:pt x="38" y="0"/>
                      <a:pt x="36" y="0"/>
                    </a:cubicBezTo>
                    <a:cubicBezTo>
                      <a:pt x="27" y="0"/>
                      <a:pt x="27" y="0"/>
                      <a:pt x="27" y="0"/>
                    </a:cubicBezTo>
                    <a:cubicBezTo>
                      <a:pt x="26" y="0"/>
                      <a:pt x="23" y="1"/>
                      <a:pt x="20" y="2"/>
                    </a:cubicBezTo>
                    <a:cubicBezTo>
                      <a:pt x="4" y="9"/>
                      <a:pt x="4" y="9"/>
                      <a:pt x="4" y="9"/>
                    </a:cubicBezTo>
                    <a:cubicBezTo>
                      <a:pt x="1" y="10"/>
                      <a:pt x="0" y="11"/>
                      <a:pt x="2"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6" name="iṥļïḍê">
                <a:extLst>
                  <a:ext uri="{FF2B5EF4-FFF2-40B4-BE49-F238E27FC236}">
                    <a16:creationId xmlns:a16="http://schemas.microsoft.com/office/drawing/2014/main" id="{4FEA0370-0E04-4979-9E4C-C4827A3AB06F}"/>
                  </a:ext>
                </a:extLst>
              </p:cNvPr>
              <p:cNvSpPr/>
              <p:nvPr/>
            </p:nvSpPr>
            <p:spPr bwMode="auto">
              <a:xfrm>
                <a:off x="9769476" y="5608639"/>
                <a:ext cx="61913" cy="20638"/>
              </a:xfrm>
              <a:custGeom>
                <a:avLst/>
                <a:gdLst>
                  <a:gd name="T0" fmla="*/ 1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1" y="12"/>
                      <a:pt x="11" y="12"/>
                      <a:pt x="11" y="12"/>
                    </a:cubicBezTo>
                    <a:cubicBezTo>
                      <a:pt x="12" y="12"/>
                      <a:pt x="15" y="11"/>
                      <a:pt x="18" y="10"/>
                    </a:cubicBezTo>
                    <a:cubicBezTo>
                      <a:pt x="34" y="2"/>
                      <a:pt x="34" y="2"/>
                      <a:pt x="34" y="2"/>
                    </a:cubicBezTo>
                    <a:cubicBezTo>
                      <a:pt x="36" y="1"/>
                      <a:pt x="37" y="0"/>
                      <a:pt x="36"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7" name="ïṡliḓe">
                <a:extLst>
                  <a:ext uri="{FF2B5EF4-FFF2-40B4-BE49-F238E27FC236}">
                    <a16:creationId xmlns:a16="http://schemas.microsoft.com/office/drawing/2014/main" id="{487A487F-4D49-46B3-91D8-902429B3D421}"/>
                  </a:ext>
                </a:extLst>
              </p:cNvPr>
              <p:cNvSpPr/>
              <p:nvPr/>
            </p:nvSpPr>
            <p:spPr bwMode="auto">
              <a:xfrm>
                <a:off x="9799638" y="5608639"/>
                <a:ext cx="61913" cy="20638"/>
              </a:xfrm>
              <a:custGeom>
                <a:avLst/>
                <a:gdLst>
                  <a:gd name="T0" fmla="*/ 1 w 37"/>
                  <a:gd name="T1" fmla="*/ 12 h 12"/>
                  <a:gd name="T2" fmla="*/ 10 w 37"/>
                  <a:gd name="T3" fmla="*/ 12 h 12"/>
                  <a:gd name="T4" fmla="*/ 17 w 37"/>
                  <a:gd name="T5" fmla="*/ 10 h 12"/>
                  <a:gd name="T6" fmla="*/ 34 w 37"/>
                  <a:gd name="T7" fmla="*/ 2 h 12"/>
                  <a:gd name="T8" fmla="*/ 35 w 37"/>
                  <a:gd name="T9" fmla="*/ 0 h 12"/>
                  <a:gd name="T10" fmla="*/ 26 w 37"/>
                  <a:gd name="T11" fmla="*/ 0 h 12"/>
                  <a:gd name="T12" fmla="*/ 19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4" y="2"/>
                      <a:pt x="34" y="2"/>
                      <a:pt x="34" y="2"/>
                    </a:cubicBezTo>
                    <a:cubicBezTo>
                      <a:pt x="36" y="1"/>
                      <a:pt x="37" y="0"/>
                      <a:pt x="35" y="0"/>
                    </a:cubicBezTo>
                    <a:cubicBezTo>
                      <a:pt x="26" y="0"/>
                      <a:pt x="26" y="0"/>
                      <a:pt x="26" y="0"/>
                    </a:cubicBezTo>
                    <a:cubicBezTo>
                      <a:pt x="25" y="0"/>
                      <a:pt x="22" y="1"/>
                      <a:pt x="19"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8" name="íŝḷîḋê">
                <a:extLst>
                  <a:ext uri="{FF2B5EF4-FFF2-40B4-BE49-F238E27FC236}">
                    <a16:creationId xmlns:a16="http://schemas.microsoft.com/office/drawing/2014/main" id="{BBB9FE36-EEC5-44CE-B970-2F2F88AD3C9E}"/>
                  </a:ext>
                </a:extLst>
              </p:cNvPr>
              <p:cNvSpPr/>
              <p:nvPr/>
            </p:nvSpPr>
            <p:spPr bwMode="auto">
              <a:xfrm>
                <a:off x="9828213" y="5608639"/>
                <a:ext cx="61913" cy="20638"/>
              </a:xfrm>
              <a:custGeom>
                <a:avLst/>
                <a:gdLst>
                  <a:gd name="T0" fmla="*/ 2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4 w 37"/>
                  <a:gd name="T15" fmla="*/ 10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1" y="12"/>
                      <a:pt x="11" y="12"/>
                      <a:pt x="11" y="12"/>
                    </a:cubicBezTo>
                    <a:cubicBezTo>
                      <a:pt x="12" y="12"/>
                      <a:pt x="15" y="11"/>
                      <a:pt x="18" y="10"/>
                    </a:cubicBezTo>
                    <a:cubicBezTo>
                      <a:pt x="34" y="2"/>
                      <a:pt x="34" y="2"/>
                      <a:pt x="34" y="2"/>
                    </a:cubicBezTo>
                    <a:cubicBezTo>
                      <a:pt x="37" y="1"/>
                      <a:pt x="37" y="0"/>
                      <a:pt x="36" y="0"/>
                    </a:cubicBezTo>
                    <a:cubicBezTo>
                      <a:pt x="27" y="0"/>
                      <a:pt x="27" y="0"/>
                      <a:pt x="27" y="0"/>
                    </a:cubicBezTo>
                    <a:cubicBezTo>
                      <a:pt x="26" y="0"/>
                      <a:pt x="22" y="1"/>
                      <a:pt x="20" y="2"/>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59" name="ïṡlídé">
                <a:extLst>
                  <a:ext uri="{FF2B5EF4-FFF2-40B4-BE49-F238E27FC236}">
                    <a16:creationId xmlns:a16="http://schemas.microsoft.com/office/drawing/2014/main" id="{DF4751C9-953C-44F6-9889-B78A8EAB5D2A}"/>
                  </a:ext>
                </a:extLst>
              </p:cNvPr>
              <p:cNvSpPr/>
              <p:nvPr/>
            </p:nvSpPr>
            <p:spPr bwMode="auto">
              <a:xfrm>
                <a:off x="9686926" y="5586414"/>
                <a:ext cx="61913" cy="20638"/>
              </a:xfrm>
              <a:custGeom>
                <a:avLst/>
                <a:gdLst>
                  <a:gd name="T0" fmla="*/ 1 w 37"/>
                  <a:gd name="T1" fmla="*/ 12 h 12"/>
                  <a:gd name="T2" fmla="*/ 10 w 37"/>
                  <a:gd name="T3" fmla="*/ 12 h 12"/>
                  <a:gd name="T4" fmla="*/ 17 w 37"/>
                  <a:gd name="T5" fmla="*/ 10 h 12"/>
                  <a:gd name="T6" fmla="*/ 34 w 37"/>
                  <a:gd name="T7" fmla="*/ 2 h 12"/>
                  <a:gd name="T8" fmla="*/ 36 w 37"/>
                  <a:gd name="T9" fmla="*/ 0 h 12"/>
                  <a:gd name="T10" fmla="*/ 27 w 37"/>
                  <a:gd name="T11" fmla="*/ 0 h 12"/>
                  <a:gd name="T12" fmla="*/ 20 w 37"/>
                  <a:gd name="T13" fmla="*/ 3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4" y="2"/>
                      <a:pt x="34" y="2"/>
                      <a:pt x="34" y="2"/>
                    </a:cubicBezTo>
                    <a:cubicBezTo>
                      <a:pt x="36" y="1"/>
                      <a:pt x="37" y="0"/>
                      <a:pt x="36" y="0"/>
                    </a:cubicBezTo>
                    <a:cubicBezTo>
                      <a:pt x="27" y="0"/>
                      <a:pt x="27" y="0"/>
                      <a:pt x="27" y="0"/>
                    </a:cubicBezTo>
                    <a:cubicBezTo>
                      <a:pt x="25" y="0"/>
                      <a:pt x="22" y="1"/>
                      <a:pt x="20" y="3"/>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0" name="îsľíďé">
                <a:extLst>
                  <a:ext uri="{FF2B5EF4-FFF2-40B4-BE49-F238E27FC236}">
                    <a16:creationId xmlns:a16="http://schemas.microsoft.com/office/drawing/2014/main" id="{628D6460-94FE-4E5F-A8D5-71CFC1CB3B53}"/>
                  </a:ext>
                </a:extLst>
              </p:cNvPr>
              <p:cNvSpPr/>
              <p:nvPr/>
            </p:nvSpPr>
            <p:spPr bwMode="auto">
              <a:xfrm>
                <a:off x="9715501" y="5586414"/>
                <a:ext cx="63500" cy="20638"/>
              </a:xfrm>
              <a:custGeom>
                <a:avLst/>
                <a:gdLst>
                  <a:gd name="T0" fmla="*/ 2 w 38"/>
                  <a:gd name="T1" fmla="*/ 12 h 12"/>
                  <a:gd name="T2" fmla="*/ 11 w 38"/>
                  <a:gd name="T3" fmla="*/ 12 h 12"/>
                  <a:gd name="T4" fmla="*/ 18 w 38"/>
                  <a:gd name="T5" fmla="*/ 10 h 12"/>
                  <a:gd name="T6" fmla="*/ 34 w 38"/>
                  <a:gd name="T7" fmla="*/ 2 h 12"/>
                  <a:gd name="T8" fmla="*/ 36 w 38"/>
                  <a:gd name="T9" fmla="*/ 0 h 12"/>
                  <a:gd name="T10" fmla="*/ 27 w 38"/>
                  <a:gd name="T11" fmla="*/ 0 h 12"/>
                  <a:gd name="T12" fmla="*/ 20 w 38"/>
                  <a:gd name="T13" fmla="*/ 2 h 12"/>
                  <a:gd name="T14" fmla="*/ 4 w 38"/>
                  <a:gd name="T15" fmla="*/ 10 h 12"/>
                  <a:gd name="T16" fmla="*/ 2 w 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
                    <a:moveTo>
                      <a:pt x="2" y="12"/>
                    </a:moveTo>
                    <a:cubicBezTo>
                      <a:pt x="11" y="12"/>
                      <a:pt x="11" y="12"/>
                      <a:pt x="11" y="12"/>
                    </a:cubicBezTo>
                    <a:cubicBezTo>
                      <a:pt x="12" y="12"/>
                      <a:pt x="16" y="11"/>
                      <a:pt x="18" y="10"/>
                    </a:cubicBezTo>
                    <a:cubicBezTo>
                      <a:pt x="34" y="2"/>
                      <a:pt x="34" y="2"/>
                      <a:pt x="34" y="2"/>
                    </a:cubicBezTo>
                    <a:cubicBezTo>
                      <a:pt x="37" y="1"/>
                      <a:pt x="38" y="0"/>
                      <a:pt x="36" y="0"/>
                    </a:cubicBezTo>
                    <a:cubicBezTo>
                      <a:pt x="27" y="0"/>
                      <a:pt x="27" y="0"/>
                      <a:pt x="27" y="0"/>
                    </a:cubicBezTo>
                    <a:cubicBezTo>
                      <a:pt x="26" y="0"/>
                      <a:pt x="23" y="1"/>
                      <a:pt x="20" y="2"/>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1" name="ïṩḻíḋé">
                <a:extLst>
                  <a:ext uri="{FF2B5EF4-FFF2-40B4-BE49-F238E27FC236}">
                    <a16:creationId xmlns:a16="http://schemas.microsoft.com/office/drawing/2014/main" id="{0981C16F-E8D8-4F29-AB82-A61CCA4CFCF7}"/>
                  </a:ext>
                </a:extLst>
              </p:cNvPr>
              <p:cNvSpPr/>
              <p:nvPr/>
            </p:nvSpPr>
            <p:spPr bwMode="auto">
              <a:xfrm>
                <a:off x="9745663" y="5586414"/>
                <a:ext cx="61913" cy="20638"/>
              </a:xfrm>
              <a:custGeom>
                <a:avLst/>
                <a:gdLst>
                  <a:gd name="T0" fmla="*/ 1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1" y="12"/>
                      <a:pt x="11" y="12"/>
                      <a:pt x="11" y="12"/>
                    </a:cubicBezTo>
                    <a:cubicBezTo>
                      <a:pt x="12" y="12"/>
                      <a:pt x="15" y="11"/>
                      <a:pt x="18" y="10"/>
                    </a:cubicBezTo>
                    <a:cubicBezTo>
                      <a:pt x="34" y="2"/>
                      <a:pt x="34" y="2"/>
                      <a:pt x="34" y="2"/>
                    </a:cubicBezTo>
                    <a:cubicBezTo>
                      <a:pt x="36" y="1"/>
                      <a:pt x="37" y="0"/>
                      <a:pt x="36"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2" name="îšľíḋê">
                <a:extLst>
                  <a:ext uri="{FF2B5EF4-FFF2-40B4-BE49-F238E27FC236}">
                    <a16:creationId xmlns:a16="http://schemas.microsoft.com/office/drawing/2014/main" id="{17A835E7-E234-47C8-9F11-D5DF490B017B}"/>
                  </a:ext>
                </a:extLst>
              </p:cNvPr>
              <p:cNvSpPr/>
              <p:nvPr/>
            </p:nvSpPr>
            <p:spPr bwMode="auto">
              <a:xfrm>
                <a:off x="9775826" y="5586414"/>
                <a:ext cx="61913" cy="20638"/>
              </a:xfrm>
              <a:custGeom>
                <a:avLst/>
                <a:gdLst>
                  <a:gd name="T0" fmla="*/ 1 w 37"/>
                  <a:gd name="T1" fmla="*/ 12 h 12"/>
                  <a:gd name="T2" fmla="*/ 10 w 37"/>
                  <a:gd name="T3" fmla="*/ 12 h 12"/>
                  <a:gd name="T4" fmla="*/ 17 w 37"/>
                  <a:gd name="T5" fmla="*/ 10 h 12"/>
                  <a:gd name="T6" fmla="*/ 34 w 37"/>
                  <a:gd name="T7" fmla="*/ 2 h 12"/>
                  <a:gd name="T8" fmla="*/ 35 w 37"/>
                  <a:gd name="T9" fmla="*/ 0 h 12"/>
                  <a:gd name="T10" fmla="*/ 26 w 37"/>
                  <a:gd name="T11" fmla="*/ 0 h 12"/>
                  <a:gd name="T12" fmla="*/ 19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4" y="2"/>
                      <a:pt x="34" y="2"/>
                      <a:pt x="34" y="2"/>
                    </a:cubicBezTo>
                    <a:cubicBezTo>
                      <a:pt x="36" y="1"/>
                      <a:pt x="37" y="0"/>
                      <a:pt x="35" y="0"/>
                    </a:cubicBezTo>
                    <a:cubicBezTo>
                      <a:pt x="26" y="0"/>
                      <a:pt x="26" y="0"/>
                      <a:pt x="26" y="0"/>
                    </a:cubicBezTo>
                    <a:cubicBezTo>
                      <a:pt x="25" y="0"/>
                      <a:pt x="22" y="1"/>
                      <a:pt x="19"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3" name="îṡļíďé">
                <a:extLst>
                  <a:ext uri="{FF2B5EF4-FFF2-40B4-BE49-F238E27FC236}">
                    <a16:creationId xmlns:a16="http://schemas.microsoft.com/office/drawing/2014/main" id="{7FF2E62C-724D-4C29-9AD8-385DEBC5DC05}"/>
                  </a:ext>
                </a:extLst>
              </p:cNvPr>
              <p:cNvSpPr/>
              <p:nvPr/>
            </p:nvSpPr>
            <p:spPr bwMode="auto">
              <a:xfrm>
                <a:off x="9804401" y="5586414"/>
                <a:ext cx="61913" cy="20638"/>
              </a:xfrm>
              <a:custGeom>
                <a:avLst/>
                <a:gdLst>
                  <a:gd name="T0" fmla="*/ 2 w 37"/>
                  <a:gd name="T1" fmla="*/ 12 h 12"/>
                  <a:gd name="T2" fmla="*/ 11 w 37"/>
                  <a:gd name="T3" fmla="*/ 11 h 12"/>
                  <a:gd name="T4" fmla="*/ 18 w 37"/>
                  <a:gd name="T5" fmla="*/ 9 h 12"/>
                  <a:gd name="T6" fmla="*/ 34 w 37"/>
                  <a:gd name="T7" fmla="*/ 2 h 12"/>
                  <a:gd name="T8" fmla="*/ 36 w 37"/>
                  <a:gd name="T9" fmla="*/ 0 h 12"/>
                  <a:gd name="T10" fmla="*/ 27 w 37"/>
                  <a:gd name="T11" fmla="*/ 0 h 12"/>
                  <a:gd name="T12" fmla="*/ 20 w 37"/>
                  <a:gd name="T13" fmla="*/ 2 h 12"/>
                  <a:gd name="T14" fmla="*/ 4 w 37"/>
                  <a:gd name="T15" fmla="*/ 9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1" y="11"/>
                      <a:pt x="11" y="11"/>
                      <a:pt x="11" y="11"/>
                    </a:cubicBezTo>
                    <a:cubicBezTo>
                      <a:pt x="12" y="11"/>
                      <a:pt x="15" y="10"/>
                      <a:pt x="18" y="9"/>
                    </a:cubicBezTo>
                    <a:cubicBezTo>
                      <a:pt x="34" y="2"/>
                      <a:pt x="34" y="2"/>
                      <a:pt x="34" y="2"/>
                    </a:cubicBezTo>
                    <a:cubicBezTo>
                      <a:pt x="37" y="1"/>
                      <a:pt x="37" y="0"/>
                      <a:pt x="36" y="0"/>
                    </a:cubicBezTo>
                    <a:cubicBezTo>
                      <a:pt x="27" y="0"/>
                      <a:pt x="27" y="0"/>
                      <a:pt x="27" y="0"/>
                    </a:cubicBezTo>
                    <a:cubicBezTo>
                      <a:pt x="26" y="0"/>
                      <a:pt x="22" y="1"/>
                      <a:pt x="20" y="2"/>
                    </a:cubicBezTo>
                    <a:cubicBezTo>
                      <a:pt x="4" y="9"/>
                      <a:pt x="4" y="9"/>
                      <a:pt x="4" y="9"/>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4" name="íṧḻíḓê">
                <a:extLst>
                  <a:ext uri="{FF2B5EF4-FFF2-40B4-BE49-F238E27FC236}">
                    <a16:creationId xmlns:a16="http://schemas.microsoft.com/office/drawing/2014/main" id="{7619780A-F55F-4D87-A160-4B4B31BF07C3}"/>
                  </a:ext>
                </a:extLst>
              </p:cNvPr>
              <p:cNvSpPr/>
              <p:nvPr/>
            </p:nvSpPr>
            <p:spPr bwMode="auto">
              <a:xfrm>
                <a:off x="9834563" y="5586414"/>
                <a:ext cx="61913" cy="19050"/>
              </a:xfrm>
              <a:custGeom>
                <a:avLst/>
                <a:gdLst>
                  <a:gd name="T0" fmla="*/ 1 w 37"/>
                  <a:gd name="T1" fmla="*/ 11 h 11"/>
                  <a:gd name="T2" fmla="*/ 10 w 37"/>
                  <a:gd name="T3" fmla="*/ 11 h 11"/>
                  <a:gd name="T4" fmla="*/ 17 w 37"/>
                  <a:gd name="T5" fmla="*/ 9 h 11"/>
                  <a:gd name="T6" fmla="*/ 34 w 37"/>
                  <a:gd name="T7" fmla="*/ 2 h 11"/>
                  <a:gd name="T8" fmla="*/ 36 w 37"/>
                  <a:gd name="T9" fmla="*/ 0 h 11"/>
                  <a:gd name="T10" fmla="*/ 27 w 37"/>
                  <a:gd name="T11" fmla="*/ 0 h 11"/>
                  <a:gd name="T12" fmla="*/ 20 w 37"/>
                  <a:gd name="T13" fmla="*/ 2 h 11"/>
                  <a:gd name="T14" fmla="*/ 3 w 37"/>
                  <a:gd name="T15" fmla="*/ 9 h 11"/>
                  <a:gd name="T16" fmla="*/ 1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1" y="11"/>
                    </a:moveTo>
                    <a:cubicBezTo>
                      <a:pt x="10" y="11"/>
                      <a:pt x="10" y="11"/>
                      <a:pt x="10" y="11"/>
                    </a:cubicBezTo>
                    <a:cubicBezTo>
                      <a:pt x="12" y="11"/>
                      <a:pt x="15" y="10"/>
                      <a:pt x="17" y="9"/>
                    </a:cubicBezTo>
                    <a:cubicBezTo>
                      <a:pt x="34" y="2"/>
                      <a:pt x="34" y="2"/>
                      <a:pt x="34" y="2"/>
                    </a:cubicBezTo>
                    <a:cubicBezTo>
                      <a:pt x="36" y="1"/>
                      <a:pt x="37" y="0"/>
                      <a:pt x="36" y="0"/>
                    </a:cubicBezTo>
                    <a:cubicBezTo>
                      <a:pt x="27" y="0"/>
                      <a:pt x="27" y="0"/>
                      <a:pt x="27" y="0"/>
                    </a:cubicBezTo>
                    <a:cubicBezTo>
                      <a:pt x="25" y="0"/>
                      <a:pt x="22" y="1"/>
                      <a:pt x="20" y="2"/>
                    </a:cubicBezTo>
                    <a:cubicBezTo>
                      <a:pt x="3" y="9"/>
                      <a:pt x="3" y="9"/>
                      <a:pt x="3" y="9"/>
                    </a:cubicBezTo>
                    <a:cubicBezTo>
                      <a:pt x="1" y="10"/>
                      <a:pt x="0" y="11"/>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5" name="îšľïdè">
                <a:extLst>
                  <a:ext uri="{FF2B5EF4-FFF2-40B4-BE49-F238E27FC236}">
                    <a16:creationId xmlns:a16="http://schemas.microsoft.com/office/drawing/2014/main" id="{594A2C57-3275-4B56-ACB7-C2A962B13CFF}"/>
                  </a:ext>
                </a:extLst>
              </p:cNvPr>
              <p:cNvSpPr/>
              <p:nvPr/>
            </p:nvSpPr>
            <p:spPr bwMode="auto">
              <a:xfrm>
                <a:off x="9863138" y="5584826"/>
                <a:ext cx="63500" cy="20638"/>
              </a:xfrm>
              <a:custGeom>
                <a:avLst/>
                <a:gdLst>
                  <a:gd name="T0" fmla="*/ 2 w 38"/>
                  <a:gd name="T1" fmla="*/ 12 h 12"/>
                  <a:gd name="T2" fmla="*/ 11 w 38"/>
                  <a:gd name="T3" fmla="*/ 12 h 12"/>
                  <a:gd name="T4" fmla="*/ 18 w 38"/>
                  <a:gd name="T5" fmla="*/ 10 h 12"/>
                  <a:gd name="T6" fmla="*/ 34 w 38"/>
                  <a:gd name="T7" fmla="*/ 2 h 12"/>
                  <a:gd name="T8" fmla="*/ 36 w 38"/>
                  <a:gd name="T9" fmla="*/ 0 h 12"/>
                  <a:gd name="T10" fmla="*/ 27 w 38"/>
                  <a:gd name="T11" fmla="*/ 1 h 12"/>
                  <a:gd name="T12" fmla="*/ 20 w 38"/>
                  <a:gd name="T13" fmla="*/ 3 h 12"/>
                  <a:gd name="T14" fmla="*/ 4 w 38"/>
                  <a:gd name="T15" fmla="*/ 10 h 12"/>
                  <a:gd name="T16" fmla="*/ 2 w 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
                    <a:moveTo>
                      <a:pt x="2" y="12"/>
                    </a:moveTo>
                    <a:cubicBezTo>
                      <a:pt x="11" y="12"/>
                      <a:pt x="11" y="12"/>
                      <a:pt x="11" y="12"/>
                    </a:cubicBezTo>
                    <a:cubicBezTo>
                      <a:pt x="12" y="12"/>
                      <a:pt x="16" y="11"/>
                      <a:pt x="18" y="10"/>
                    </a:cubicBezTo>
                    <a:cubicBezTo>
                      <a:pt x="34" y="2"/>
                      <a:pt x="34" y="2"/>
                      <a:pt x="34" y="2"/>
                    </a:cubicBezTo>
                    <a:cubicBezTo>
                      <a:pt x="37" y="1"/>
                      <a:pt x="38" y="0"/>
                      <a:pt x="36" y="0"/>
                    </a:cubicBezTo>
                    <a:cubicBezTo>
                      <a:pt x="27" y="1"/>
                      <a:pt x="27" y="1"/>
                      <a:pt x="27" y="1"/>
                    </a:cubicBezTo>
                    <a:cubicBezTo>
                      <a:pt x="26" y="1"/>
                      <a:pt x="23" y="1"/>
                      <a:pt x="20" y="3"/>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6" name="îṣļîḋè">
                <a:extLst>
                  <a:ext uri="{FF2B5EF4-FFF2-40B4-BE49-F238E27FC236}">
                    <a16:creationId xmlns:a16="http://schemas.microsoft.com/office/drawing/2014/main" id="{4027E17D-7781-47EC-B07F-04A4EFF43F1C}"/>
                  </a:ext>
                </a:extLst>
              </p:cNvPr>
              <p:cNvSpPr/>
              <p:nvPr/>
            </p:nvSpPr>
            <p:spPr bwMode="auto">
              <a:xfrm>
                <a:off x="9893301" y="5584826"/>
                <a:ext cx="76200" cy="20638"/>
              </a:xfrm>
              <a:custGeom>
                <a:avLst/>
                <a:gdLst>
                  <a:gd name="T0" fmla="*/ 2 w 45"/>
                  <a:gd name="T1" fmla="*/ 12 h 12"/>
                  <a:gd name="T2" fmla="*/ 18 w 45"/>
                  <a:gd name="T3" fmla="*/ 12 h 12"/>
                  <a:gd name="T4" fmla="*/ 25 w 45"/>
                  <a:gd name="T5" fmla="*/ 10 h 12"/>
                  <a:gd name="T6" fmla="*/ 41 w 45"/>
                  <a:gd name="T7" fmla="*/ 2 h 12"/>
                  <a:gd name="T8" fmla="*/ 43 w 45"/>
                  <a:gd name="T9" fmla="*/ 0 h 12"/>
                  <a:gd name="T10" fmla="*/ 27 w 45"/>
                  <a:gd name="T11" fmla="*/ 0 h 12"/>
                  <a:gd name="T12" fmla="*/ 20 w 45"/>
                  <a:gd name="T13" fmla="*/ 2 h 12"/>
                  <a:gd name="T14" fmla="*/ 3 w 45"/>
                  <a:gd name="T15" fmla="*/ 10 h 12"/>
                  <a:gd name="T16" fmla="*/ 2 w 4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
                    <a:moveTo>
                      <a:pt x="2" y="12"/>
                    </a:moveTo>
                    <a:cubicBezTo>
                      <a:pt x="18" y="12"/>
                      <a:pt x="18" y="12"/>
                      <a:pt x="18" y="12"/>
                    </a:cubicBezTo>
                    <a:cubicBezTo>
                      <a:pt x="20" y="12"/>
                      <a:pt x="23" y="11"/>
                      <a:pt x="25" y="10"/>
                    </a:cubicBezTo>
                    <a:cubicBezTo>
                      <a:pt x="41" y="2"/>
                      <a:pt x="41" y="2"/>
                      <a:pt x="41" y="2"/>
                    </a:cubicBezTo>
                    <a:cubicBezTo>
                      <a:pt x="44" y="1"/>
                      <a:pt x="45" y="0"/>
                      <a:pt x="43" y="0"/>
                    </a:cubicBezTo>
                    <a:cubicBezTo>
                      <a:pt x="27" y="0"/>
                      <a:pt x="27" y="0"/>
                      <a:pt x="27" y="0"/>
                    </a:cubicBezTo>
                    <a:cubicBezTo>
                      <a:pt x="25" y="0"/>
                      <a:pt x="22" y="1"/>
                      <a:pt x="20" y="2"/>
                    </a:cubicBezTo>
                    <a:cubicBezTo>
                      <a:pt x="3" y="10"/>
                      <a:pt x="3" y="10"/>
                      <a:pt x="3"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7" name="iSļiďè">
                <a:extLst>
                  <a:ext uri="{FF2B5EF4-FFF2-40B4-BE49-F238E27FC236}">
                    <a16:creationId xmlns:a16="http://schemas.microsoft.com/office/drawing/2014/main" id="{0C7BDA8A-0E40-4E5B-93BC-B496274483E8}"/>
                  </a:ext>
                </a:extLst>
              </p:cNvPr>
              <p:cNvSpPr/>
              <p:nvPr/>
            </p:nvSpPr>
            <p:spPr bwMode="auto">
              <a:xfrm>
                <a:off x="9707563" y="5565776"/>
                <a:ext cx="61913" cy="19050"/>
              </a:xfrm>
              <a:custGeom>
                <a:avLst/>
                <a:gdLst>
                  <a:gd name="T0" fmla="*/ 1 w 37"/>
                  <a:gd name="T1" fmla="*/ 12 h 12"/>
                  <a:gd name="T2" fmla="*/ 10 w 37"/>
                  <a:gd name="T3" fmla="*/ 12 h 12"/>
                  <a:gd name="T4" fmla="*/ 17 w 37"/>
                  <a:gd name="T5" fmla="*/ 9 h 12"/>
                  <a:gd name="T6" fmla="*/ 34 w 37"/>
                  <a:gd name="T7" fmla="*/ 2 h 12"/>
                  <a:gd name="T8" fmla="*/ 35 w 37"/>
                  <a:gd name="T9" fmla="*/ 0 h 12"/>
                  <a:gd name="T10" fmla="*/ 26 w 37"/>
                  <a:gd name="T11" fmla="*/ 0 h 12"/>
                  <a:gd name="T12" fmla="*/ 19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9"/>
                    </a:cubicBezTo>
                    <a:cubicBezTo>
                      <a:pt x="34" y="2"/>
                      <a:pt x="34" y="2"/>
                      <a:pt x="34" y="2"/>
                    </a:cubicBezTo>
                    <a:cubicBezTo>
                      <a:pt x="36" y="1"/>
                      <a:pt x="37" y="0"/>
                      <a:pt x="35" y="0"/>
                    </a:cubicBezTo>
                    <a:cubicBezTo>
                      <a:pt x="26" y="0"/>
                      <a:pt x="26" y="0"/>
                      <a:pt x="26" y="0"/>
                    </a:cubicBezTo>
                    <a:cubicBezTo>
                      <a:pt x="25" y="0"/>
                      <a:pt x="22" y="1"/>
                      <a:pt x="19" y="2"/>
                    </a:cubicBezTo>
                    <a:cubicBezTo>
                      <a:pt x="3" y="10"/>
                      <a:pt x="3" y="10"/>
                      <a:pt x="3" y="10"/>
                    </a:cubicBezTo>
                    <a:cubicBezTo>
                      <a:pt x="0"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8" name="íṩ1iḓê">
                <a:extLst>
                  <a:ext uri="{FF2B5EF4-FFF2-40B4-BE49-F238E27FC236}">
                    <a16:creationId xmlns:a16="http://schemas.microsoft.com/office/drawing/2014/main" id="{09159A66-5A8B-4F60-9054-5F158756D606}"/>
                  </a:ext>
                </a:extLst>
              </p:cNvPr>
              <p:cNvSpPr/>
              <p:nvPr/>
            </p:nvSpPr>
            <p:spPr bwMode="auto">
              <a:xfrm>
                <a:off x="9736138" y="5565776"/>
                <a:ext cx="61913" cy="17463"/>
              </a:xfrm>
              <a:custGeom>
                <a:avLst/>
                <a:gdLst>
                  <a:gd name="T0" fmla="*/ 2 w 37"/>
                  <a:gd name="T1" fmla="*/ 11 h 11"/>
                  <a:gd name="T2" fmla="*/ 11 w 37"/>
                  <a:gd name="T3" fmla="*/ 11 h 11"/>
                  <a:gd name="T4" fmla="*/ 18 w 37"/>
                  <a:gd name="T5" fmla="*/ 9 h 11"/>
                  <a:gd name="T6" fmla="*/ 34 w 37"/>
                  <a:gd name="T7" fmla="*/ 2 h 11"/>
                  <a:gd name="T8" fmla="*/ 36 w 37"/>
                  <a:gd name="T9" fmla="*/ 0 h 11"/>
                  <a:gd name="T10" fmla="*/ 27 w 37"/>
                  <a:gd name="T11" fmla="*/ 0 h 11"/>
                  <a:gd name="T12" fmla="*/ 20 w 37"/>
                  <a:gd name="T13" fmla="*/ 2 h 11"/>
                  <a:gd name="T14" fmla="*/ 3 w 37"/>
                  <a:gd name="T15" fmla="*/ 9 h 11"/>
                  <a:gd name="T16" fmla="*/ 2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2" y="11"/>
                    </a:moveTo>
                    <a:cubicBezTo>
                      <a:pt x="11" y="11"/>
                      <a:pt x="11" y="11"/>
                      <a:pt x="11" y="11"/>
                    </a:cubicBezTo>
                    <a:cubicBezTo>
                      <a:pt x="12" y="11"/>
                      <a:pt x="15" y="10"/>
                      <a:pt x="18" y="9"/>
                    </a:cubicBezTo>
                    <a:cubicBezTo>
                      <a:pt x="34" y="2"/>
                      <a:pt x="34" y="2"/>
                      <a:pt x="34" y="2"/>
                    </a:cubicBezTo>
                    <a:cubicBezTo>
                      <a:pt x="37" y="1"/>
                      <a:pt x="37" y="0"/>
                      <a:pt x="36" y="0"/>
                    </a:cubicBezTo>
                    <a:cubicBezTo>
                      <a:pt x="27" y="0"/>
                      <a:pt x="27" y="0"/>
                      <a:pt x="27" y="0"/>
                    </a:cubicBezTo>
                    <a:cubicBezTo>
                      <a:pt x="25" y="0"/>
                      <a:pt x="22" y="1"/>
                      <a:pt x="20" y="2"/>
                    </a:cubicBezTo>
                    <a:cubicBezTo>
                      <a:pt x="3" y="9"/>
                      <a:pt x="3" y="9"/>
                      <a:pt x="3" y="9"/>
                    </a:cubicBezTo>
                    <a:cubicBezTo>
                      <a:pt x="1" y="11"/>
                      <a:pt x="0" y="11"/>
                      <a:pt x="2"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69" name="iṩlïďe">
                <a:extLst>
                  <a:ext uri="{FF2B5EF4-FFF2-40B4-BE49-F238E27FC236}">
                    <a16:creationId xmlns:a16="http://schemas.microsoft.com/office/drawing/2014/main" id="{28DEEFEA-B9F1-4105-AD47-FE186BEDF568}"/>
                  </a:ext>
                </a:extLst>
              </p:cNvPr>
              <p:cNvSpPr/>
              <p:nvPr/>
            </p:nvSpPr>
            <p:spPr bwMode="auto">
              <a:xfrm>
                <a:off x="9766301" y="5565776"/>
                <a:ext cx="61913" cy="17463"/>
              </a:xfrm>
              <a:custGeom>
                <a:avLst/>
                <a:gdLst>
                  <a:gd name="T0" fmla="*/ 1 w 37"/>
                  <a:gd name="T1" fmla="*/ 11 h 11"/>
                  <a:gd name="T2" fmla="*/ 10 w 37"/>
                  <a:gd name="T3" fmla="*/ 11 h 11"/>
                  <a:gd name="T4" fmla="*/ 17 w 37"/>
                  <a:gd name="T5" fmla="*/ 9 h 11"/>
                  <a:gd name="T6" fmla="*/ 34 w 37"/>
                  <a:gd name="T7" fmla="*/ 2 h 11"/>
                  <a:gd name="T8" fmla="*/ 36 w 37"/>
                  <a:gd name="T9" fmla="*/ 0 h 11"/>
                  <a:gd name="T10" fmla="*/ 26 w 37"/>
                  <a:gd name="T11" fmla="*/ 0 h 11"/>
                  <a:gd name="T12" fmla="*/ 19 w 37"/>
                  <a:gd name="T13" fmla="*/ 2 h 11"/>
                  <a:gd name="T14" fmla="*/ 3 w 37"/>
                  <a:gd name="T15" fmla="*/ 9 h 11"/>
                  <a:gd name="T16" fmla="*/ 1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1" y="11"/>
                    </a:moveTo>
                    <a:cubicBezTo>
                      <a:pt x="10" y="11"/>
                      <a:pt x="10" y="11"/>
                      <a:pt x="10" y="11"/>
                    </a:cubicBezTo>
                    <a:cubicBezTo>
                      <a:pt x="12" y="11"/>
                      <a:pt x="15" y="10"/>
                      <a:pt x="17" y="9"/>
                    </a:cubicBezTo>
                    <a:cubicBezTo>
                      <a:pt x="34" y="2"/>
                      <a:pt x="34" y="2"/>
                      <a:pt x="34" y="2"/>
                    </a:cubicBezTo>
                    <a:cubicBezTo>
                      <a:pt x="36" y="0"/>
                      <a:pt x="37" y="0"/>
                      <a:pt x="36" y="0"/>
                    </a:cubicBezTo>
                    <a:cubicBezTo>
                      <a:pt x="26" y="0"/>
                      <a:pt x="26" y="0"/>
                      <a:pt x="26" y="0"/>
                    </a:cubicBezTo>
                    <a:cubicBezTo>
                      <a:pt x="25" y="0"/>
                      <a:pt x="22" y="1"/>
                      <a:pt x="19" y="2"/>
                    </a:cubicBezTo>
                    <a:cubicBezTo>
                      <a:pt x="3" y="9"/>
                      <a:pt x="3" y="9"/>
                      <a:pt x="3" y="9"/>
                    </a:cubicBezTo>
                    <a:cubicBezTo>
                      <a:pt x="1" y="10"/>
                      <a:pt x="0" y="11"/>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0" name="îṥļiḓè">
                <a:extLst>
                  <a:ext uri="{FF2B5EF4-FFF2-40B4-BE49-F238E27FC236}">
                    <a16:creationId xmlns:a16="http://schemas.microsoft.com/office/drawing/2014/main" id="{C1F92D0A-CA83-428A-AD34-85014158F826}"/>
                  </a:ext>
                </a:extLst>
              </p:cNvPr>
              <p:cNvSpPr/>
              <p:nvPr/>
            </p:nvSpPr>
            <p:spPr bwMode="auto">
              <a:xfrm>
                <a:off x="9794876" y="5562601"/>
                <a:ext cx="63500" cy="20638"/>
              </a:xfrm>
              <a:custGeom>
                <a:avLst/>
                <a:gdLst>
                  <a:gd name="T0" fmla="*/ 2 w 38"/>
                  <a:gd name="T1" fmla="*/ 12 h 12"/>
                  <a:gd name="T2" fmla="*/ 11 w 38"/>
                  <a:gd name="T3" fmla="*/ 12 h 12"/>
                  <a:gd name="T4" fmla="*/ 18 w 38"/>
                  <a:gd name="T5" fmla="*/ 10 h 12"/>
                  <a:gd name="T6" fmla="*/ 34 w 38"/>
                  <a:gd name="T7" fmla="*/ 2 h 12"/>
                  <a:gd name="T8" fmla="*/ 36 w 38"/>
                  <a:gd name="T9" fmla="*/ 0 h 12"/>
                  <a:gd name="T10" fmla="*/ 27 w 38"/>
                  <a:gd name="T11" fmla="*/ 0 h 12"/>
                  <a:gd name="T12" fmla="*/ 20 w 38"/>
                  <a:gd name="T13" fmla="*/ 3 h 12"/>
                  <a:gd name="T14" fmla="*/ 4 w 38"/>
                  <a:gd name="T15" fmla="*/ 10 h 12"/>
                  <a:gd name="T16" fmla="*/ 2 w 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
                    <a:moveTo>
                      <a:pt x="2" y="12"/>
                    </a:moveTo>
                    <a:cubicBezTo>
                      <a:pt x="11" y="12"/>
                      <a:pt x="11" y="12"/>
                      <a:pt x="11" y="12"/>
                    </a:cubicBezTo>
                    <a:cubicBezTo>
                      <a:pt x="12" y="12"/>
                      <a:pt x="16" y="11"/>
                      <a:pt x="18" y="10"/>
                    </a:cubicBezTo>
                    <a:cubicBezTo>
                      <a:pt x="34" y="2"/>
                      <a:pt x="34" y="2"/>
                      <a:pt x="34" y="2"/>
                    </a:cubicBezTo>
                    <a:cubicBezTo>
                      <a:pt x="37" y="1"/>
                      <a:pt x="38" y="0"/>
                      <a:pt x="36" y="0"/>
                    </a:cubicBezTo>
                    <a:cubicBezTo>
                      <a:pt x="27" y="0"/>
                      <a:pt x="27" y="0"/>
                      <a:pt x="27" y="0"/>
                    </a:cubicBezTo>
                    <a:cubicBezTo>
                      <a:pt x="26" y="1"/>
                      <a:pt x="23" y="1"/>
                      <a:pt x="20" y="3"/>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1" name="iṧḷiďé">
                <a:extLst>
                  <a:ext uri="{FF2B5EF4-FFF2-40B4-BE49-F238E27FC236}">
                    <a16:creationId xmlns:a16="http://schemas.microsoft.com/office/drawing/2014/main" id="{C27DD8A3-C0E5-4426-843A-6B7DD408E2BC}"/>
                  </a:ext>
                </a:extLst>
              </p:cNvPr>
              <p:cNvSpPr/>
              <p:nvPr/>
            </p:nvSpPr>
            <p:spPr bwMode="auto">
              <a:xfrm>
                <a:off x="9825038" y="5562601"/>
                <a:ext cx="61913" cy="20638"/>
              </a:xfrm>
              <a:custGeom>
                <a:avLst/>
                <a:gdLst>
                  <a:gd name="T0" fmla="*/ 1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1" y="12"/>
                      <a:pt x="11" y="12"/>
                      <a:pt x="11" y="12"/>
                    </a:cubicBezTo>
                    <a:cubicBezTo>
                      <a:pt x="12" y="12"/>
                      <a:pt x="15" y="11"/>
                      <a:pt x="18" y="10"/>
                    </a:cubicBezTo>
                    <a:cubicBezTo>
                      <a:pt x="34" y="2"/>
                      <a:pt x="34" y="2"/>
                      <a:pt x="34" y="2"/>
                    </a:cubicBezTo>
                    <a:cubicBezTo>
                      <a:pt x="36" y="1"/>
                      <a:pt x="37" y="0"/>
                      <a:pt x="36" y="0"/>
                    </a:cubicBezTo>
                    <a:cubicBezTo>
                      <a:pt x="27" y="0"/>
                      <a:pt x="27" y="0"/>
                      <a:pt x="27" y="0"/>
                    </a:cubicBezTo>
                    <a:cubicBezTo>
                      <a:pt x="25" y="0"/>
                      <a:pt x="22" y="1"/>
                      <a:pt x="20" y="2"/>
                    </a:cubicBezTo>
                    <a:cubicBezTo>
                      <a:pt x="3" y="10"/>
                      <a:pt x="3" y="10"/>
                      <a:pt x="3" y="10"/>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2" name="íš1iḋê">
                <a:extLst>
                  <a:ext uri="{FF2B5EF4-FFF2-40B4-BE49-F238E27FC236}">
                    <a16:creationId xmlns:a16="http://schemas.microsoft.com/office/drawing/2014/main" id="{5789A781-7C57-4B81-BEF2-8636652C844C}"/>
                  </a:ext>
                </a:extLst>
              </p:cNvPr>
              <p:cNvSpPr/>
              <p:nvPr/>
            </p:nvSpPr>
            <p:spPr bwMode="auto">
              <a:xfrm>
                <a:off x="9855201" y="5562601"/>
                <a:ext cx="61913" cy="20638"/>
              </a:xfrm>
              <a:custGeom>
                <a:avLst/>
                <a:gdLst>
                  <a:gd name="T0" fmla="*/ 1 w 37"/>
                  <a:gd name="T1" fmla="*/ 12 h 12"/>
                  <a:gd name="T2" fmla="*/ 10 w 37"/>
                  <a:gd name="T3" fmla="*/ 12 h 12"/>
                  <a:gd name="T4" fmla="*/ 17 w 37"/>
                  <a:gd name="T5" fmla="*/ 10 h 12"/>
                  <a:gd name="T6" fmla="*/ 34 w 37"/>
                  <a:gd name="T7" fmla="*/ 2 h 12"/>
                  <a:gd name="T8" fmla="*/ 35 w 37"/>
                  <a:gd name="T9" fmla="*/ 0 h 12"/>
                  <a:gd name="T10" fmla="*/ 26 w 37"/>
                  <a:gd name="T11" fmla="*/ 0 h 12"/>
                  <a:gd name="T12" fmla="*/ 19 w 37"/>
                  <a:gd name="T13" fmla="*/ 2 h 12"/>
                  <a:gd name="T14" fmla="*/ 3 w 37"/>
                  <a:gd name="T15" fmla="*/ 10 h 12"/>
                  <a:gd name="T16" fmla="*/ 1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1" y="12"/>
                    </a:moveTo>
                    <a:cubicBezTo>
                      <a:pt x="10" y="12"/>
                      <a:pt x="10" y="12"/>
                      <a:pt x="10" y="12"/>
                    </a:cubicBezTo>
                    <a:cubicBezTo>
                      <a:pt x="12" y="12"/>
                      <a:pt x="15" y="11"/>
                      <a:pt x="17" y="10"/>
                    </a:cubicBezTo>
                    <a:cubicBezTo>
                      <a:pt x="34" y="2"/>
                      <a:pt x="34" y="2"/>
                      <a:pt x="34" y="2"/>
                    </a:cubicBezTo>
                    <a:cubicBezTo>
                      <a:pt x="36" y="1"/>
                      <a:pt x="37" y="0"/>
                      <a:pt x="35" y="0"/>
                    </a:cubicBezTo>
                    <a:cubicBezTo>
                      <a:pt x="26" y="0"/>
                      <a:pt x="26" y="0"/>
                      <a:pt x="26" y="0"/>
                    </a:cubicBezTo>
                    <a:cubicBezTo>
                      <a:pt x="25" y="0"/>
                      <a:pt x="22" y="1"/>
                      <a:pt x="19" y="2"/>
                    </a:cubicBezTo>
                    <a:cubicBezTo>
                      <a:pt x="3" y="10"/>
                      <a:pt x="3" y="10"/>
                      <a:pt x="3" y="10"/>
                    </a:cubicBezTo>
                    <a:cubicBezTo>
                      <a:pt x="0"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3" name="i$ḷîdè">
                <a:extLst>
                  <a:ext uri="{FF2B5EF4-FFF2-40B4-BE49-F238E27FC236}">
                    <a16:creationId xmlns:a16="http://schemas.microsoft.com/office/drawing/2014/main" id="{954D0CC9-BC15-490B-99A4-FC06024D5AA4}"/>
                  </a:ext>
                </a:extLst>
              </p:cNvPr>
              <p:cNvSpPr/>
              <p:nvPr/>
            </p:nvSpPr>
            <p:spPr bwMode="auto">
              <a:xfrm>
                <a:off x="9883776" y="5562601"/>
                <a:ext cx="61913" cy="20638"/>
              </a:xfrm>
              <a:custGeom>
                <a:avLst/>
                <a:gdLst>
                  <a:gd name="T0" fmla="*/ 2 w 37"/>
                  <a:gd name="T1" fmla="*/ 12 h 12"/>
                  <a:gd name="T2" fmla="*/ 11 w 37"/>
                  <a:gd name="T3" fmla="*/ 12 h 12"/>
                  <a:gd name="T4" fmla="*/ 18 w 37"/>
                  <a:gd name="T5" fmla="*/ 10 h 12"/>
                  <a:gd name="T6" fmla="*/ 34 w 37"/>
                  <a:gd name="T7" fmla="*/ 2 h 12"/>
                  <a:gd name="T8" fmla="*/ 36 w 37"/>
                  <a:gd name="T9" fmla="*/ 0 h 12"/>
                  <a:gd name="T10" fmla="*/ 27 w 37"/>
                  <a:gd name="T11" fmla="*/ 0 h 12"/>
                  <a:gd name="T12" fmla="*/ 20 w 37"/>
                  <a:gd name="T13" fmla="*/ 2 h 12"/>
                  <a:gd name="T14" fmla="*/ 4 w 37"/>
                  <a:gd name="T15" fmla="*/ 10 h 12"/>
                  <a:gd name="T16" fmla="*/ 2 w 3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2" y="12"/>
                    </a:moveTo>
                    <a:cubicBezTo>
                      <a:pt x="11" y="12"/>
                      <a:pt x="11" y="12"/>
                      <a:pt x="11" y="12"/>
                    </a:cubicBezTo>
                    <a:cubicBezTo>
                      <a:pt x="12" y="12"/>
                      <a:pt x="15" y="11"/>
                      <a:pt x="18" y="10"/>
                    </a:cubicBezTo>
                    <a:cubicBezTo>
                      <a:pt x="34" y="2"/>
                      <a:pt x="34" y="2"/>
                      <a:pt x="34" y="2"/>
                    </a:cubicBezTo>
                    <a:cubicBezTo>
                      <a:pt x="37" y="1"/>
                      <a:pt x="37" y="0"/>
                      <a:pt x="36" y="0"/>
                    </a:cubicBezTo>
                    <a:cubicBezTo>
                      <a:pt x="27" y="0"/>
                      <a:pt x="27" y="0"/>
                      <a:pt x="27" y="0"/>
                    </a:cubicBezTo>
                    <a:cubicBezTo>
                      <a:pt x="25" y="0"/>
                      <a:pt x="22" y="1"/>
                      <a:pt x="20" y="2"/>
                    </a:cubicBezTo>
                    <a:cubicBezTo>
                      <a:pt x="4" y="10"/>
                      <a:pt x="4" y="10"/>
                      <a:pt x="4" y="10"/>
                    </a:cubicBezTo>
                    <a:cubicBezTo>
                      <a:pt x="1" y="11"/>
                      <a:pt x="0" y="12"/>
                      <a:pt x="2"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4" name="ïṡ1îḓé">
                <a:extLst>
                  <a:ext uri="{FF2B5EF4-FFF2-40B4-BE49-F238E27FC236}">
                    <a16:creationId xmlns:a16="http://schemas.microsoft.com/office/drawing/2014/main" id="{C5663D65-5166-4999-B4F4-DB1F9962A8E5}"/>
                  </a:ext>
                </a:extLst>
              </p:cNvPr>
              <p:cNvSpPr/>
              <p:nvPr/>
            </p:nvSpPr>
            <p:spPr bwMode="auto">
              <a:xfrm>
                <a:off x="9913938" y="5562601"/>
                <a:ext cx="76200" cy="20638"/>
              </a:xfrm>
              <a:custGeom>
                <a:avLst/>
                <a:gdLst>
                  <a:gd name="T0" fmla="*/ 1 w 45"/>
                  <a:gd name="T1" fmla="*/ 12 h 12"/>
                  <a:gd name="T2" fmla="*/ 18 w 45"/>
                  <a:gd name="T3" fmla="*/ 11 h 12"/>
                  <a:gd name="T4" fmla="*/ 25 w 45"/>
                  <a:gd name="T5" fmla="*/ 9 h 12"/>
                  <a:gd name="T6" fmla="*/ 41 w 45"/>
                  <a:gd name="T7" fmla="*/ 2 h 12"/>
                  <a:gd name="T8" fmla="*/ 43 w 45"/>
                  <a:gd name="T9" fmla="*/ 0 h 12"/>
                  <a:gd name="T10" fmla="*/ 27 w 45"/>
                  <a:gd name="T11" fmla="*/ 0 h 12"/>
                  <a:gd name="T12" fmla="*/ 19 w 45"/>
                  <a:gd name="T13" fmla="*/ 2 h 12"/>
                  <a:gd name="T14" fmla="*/ 3 w 45"/>
                  <a:gd name="T15" fmla="*/ 9 h 12"/>
                  <a:gd name="T16" fmla="*/ 1 w 4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
                    <a:moveTo>
                      <a:pt x="1" y="12"/>
                    </a:moveTo>
                    <a:cubicBezTo>
                      <a:pt x="18" y="11"/>
                      <a:pt x="18" y="11"/>
                      <a:pt x="18" y="11"/>
                    </a:cubicBezTo>
                    <a:cubicBezTo>
                      <a:pt x="19" y="11"/>
                      <a:pt x="22" y="10"/>
                      <a:pt x="25" y="9"/>
                    </a:cubicBezTo>
                    <a:cubicBezTo>
                      <a:pt x="41" y="2"/>
                      <a:pt x="41" y="2"/>
                      <a:pt x="41" y="2"/>
                    </a:cubicBezTo>
                    <a:cubicBezTo>
                      <a:pt x="44" y="1"/>
                      <a:pt x="45" y="0"/>
                      <a:pt x="43" y="0"/>
                    </a:cubicBezTo>
                    <a:cubicBezTo>
                      <a:pt x="27" y="0"/>
                      <a:pt x="27" y="0"/>
                      <a:pt x="27" y="0"/>
                    </a:cubicBezTo>
                    <a:cubicBezTo>
                      <a:pt x="25" y="0"/>
                      <a:pt x="22" y="1"/>
                      <a:pt x="19" y="2"/>
                    </a:cubicBezTo>
                    <a:cubicBezTo>
                      <a:pt x="3" y="9"/>
                      <a:pt x="3" y="9"/>
                      <a:pt x="3" y="9"/>
                    </a:cubicBezTo>
                    <a:cubicBezTo>
                      <a:pt x="1" y="11"/>
                      <a:pt x="0" y="12"/>
                      <a:pt x="1" y="12"/>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5" name="iŝḷíďé">
                <a:extLst>
                  <a:ext uri="{FF2B5EF4-FFF2-40B4-BE49-F238E27FC236}">
                    <a16:creationId xmlns:a16="http://schemas.microsoft.com/office/drawing/2014/main" id="{1246184C-E0EC-4664-90E9-9D68D38B38A3}"/>
                  </a:ext>
                </a:extLst>
              </p:cNvPr>
              <p:cNvSpPr/>
              <p:nvPr/>
            </p:nvSpPr>
            <p:spPr bwMode="auto">
              <a:xfrm>
                <a:off x="9958388" y="5562601"/>
                <a:ext cx="60325" cy="19050"/>
              </a:xfrm>
              <a:custGeom>
                <a:avLst/>
                <a:gdLst>
                  <a:gd name="T0" fmla="*/ 1 w 36"/>
                  <a:gd name="T1" fmla="*/ 11 h 11"/>
                  <a:gd name="T2" fmla="*/ 10 w 36"/>
                  <a:gd name="T3" fmla="*/ 11 h 11"/>
                  <a:gd name="T4" fmla="*/ 17 w 36"/>
                  <a:gd name="T5" fmla="*/ 9 h 11"/>
                  <a:gd name="T6" fmla="*/ 33 w 36"/>
                  <a:gd name="T7" fmla="*/ 2 h 11"/>
                  <a:gd name="T8" fmla="*/ 35 w 36"/>
                  <a:gd name="T9" fmla="*/ 0 h 11"/>
                  <a:gd name="T10" fmla="*/ 26 w 36"/>
                  <a:gd name="T11" fmla="*/ 0 h 11"/>
                  <a:gd name="T12" fmla="*/ 20 w 36"/>
                  <a:gd name="T13" fmla="*/ 2 h 11"/>
                  <a:gd name="T14" fmla="*/ 3 w 36"/>
                  <a:gd name="T15" fmla="*/ 9 h 11"/>
                  <a:gd name="T16" fmla="*/ 1 w 3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
                    <a:moveTo>
                      <a:pt x="1" y="11"/>
                    </a:moveTo>
                    <a:cubicBezTo>
                      <a:pt x="10" y="11"/>
                      <a:pt x="10" y="11"/>
                      <a:pt x="10" y="11"/>
                    </a:cubicBezTo>
                    <a:cubicBezTo>
                      <a:pt x="11" y="11"/>
                      <a:pt x="14" y="10"/>
                      <a:pt x="17" y="9"/>
                    </a:cubicBezTo>
                    <a:cubicBezTo>
                      <a:pt x="33" y="2"/>
                      <a:pt x="33" y="2"/>
                      <a:pt x="33" y="2"/>
                    </a:cubicBezTo>
                    <a:cubicBezTo>
                      <a:pt x="36" y="0"/>
                      <a:pt x="36" y="0"/>
                      <a:pt x="35" y="0"/>
                    </a:cubicBezTo>
                    <a:cubicBezTo>
                      <a:pt x="26" y="0"/>
                      <a:pt x="26" y="0"/>
                      <a:pt x="26" y="0"/>
                    </a:cubicBezTo>
                    <a:cubicBezTo>
                      <a:pt x="25" y="0"/>
                      <a:pt x="22" y="1"/>
                      <a:pt x="20" y="2"/>
                    </a:cubicBezTo>
                    <a:cubicBezTo>
                      <a:pt x="3" y="9"/>
                      <a:pt x="3" y="9"/>
                      <a:pt x="3" y="9"/>
                    </a:cubicBezTo>
                    <a:cubicBezTo>
                      <a:pt x="1" y="10"/>
                      <a:pt x="0" y="11"/>
                      <a:pt x="1" y="1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6" name="îSlide">
                <a:extLst>
                  <a:ext uri="{FF2B5EF4-FFF2-40B4-BE49-F238E27FC236}">
                    <a16:creationId xmlns:a16="http://schemas.microsoft.com/office/drawing/2014/main" id="{A3895333-EA35-442C-93DD-4C16565628FA}"/>
                  </a:ext>
                </a:extLst>
              </p:cNvPr>
              <p:cNvSpPr/>
              <p:nvPr/>
            </p:nvSpPr>
            <p:spPr bwMode="auto">
              <a:xfrm>
                <a:off x="9804401" y="5513389"/>
                <a:ext cx="236538" cy="34925"/>
              </a:xfrm>
              <a:custGeom>
                <a:avLst/>
                <a:gdLst>
                  <a:gd name="T0" fmla="*/ 1 w 141"/>
                  <a:gd name="T1" fmla="*/ 21 h 21"/>
                  <a:gd name="T2" fmla="*/ 93 w 141"/>
                  <a:gd name="T3" fmla="*/ 20 h 21"/>
                  <a:gd name="T4" fmla="*/ 100 w 141"/>
                  <a:gd name="T5" fmla="*/ 18 h 21"/>
                  <a:gd name="T6" fmla="*/ 138 w 141"/>
                  <a:gd name="T7" fmla="*/ 2 h 21"/>
                  <a:gd name="T8" fmla="*/ 140 w 141"/>
                  <a:gd name="T9" fmla="*/ 0 h 21"/>
                  <a:gd name="T10" fmla="*/ 48 w 141"/>
                  <a:gd name="T11" fmla="*/ 0 h 21"/>
                  <a:gd name="T12" fmla="*/ 41 w 141"/>
                  <a:gd name="T13" fmla="*/ 2 h 21"/>
                  <a:gd name="T14" fmla="*/ 3 w 141"/>
                  <a:gd name="T15" fmla="*/ 19 h 21"/>
                  <a:gd name="T16" fmla="*/ 1 w 14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1">
                    <a:moveTo>
                      <a:pt x="1" y="21"/>
                    </a:moveTo>
                    <a:cubicBezTo>
                      <a:pt x="93" y="20"/>
                      <a:pt x="93" y="20"/>
                      <a:pt x="93" y="20"/>
                    </a:cubicBezTo>
                    <a:cubicBezTo>
                      <a:pt x="94" y="20"/>
                      <a:pt x="97" y="19"/>
                      <a:pt x="100" y="18"/>
                    </a:cubicBezTo>
                    <a:cubicBezTo>
                      <a:pt x="138" y="2"/>
                      <a:pt x="138" y="2"/>
                      <a:pt x="138" y="2"/>
                    </a:cubicBezTo>
                    <a:cubicBezTo>
                      <a:pt x="140" y="0"/>
                      <a:pt x="141" y="0"/>
                      <a:pt x="140" y="0"/>
                    </a:cubicBezTo>
                    <a:cubicBezTo>
                      <a:pt x="48" y="0"/>
                      <a:pt x="48" y="0"/>
                      <a:pt x="48" y="0"/>
                    </a:cubicBezTo>
                    <a:cubicBezTo>
                      <a:pt x="47" y="0"/>
                      <a:pt x="44" y="1"/>
                      <a:pt x="41" y="2"/>
                    </a:cubicBezTo>
                    <a:cubicBezTo>
                      <a:pt x="3" y="19"/>
                      <a:pt x="3" y="19"/>
                      <a:pt x="3" y="19"/>
                    </a:cubicBezTo>
                    <a:cubicBezTo>
                      <a:pt x="1" y="20"/>
                      <a:pt x="0" y="21"/>
                      <a:pt x="1" y="21"/>
                    </a:cubicBezTo>
                    <a:close/>
                  </a:path>
                </a:pathLst>
              </a:custGeom>
              <a:solidFill>
                <a:srgbClr val="F7F9F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7" name="î$ļíďê">
                <a:extLst>
                  <a:ext uri="{FF2B5EF4-FFF2-40B4-BE49-F238E27FC236}">
                    <a16:creationId xmlns:a16="http://schemas.microsoft.com/office/drawing/2014/main" id="{405CB388-0A41-4757-BC30-27413B39F6AD}"/>
                  </a:ext>
                </a:extLst>
              </p:cNvPr>
              <p:cNvSpPr/>
              <p:nvPr/>
            </p:nvSpPr>
            <p:spPr bwMode="auto">
              <a:xfrm>
                <a:off x="9256713" y="5718176"/>
                <a:ext cx="588963" cy="23813"/>
              </a:xfrm>
              <a:custGeom>
                <a:avLst/>
                <a:gdLst>
                  <a:gd name="T0" fmla="*/ 371 w 371"/>
                  <a:gd name="T1" fmla="*/ 15 h 15"/>
                  <a:gd name="T2" fmla="*/ 9 w 371"/>
                  <a:gd name="T3" fmla="*/ 15 h 15"/>
                  <a:gd name="T4" fmla="*/ 0 w 371"/>
                  <a:gd name="T5" fmla="*/ 0 h 15"/>
                  <a:gd name="T6" fmla="*/ 371 w 371"/>
                  <a:gd name="T7" fmla="*/ 4 h 15"/>
                  <a:gd name="T8" fmla="*/ 371 w 371"/>
                  <a:gd name="T9" fmla="*/ 15 h 15"/>
                </a:gdLst>
                <a:ahLst/>
                <a:cxnLst>
                  <a:cxn ang="0">
                    <a:pos x="T0" y="T1"/>
                  </a:cxn>
                  <a:cxn ang="0">
                    <a:pos x="T2" y="T3"/>
                  </a:cxn>
                  <a:cxn ang="0">
                    <a:pos x="T4" y="T5"/>
                  </a:cxn>
                  <a:cxn ang="0">
                    <a:pos x="T6" y="T7"/>
                  </a:cxn>
                  <a:cxn ang="0">
                    <a:pos x="T8" y="T9"/>
                  </a:cxn>
                </a:cxnLst>
                <a:rect l="0" t="0" r="r" b="b"/>
                <a:pathLst>
                  <a:path w="371" h="15">
                    <a:moveTo>
                      <a:pt x="371" y="15"/>
                    </a:moveTo>
                    <a:lnTo>
                      <a:pt x="9" y="15"/>
                    </a:lnTo>
                    <a:lnTo>
                      <a:pt x="0" y="0"/>
                    </a:lnTo>
                    <a:lnTo>
                      <a:pt x="371" y="4"/>
                    </a:lnTo>
                    <a:lnTo>
                      <a:pt x="371" y="15"/>
                    </a:lnTo>
                    <a:close/>
                  </a:path>
                </a:pathLst>
              </a:custGeom>
              <a:solidFill>
                <a:srgbClr val="76888C"/>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8" name="îşlíḓé">
                <a:extLst>
                  <a:ext uri="{FF2B5EF4-FFF2-40B4-BE49-F238E27FC236}">
                    <a16:creationId xmlns:a16="http://schemas.microsoft.com/office/drawing/2014/main" id="{94EECCC9-C403-4606-9D29-47AAE6C63B64}"/>
                  </a:ext>
                </a:extLst>
              </p:cNvPr>
              <p:cNvSpPr/>
              <p:nvPr/>
            </p:nvSpPr>
            <p:spPr bwMode="auto">
              <a:xfrm>
                <a:off x="9256713" y="5718176"/>
                <a:ext cx="588963" cy="23813"/>
              </a:xfrm>
              <a:custGeom>
                <a:avLst/>
                <a:gdLst>
                  <a:gd name="T0" fmla="*/ 371 w 371"/>
                  <a:gd name="T1" fmla="*/ 15 h 15"/>
                  <a:gd name="T2" fmla="*/ 9 w 371"/>
                  <a:gd name="T3" fmla="*/ 15 h 15"/>
                  <a:gd name="T4" fmla="*/ 0 w 371"/>
                  <a:gd name="T5" fmla="*/ 0 h 15"/>
                  <a:gd name="T6" fmla="*/ 371 w 371"/>
                  <a:gd name="T7" fmla="*/ 4 h 15"/>
                  <a:gd name="T8" fmla="*/ 371 w 371"/>
                  <a:gd name="T9" fmla="*/ 15 h 15"/>
                </a:gdLst>
                <a:ahLst/>
                <a:cxnLst>
                  <a:cxn ang="0">
                    <a:pos x="T0" y="T1"/>
                  </a:cxn>
                  <a:cxn ang="0">
                    <a:pos x="T2" y="T3"/>
                  </a:cxn>
                  <a:cxn ang="0">
                    <a:pos x="T4" y="T5"/>
                  </a:cxn>
                  <a:cxn ang="0">
                    <a:pos x="T6" y="T7"/>
                  </a:cxn>
                  <a:cxn ang="0">
                    <a:pos x="T8" y="T9"/>
                  </a:cxn>
                </a:cxnLst>
                <a:rect l="0" t="0" r="r" b="b"/>
                <a:pathLst>
                  <a:path w="371" h="15">
                    <a:moveTo>
                      <a:pt x="371" y="15"/>
                    </a:moveTo>
                    <a:lnTo>
                      <a:pt x="9" y="15"/>
                    </a:lnTo>
                    <a:lnTo>
                      <a:pt x="0" y="0"/>
                    </a:lnTo>
                    <a:lnTo>
                      <a:pt x="371" y="4"/>
                    </a:lnTo>
                    <a:lnTo>
                      <a:pt x="371" y="15"/>
                    </a:lnTo>
                  </a:path>
                </a:pathLst>
              </a:custGeom>
              <a:noFill/>
              <a:ln>
                <a:noFill/>
              </a:ln>
              <a:extLst>
                <a:ext uri="{909E8E84-426E-40dd-AFC4-6F175D3DCCD1}">
                  <a14:hiddenFill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79" name="í$ľíḋè">
                <a:extLst>
                  <a:ext uri="{FF2B5EF4-FFF2-40B4-BE49-F238E27FC236}">
                    <a16:creationId xmlns:a16="http://schemas.microsoft.com/office/drawing/2014/main" id="{FF4DF1C1-3D60-4725-B796-A8C5111AFF7B}"/>
                  </a:ext>
                </a:extLst>
              </p:cNvPr>
              <p:cNvSpPr/>
              <p:nvPr/>
            </p:nvSpPr>
            <p:spPr bwMode="auto">
              <a:xfrm>
                <a:off x="9001126" y="5208589"/>
                <a:ext cx="863600" cy="519113"/>
              </a:xfrm>
              <a:custGeom>
                <a:avLst/>
                <a:gdLst>
                  <a:gd name="T0" fmla="*/ 131 w 515"/>
                  <a:gd name="T1" fmla="*/ 280 h 309"/>
                  <a:gd name="T2" fmla="*/ 172 w 515"/>
                  <a:gd name="T3" fmla="*/ 309 h 309"/>
                  <a:gd name="T4" fmla="*/ 495 w 515"/>
                  <a:gd name="T5" fmla="*/ 309 h 309"/>
                  <a:gd name="T6" fmla="*/ 508 w 515"/>
                  <a:gd name="T7" fmla="*/ 280 h 309"/>
                  <a:gd name="T8" fmla="*/ 384 w 515"/>
                  <a:gd name="T9" fmla="*/ 29 h 309"/>
                  <a:gd name="T10" fmla="*/ 343 w 515"/>
                  <a:gd name="T11" fmla="*/ 0 h 309"/>
                  <a:gd name="T12" fmla="*/ 20 w 515"/>
                  <a:gd name="T13" fmla="*/ 0 h 309"/>
                  <a:gd name="T14" fmla="*/ 8 w 515"/>
                  <a:gd name="T15" fmla="*/ 29 h 309"/>
                  <a:gd name="T16" fmla="*/ 131 w 515"/>
                  <a:gd name="T17" fmla="*/ 28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309">
                    <a:moveTo>
                      <a:pt x="131" y="280"/>
                    </a:moveTo>
                    <a:cubicBezTo>
                      <a:pt x="139" y="296"/>
                      <a:pt x="157" y="309"/>
                      <a:pt x="172" y="309"/>
                    </a:cubicBezTo>
                    <a:cubicBezTo>
                      <a:pt x="495" y="309"/>
                      <a:pt x="495" y="309"/>
                      <a:pt x="495" y="309"/>
                    </a:cubicBezTo>
                    <a:cubicBezTo>
                      <a:pt x="510" y="309"/>
                      <a:pt x="515" y="296"/>
                      <a:pt x="508" y="280"/>
                    </a:cubicBezTo>
                    <a:cubicBezTo>
                      <a:pt x="384" y="29"/>
                      <a:pt x="384" y="29"/>
                      <a:pt x="384" y="29"/>
                    </a:cubicBezTo>
                    <a:cubicBezTo>
                      <a:pt x="377" y="13"/>
                      <a:pt x="358" y="0"/>
                      <a:pt x="343" y="0"/>
                    </a:cubicBezTo>
                    <a:cubicBezTo>
                      <a:pt x="20" y="0"/>
                      <a:pt x="20" y="0"/>
                      <a:pt x="20" y="0"/>
                    </a:cubicBezTo>
                    <a:cubicBezTo>
                      <a:pt x="5" y="0"/>
                      <a:pt x="0" y="13"/>
                      <a:pt x="8" y="29"/>
                    </a:cubicBezTo>
                    <a:cubicBezTo>
                      <a:pt x="131" y="280"/>
                      <a:pt x="131" y="280"/>
                      <a:pt x="131" y="280"/>
                    </a:cubicBezTo>
                  </a:path>
                </a:pathLst>
              </a:custGeom>
              <a:solidFill>
                <a:srgbClr val="DADADA"/>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0" name="iṡ1iďe">
                <a:extLst>
                  <a:ext uri="{FF2B5EF4-FFF2-40B4-BE49-F238E27FC236}">
                    <a16:creationId xmlns:a16="http://schemas.microsoft.com/office/drawing/2014/main" id="{30907412-6B56-401C-A10C-104BDBCEDC90}"/>
                  </a:ext>
                </a:extLst>
              </p:cNvPr>
              <p:cNvSpPr/>
              <p:nvPr/>
            </p:nvSpPr>
            <p:spPr bwMode="auto">
              <a:xfrm>
                <a:off x="9007476" y="5208589"/>
                <a:ext cx="855663" cy="515938"/>
              </a:xfrm>
              <a:custGeom>
                <a:avLst/>
                <a:gdLst>
                  <a:gd name="T0" fmla="*/ 496 w 510"/>
                  <a:gd name="T1" fmla="*/ 293 h 307"/>
                  <a:gd name="T2" fmla="*/ 372 w 510"/>
                  <a:gd name="T3" fmla="*/ 42 h 307"/>
                  <a:gd name="T4" fmla="*/ 331 w 510"/>
                  <a:gd name="T5" fmla="*/ 13 h 307"/>
                  <a:gd name="T6" fmla="*/ 8 w 510"/>
                  <a:gd name="T7" fmla="*/ 13 h 307"/>
                  <a:gd name="T8" fmla="*/ 0 w 510"/>
                  <a:gd name="T9" fmla="*/ 15 h 307"/>
                  <a:gd name="T10" fmla="*/ 16 w 510"/>
                  <a:gd name="T11" fmla="*/ 0 h 307"/>
                  <a:gd name="T12" fmla="*/ 339 w 510"/>
                  <a:gd name="T13" fmla="*/ 0 h 307"/>
                  <a:gd name="T14" fmla="*/ 380 w 510"/>
                  <a:gd name="T15" fmla="*/ 29 h 307"/>
                  <a:gd name="T16" fmla="*/ 504 w 510"/>
                  <a:gd name="T17" fmla="*/ 280 h 307"/>
                  <a:gd name="T18" fmla="*/ 499 w 510"/>
                  <a:gd name="T19" fmla="*/ 307 h 307"/>
                  <a:gd name="T20" fmla="*/ 496 w 510"/>
                  <a:gd name="T21" fmla="*/ 29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0" h="307">
                    <a:moveTo>
                      <a:pt x="496" y="293"/>
                    </a:moveTo>
                    <a:cubicBezTo>
                      <a:pt x="372" y="42"/>
                      <a:pt x="372" y="42"/>
                      <a:pt x="372" y="42"/>
                    </a:cubicBezTo>
                    <a:cubicBezTo>
                      <a:pt x="364" y="26"/>
                      <a:pt x="346" y="13"/>
                      <a:pt x="331" y="13"/>
                    </a:cubicBezTo>
                    <a:cubicBezTo>
                      <a:pt x="8" y="13"/>
                      <a:pt x="8" y="13"/>
                      <a:pt x="8" y="13"/>
                    </a:cubicBezTo>
                    <a:cubicBezTo>
                      <a:pt x="5" y="13"/>
                      <a:pt x="2" y="14"/>
                      <a:pt x="0" y="15"/>
                    </a:cubicBezTo>
                    <a:cubicBezTo>
                      <a:pt x="0" y="6"/>
                      <a:pt x="6" y="0"/>
                      <a:pt x="16" y="0"/>
                    </a:cubicBezTo>
                    <a:cubicBezTo>
                      <a:pt x="339" y="0"/>
                      <a:pt x="339" y="0"/>
                      <a:pt x="339" y="0"/>
                    </a:cubicBezTo>
                    <a:cubicBezTo>
                      <a:pt x="354" y="0"/>
                      <a:pt x="373" y="13"/>
                      <a:pt x="380" y="29"/>
                    </a:cubicBezTo>
                    <a:cubicBezTo>
                      <a:pt x="504" y="280"/>
                      <a:pt x="504" y="280"/>
                      <a:pt x="504" y="280"/>
                    </a:cubicBezTo>
                    <a:cubicBezTo>
                      <a:pt x="510" y="292"/>
                      <a:pt x="508" y="303"/>
                      <a:pt x="499" y="307"/>
                    </a:cubicBezTo>
                    <a:cubicBezTo>
                      <a:pt x="499" y="303"/>
                      <a:pt x="498" y="298"/>
                      <a:pt x="496" y="293"/>
                    </a:cubicBezTo>
                  </a:path>
                </a:pathLst>
              </a:custGeom>
              <a:solidFill>
                <a:srgbClr val="E6E6E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1" name="işḻíḑe">
                <a:extLst>
                  <a:ext uri="{FF2B5EF4-FFF2-40B4-BE49-F238E27FC236}">
                    <a16:creationId xmlns:a16="http://schemas.microsoft.com/office/drawing/2014/main" id="{141969E8-F276-4773-A6F1-D30E1E057D4C}"/>
                  </a:ext>
                </a:extLst>
              </p:cNvPr>
              <p:cNvSpPr/>
              <p:nvPr/>
            </p:nvSpPr>
            <p:spPr bwMode="auto">
              <a:xfrm>
                <a:off x="9220201" y="5208589"/>
                <a:ext cx="357188" cy="476250"/>
              </a:xfrm>
              <a:custGeom>
                <a:avLst/>
                <a:gdLst>
                  <a:gd name="T0" fmla="*/ 0 w 213"/>
                  <a:gd name="T1" fmla="*/ 280 h 283"/>
                  <a:gd name="T2" fmla="*/ 2 w 213"/>
                  <a:gd name="T3" fmla="*/ 283 h 283"/>
                  <a:gd name="T4" fmla="*/ 0 w 213"/>
                  <a:gd name="T5" fmla="*/ 280 h 283"/>
                  <a:gd name="T6" fmla="*/ 213 w 213"/>
                  <a:gd name="T7" fmla="*/ 0 h 283"/>
                  <a:gd name="T8" fmla="*/ 213 w 213"/>
                  <a:gd name="T9" fmla="*/ 0 h 283"/>
                  <a:gd name="T10" fmla="*/ 213 w 213"/>
                  <a:gd name="T11" fmla="*/ 0 h 283"/>
                </a:gdLst>
                <a:ahLst/>
                <a:cxnLst>
                  <a:cxn ang="0">
                    <a:pos x="T0" y="T1"/>
                  </a:cxn>
                  <a:cxn ang="0">
                    <a:pos x="T2" y="T3"/>
                  </a:cxn>
                  <a:cxn ang="0">
                    <a:pos x="T4" y="T5"/>
                  </a:cxn>
                  <a:cxn ang="0">
                    <a:pos x="T6" y="T7"/>
                  </a:cxn>
                  <a:cxn ang="0">
                    <a:pos x="T8" y="T9"/>
                  </a:cxn>
                  <a:cxn ang="0">
                    <a:pos x="T10" y="T11"/>
                  </a:cxn>
                </a:cxnLst>
                <a:rect l="0" t="0" r="r" b="b"/>
                <a:pathLst>
                  <a:path w="213" h="283">
                    <a:moveTo>
                      <a:pt x="0" y="280"/>
                    </a:moveTo>
                    <a:cubicBezTo>
                      <a:pt x="1" y="281"/>
                      <a:pt x="1" y="282"/>
                      <a:pt x="2" y="283"/>
                    </a:cubicBezTo>
                    <a:cubicBezTo>
                      <a:pt x="1" y="282"/>
                      <a:pt x="1" y="281"/>
                      <a:pt x="0" y="280"/>
                    </a:cubicBezTo>
                    <a:moveTo>
                      <a:pt x="213" y="0"/>
                    </a:moveTo>
                    <a:cubicBezTo>
                      <a:pt x="213" y="0"/>
                      <a:pt x="213" y="0"/>
                      <a:pt x="213" y="0"/>
                    </a:cubicBezTo>
                    <a:cubicBezTo>
                      <a:pt x="213" y="0"/>
                      <a:pt x="213" y="0"/>
                      <a:pt x="213" y="0"/>
                    </a:cubicBezTo>
                  </a:path>
                </a:pathLst>
              </a:custGeom>
              <a:solidFill>
                <a:srgbClr val="FEFEFE"/>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2" name="îš1îďê">
                <a:extLst>
                  <a:ext uri="{FF2B5EF4-FFF2-40B4-BE49-F238E27FC236}">
                    <a16:creationId xmlns:a16="http://schemas.microsoft.com/office/drawing/2014/main" id="{29EBCBF5-0B2B-4AE6-8B4C-3FA30AA05C3C}"/>
                  </a:ext>
                </a:extLst>
              </p:cNvPr>
              <p:cNvSpPr/>
              <p:nvPr/>
            </p:nvSpPr>
            <p:spPr bwMode="auto">
              <a:xfrm>
                <a:off x="9007476" y="5208589"/>
                <a:ext cx="582613" cy="515938"/>
              </a:xfrm>
              <a:custGeom>
                <a:avLst/>
                <a:gdLst>
                  <a:gd name="T0" fmla="*/ 15 w 347"/>
                  <a:gd name="T1" fmla="*/ 0 h 307"/>
                  <a:gd name="T2" fmla="*/ 0 w 347"/>
                  <a:gd name="T3" fmla="*/ 15 h 307"/>
                  <a:gd name="T4" fmla="*/ 4 w 347"/>
                  <a:gd name="T5" fmla="*/ 29 h 307"/>
                  <a:gd name="T6" fmla="*/ 127 w 347"/>
                  <a:gd name="T7" fmla="*/ 280 h 307"/>
                  <a:gd name="T8" fmla="*/ 127 w 347"/>
                  <a:gd name="T9" fmla="*/ 280 h 307"/>
                  <a:gd name="T10" fmla="*/ 129 w 347"/>
                  <a:gd name="T11" fmla="*/ 283 h 307"/>
                  <a:gd name="T12" fmla="*/ 158 w 347"/>
                  <a:gd name="T13" fmla="*/ 307 h 307"/>
                  <a:gd name="T14" fmla="*/ 347 w 347"/>
                  <a:gd name="T15" fmla="*/ 18 h 307"/>
                  <a:gd name="T16" fmla="*/ 331 w 347"/>
                  <a:gd name="T17" fmla="*/ 13 h 307"/>
                  <a:gd name="T18" fmla="*/ 8 w 347"/>
                  <a:gd name="T19" fmla="*/ 13 h 307"/>
                  <a:gd name="T20" fmla="*/ 0 w 347"/>
                  <a:gd name="T21" fmla="*/ 15 h 307"/>
                  <a:gd name="T22" fmla="*/ 15 w 347"/>
                  <a:gd name="T23" fmla="*/ 0 h 307"/>
                  <a:gd name="T24" fmla="*/ 15 w 347"/>
                  <a:gd name="T25" fmla="*/ 0 h 307"/>
                  <a:gd name="T26" fmla="*/ 15 w 347"/>
                  <a:gd name="T27" fmla="*/ 0 h 307"/>
                  <a:gd name="T28" fmla="*/ 15 w 347"/>
                  <a:gd name="T29" fmla="*/ 0 h 307"/>
                  <a:gd name="T30" fmla="*/ 15 w 347"/>
                  <a:gd name="T31" fmla="*/ 0 h 307"/>
                  <a:gd name="T32" fmla="*/ 15 w 347"/>
                  <a:gd name="T33" fmla="*/ 0 h 307"/>
                  <a:gd name="T34" fmla="*/ 15 w 347"/>
                  <a:gd name="T35" fmla="*/ 0 h 307"/>
                  <a:gd name="T36" fmla="*/ 15 w 347"/>
                  <a:gd name="T37" fmla="*/ 0 h 307"/>
                  <a:gd name="T38" fmla="*/ 15 w 347"/>
                  <a:gd name="T39" fmla="*/ 0 h 307"/>
                  <a:gd name="T40" fmla="*/ 15 w 347"/>
                  <a:gd name="T41" fmla="*/ 0 h 307"/>
                  <a:gd name="T42" fmla="*/ 16 w 347"/>
                  <a:gd name="T43" fmla="*/ 0 h 307"/>
                  <a:gd name="T44" fmla="*/ 15 w 347"/>
                  <a:gd name="T45" fmla="*/ 0 h 307"/>
                  <a:gd name="T46" fmla="*/ 16 w 347"/>
                  <a:gd name="T47" fmla="*/ 0 h 307"/>
                  <a:gd name="T48" fmla="*/ 16 w 347"/>
                  <a:gd name="T49" fmla="*/ 0 h 307"/>
                  <a:gd name="T50" fmla="*/ 16 w 347"/>
                  <a:gd name="T51" fmla="*/ 0 h 307"/>
                  <a:gd name="T52" fmla="*/ 16 w 347"/>
                  <a:gd name="T53" fmla="*/ 0 h 307"/>
                  <a:gd name="T54" fmla="*/ 16 w 347"/>
                  <a:gd name="T55" fmla="*/ 0 h 307"/>
                  <a:gd name="T56" fmla="*/ 16 w 347"/>
                  <a:gd name="T57" fmla="*/ 0 h 307"/>
                  <a:gd name="T58" fmla="*/ 16 w 347"/>
                  <a:gd name="T59" fmla="*/ 0 h 307"/>
                  <a:gd name="T60" fmla="*/ 16 w 347"/>
                  <a:gd name="T61" fmla="*/ 0 h 307"/>
                  <a:gd name="T62" fmla="*/ 16 w 347"/>
                  <a:gd name="T63" fmla="*/ 0 h 307"/>
                  <a:gd name="T64" fmla="*/ 16 w 347"/>
                  <a:gd name="T65" fmla="*/ 0 h 307"/>
                  <a:gd name="T66" fmla="*/ 16 w 347"/>
                  <a:gd name="T67" fmla="*/ 0 h 307"/>
                  <a:gd name="T68" fmla="*/ 16 w 347"/>
                  <a:gd name="T69" fmla="*/ 0 h 307"/>
                  <a:gd name="T70" fmla="*/ 16 w 347"/>
                  <a:gd name="T71" fmla="*/ 0 h 307"/>
                  <a:gd name="T72" fmla="*/ 16 w 347"/>
                  <a:gd name="T73" fmla="*/ 0 h 307"/>
                  <a:gd name="T74" fmla="*/ 16 w 347"/>
                  <a:gd name="T75" fmla="*/ 0 h 307"/>
                  <a:gd name="T76" fmla="*/ 16 w 347"/>
                  <a:gd name="T7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7" h="307">
                    <a:moveTo>
                      <a:pt x="15" y="0"/>
                    </a:moveTo>
                    <a:cubicBezTo>
                      <a:pt x="5" y="0"/>
                      <a:pt x="0" y="6"/>
                      <a:pt x="0" y="15"/>
                    </a:cubicBezTo>
                    <a:cubicBezTo>
                      <a:pt x="0" y="19"/>
                      <a:pt x="1" y="24"/>
                      <a:pt x="4" y="29"/>
                    </a:cubicBezTo>
                    <a:cubicBezTo>
                      <a:pt x="127" y="280"/>
                      <a:pt x="127" y="280"/>
                      <a:pt x="127" y="280"/>
                    </a:cubicBezTo>
                    <a:cubicBezTo>
                      <a:pt x="127" y="280"/>
                      <a:pt x="127" y="280"/>
                      <a:pt x="127" y="280"/>
                    </a:cubicBezTo>
                    <a:cubicBezTo>
                      <a:pt x="128" y="281"/>
                      <a:pt x="128" y="282"/>
                      <a:pt x="129" y="283"/>
                    </a:cubicBezTo>
                    <a:cubicBezTo>
                      <a:pt x="136" y="294"/>
                      <a:pt x="147" y="303"/>
                      <a:pt x="158" y="307"/>
                    </a:cubicBezTo>
                    <a:cubicBezTo>
                      <a:pt x="347" y="18"/>
                      <a:pt x="347" y="18"/>
                      <a:pt x="347" y="18"/>
                    </a:cubicBezTo>
                    <a:cubicBezTo>
                      <a:pt x="342" y="15"/>
                      <a:pt x="336" y="13"/>
                      <a:pt x="331" y="13"/>
                    </a:cubicBezTo>
                    <a:cubicBezTo>
                      <a:pt x="8" y="13"/>
                      <a:pt x="8" y="13"/>
                      <a:pt x="8" y="13"/>
                    </a:cubicBezTo>
                    <a:cubicBezTo>
                      <a:pt x="5" y="13"/>
                      <a:pt x="2" y="14"/>
                      <a:pt x="0" y="15"/>
                    </a:cubicBezTo>
                    <a:cubicBezTo>
                      <a:pt x="0" y="6"/>
                      <a:pt x="6" y="0"/>
                      <a:pt x="15" y="0"/>
                    </a:cubicBezTo>
                    <a:moveTo>
                      <a:pt x="15" y="0"/>
                    </a:moveTo>
                    <a:cubicBezTo>
                      <a:pt x="15" y="0"/>
                      <a:pt x="15" y="0"/>
                      <a:pt x="15" y="0"/>
                    </a:cubicBezTo>
                    <a:cubicBezTo>
                      <a:pt x="15" y="0"/>
                      <a:pt x="15" y="0"/>
                      <a:pt x="15" y="0"/>
                    </a:cubicBezTo>
                    <a:moveTo>
                      <a:pt x="15" y="0"/>
                    </a:moveTo>
                    <a:cubicBezTo>
                      <a:pt x="15" y="0"/>
                      <a:pt x="15" y="0"/>
                      <a:pt x="15" y="0"/>
                    </a:cubicBezTo>
                    <a:cubicBezTo>
                      <a:pt x="15" y="0"/>
                      <a:pt x="15" y="0"/>
                      <a:pt x="15" y="0"/>
                    </a:cubicBezTo>
                    <a:moveTo>
                      <a:pt x="15" y="0"/>
                    </a:moveTo>
                    <a:cubicBezTo>
                      <a:pt x="15" y="0"/>
                      <a:pt x="15" y="0"/>
                      <a:pt x="15" y="0"/>
                    </a:cubicBezTo>
                    <a:cubicBezTo>
                      <a:pt x="15" y="0"/>
                      <a:pt x="15" y="0"/>
                      <a:pt x="15" y="0"/>
                    </a:cubicBezTo>
                    <a:moveTo>
                      <a:pt x="16" y="0"/>
                    </a:moveTo>
                    <a:cubicBezTo>
                      <a:pt x="16" y="0"/>
                      <a:pt x="16" y="0"/>
                      <a:pt x="15" y="0"/>
                    </a:cubicBezTo>
                    <a:cubicBezTo>
                      <a:pt x="16" y="0"/>
                      <a:pt x="16" y="0"/>
                      <a:pt x="16" y="0"/>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DDDDDD"/>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3" name="ïṩļídê">
                <a:extLst>
                  <a:ext uri="{FF2B5EF4-FFF2-40B4-BE49-F238E27FC236}">
                    <a16:creationId xmlns:a16="http://schemas.microsoft.com/office/drawing/2014/main" id="{27AC19DB-9799-4FE8-B360-E99DD1D7B57A}"/>
                  </a:ext>
                </a:extLst>
              </p:cNvPr>
              <p:cNvSpPr/>
              <p:nvPr/>
            </p:nvSpPr>
            <p:spPr bwMode="auto">
              <a:xfrm>
                <a:off x="9007476" y="5208589"/>
                <a:ext cx="596900" cy="30163"/>
              </a:xfrm>
              <a:custGeom>
                <a:avLst/>
                <a:gdLst>
                  <a:gd name="T0" fmla="*/ 339 w 356"/>
                  <a:gd name="T1" fmla="*/ 0 h 18"/>
                  <a:gd name="T2" fmla="*/ 16 w 356"/>
                  <a:gd name="T3" fmla="*/ 0 h 18"/>
                  <a:gd name="T4" fmla="*/ 16 w 356"/>
                  <a:gd name="T5" fmla="*/ 0 h 18"/>
                  <a:gd name="T6" fmla="*/ 16 w 356"/>
                  <a:gd name="T7" fmla="*/ 0 h 18"/>
                  <a:gd name="T8" fmla="*/ 16 w 356"/>
                  <a:gd name="T9" fmla="*/ 0 h 18"/>
                  <a:gd name="T10" fmla="*/ 16 w 356"/>
                  <a:gd name="T11" fmla="*/ 0 h 18"/>
                  <a:gd name="T12" fmla="*/ 16 w 356"/>
                  <a:gd name="T13" fmla="*/ 0 h 18"/>
                  <a:gd name="T14" fmla="*/ 16 w 356"/>
                  <a:gd name="T15" fmla="*/ 0 h 18"/>
                  <a:gd name="T16" fmla="*/ 16 w 356"/>
                  <a:gd name="T17" fmla="*/ 0 h 18"/>
                  <a:gd name="T18" fmla="*/ 16 w 356"/>
                  <a:gd name="T19" fmla="*/ 0 h 18"/>
                  <a:gd name="T20" fmla="*/ 16 w 356"/>
                  <a:gd name="T21" fmla="*/ 0 h 18"/>
                  <a:gd name="T22" fmla="*/ 16 w 356"/>
                  <a:gd name="T23" fmla="*/ 0 h 18"/>
                  <a:gd name="T24" fmla="*/ 16 w 356"/>
                  <a:gd name="T25" fmla="*/ 0 h 18"/>
                  <a:gd name="T26" fmla="*/ 16 w 356"/>
                  <a:gd name="T27" fmla="*/ 0 h 18"/>
                  <a:gd name="T28" fmla="*/ 16 w 356"/>
                  <a:gd name="T29" fmla="*/ 0 h 18"/>
                  <a:gd name="T30" fmla="*/ 16 w 356"/>
                  <a:gd name="T31" fmla="*/ 0 h 18"/>
                  <a:gd name="T32" fmla="*/ 16 w 356"/>
                  <a:gd name="T33" fmla="*/ 0 h 18"/>
                  <a:gd name="T34" fmla="*/ 16 w 356"/>
                  <a:gd name="T35" fmla="*/ 0 h 18"/>
                  <a:gd name="T36" fmla="*/ 16 w 356"/>
                  <a:gd name="T37" fmla="*/ 0 h 18"/>
                  <a:gd name="T38" fmla="*/ 16 w 356"/>
                  <a:gd name="T39" fmla="*/ 0 h 18"/>
                  <a:gd name="T40" fmla="*/ 16 w 356"/>
                  <a:gd name="T41" fmla="*/ 0 h 18"/>
                  <a:gd name="T42" fmla="*/ 16 w 356"/>
                  <a:gd name="T43" fmla="*/ 0 h 18"/>
                  <a:gd name="T44" fmla="*/ 16 w 356"/>
                  <a:gd name="T45" fmla="*/ 0 h 18"/>
                  <a:gd name="T46" fmla="*/ 15 w 356"/>
                  <a:gd name="T47" fmla="*/ 0 h 18"/>
                  <a:gd name="T48" fmla="*/ 15 w 356"/>
                  <a:gd name="T49" fmla="*/ 0 h 18"/>
                  <a:gd name="T50" fmla="*/ 15 w 356"/>
                  <a:gd name="T51" fmla="*/ 0 h 18"/>
                  <a:gd name="T52" fmla="*/ 15 w 356"/>
                  <a:gd name="T53" fmla="*/ 0 h 18"/>
                  <a:gd name="T54" fmla="*/ 15 w 356"/>
                  <a:gd name="T55" fmla="*/ 0 h 18"/>
                  <a:gd name="T56" fmla="*/ 15 w 356"/>
                  <a:gd name="T57" fmla="*/ 0 h 18"/>
                  <a:gd name="T58" fmla="*/ 15 w 356"/>
                  <a:gd name="T59" fmla="*/ 0 h 18"/>
                  <a:gd name="T60" fmla="*/ 15 w 356"/>
                  <a:gd name="T61" fmla="*/ 0 h 18"/>
                  <a:gd name="T62" fmla="*/ 15 w 356"/>
                  <a:gd name="T63" fmla="*/ 0 h 18"/>
                  <a:gd name="T64" fmla="*/ 15 w 356"/>
                  <a:gd name="T65" fmla="*/ 0 h 18"/>
                  <a:gd name="T66" fmla="*/ 15 w 356"/>
                  <a:gd name="T67" fmla="*/ 0 h 18"/>
                  <a:gd name="T68" fmla="*/ 15 w 356"/>
                  <a:gd name="T69" fmla="*/ 0 h 18"/>
                  <a:gd name="T70" fmla="*/ 15 w 356"/>
                  <a:gd name="T71" fmla="*/ 0 h 18"/>
                  <a:gd name="T72" fmla="*/ 15 w 356"/>
                  <a:gd name="T73" fmla="*/ 0 h 18"/>
                  <a:gd name="T74" fmla="*/ 15 w 356"/>
                  <a:gd name="T75" fmla="*/ 0 h 18"/>
                  <a:gd name="T76" fmla="*/ 15 w 356"/>
                  <a:gd name="T77" fmla="*/ 0 h 18"/>
                  <a:gd name="T78" fmla="*/ 0 w 356"/>
                  <a:gd name="T79" fmla="*/ 15 h 18"/>
                  <a:gd name="T80" fmla="*/ 8 w 356"/>
                  <a:gd name="T81" fmla="*/ 13 h 18"/>
                  <a:gd name="T82" fmla="*/ 331 w 356"/>
                  <a:gd name="T83" fmla="*/ 13 h 18"/>
                  <a:gd name="T84" fmla="*/ 347 w 356"/>
                  <a:gd name="T85" fmla="*/ 18 h 18"/>
                  <a:gd name="T86" fmla="*/ 356 w 356"/>
                  <a:gd name="T87" fmla="*/ 4 h 18"/>
                  <a:gd name="T88" fmla="*/ 340 w 356"/>
                  <a:gd name="T89" fmla="*/ 0 h 18"/>
                  <a:gd name="T90" fmla="*/ 340 w 356"/>
                  <a:gd name="T91" fmla="*/ 0 h 18"/>
                  <a:gd name="T92" fmla="*/ 339 w 356"/>
                  <a:gd name="T93" fmla="*/ 0 h 18"/>
                  <a:gd name="T94" fmla="*/ 339 w 356"/>
                  <a:gd name="T9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6" h="18">
                    <a:moveTo>
                      <a:pt x="339" y="0"/>
                    </a:move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6" y="0"/>
                      <a:pt x="0" y="6"/>
                      <a:pt x="0" y="15"/>
                    </a:cubicBezTo>
                    <a:cubicBezTo>
                      <a:pt x="2" y="14"/>
                      <a:pt x="5" y="13"/>
                      <a:pt x="8" y="13"/>
                    </a:cubicBezTo>
                    <a:cubicBezTo>
                      <a:pt x="331" y="13"/>
                      <a:pt x="331" y="13"/>
                      <a:pt x="331" y="13"/>
                    </a:cubicBezTo>
                    <a:cubicBezTo>
                      <a:pt x="336" y="13"/>
                      <a:pt x="342" y="15"/>
                      <a:pt x="347" y="18"/>
                    </a:cubicBezTo>
                    <a:cubicBezTo>
                      <a:pt x="356" y="4"/>
                      <a:pt x="356" y="4"/>
                      <a:pt x="356" y="4"/>
                    </a:cubicBezTo>
                    <a:cubicBezTo>
                      <a:pt x="350" y="2"/>
                      <a:pt x="345" y="0"/>
                      <a:pt x="340" y="0"/>
                    </a:cubicBezTo>
                    <a:cubicBezTo>
                      <a:pt x="340" y="0"/>
                      <a:pt x="340" y="0"/>
                      <a:pt x="340" y="0"/>
                    </a:cubicBezTo>
                    <a:cubicBezTo>
                      <a:pt x="339" y="0"/>
                      <a:pt x="339" y="0"/>
                      <a:pt x="339" y="0"/>
                    </a:cubicBezTo>
                    <a:cubicBezTo>
                      <a:pt x="339" y="0"/>
                      <a:pt x="339" y="0"/>
                      <a:pt x="339" y="0"/>
                    </a:cubicBezTo>
                  </a:path>
                </a:pathLst>
              </a:custGeom>
              <a:solidFill>
                <a:srgbClr val="E8E8EA"/>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4" name="íṧḻïdé">
                <a:extLst>
                  <a:ext uri="{FF2B5EF4-FFF2-40B4-BE49-F238E27FC236}">
                    <a16:creationId xmlns:a16="http://schemas.microsoft.com/office/drawing/2014/main" id="{F2A0ED48-3B8B-4A0D-82B9-8A51D071DD8D}"/>
                  </a:ext>
                </a:extLst>
              </p:cNvPr>
              <p:cNvSpPr/>
              <p:nvPr/>
            </p:nvSpPr>
            <p:spPr bwMode="auto">
              <a:xfrm>
                <a:off x="9904413" y="4838701"/>
                <a:ext cx="349250" cy="703263"/>
              </a:xfrm>
              <a:custGeom>
                <a:avLst/>
                <a:gdLst>
                  <a:gd name="T0" fmla="*/ 0 w 208"/>
                  <a:gd name="T1" fmla="*/ 380 h 419"/>
                  <a:gd name="T2" fmla="*/ 109 w 208"/>
                  <a:gd name="T3" fmla="*/ 211 h 419"/>
                  <a:gd name="T4" fmla="*/ 134 w 208"/>
                  <a:gd name="T5" fmla="*/ 3 h 419"/>
                  <a:gd name="T6" fmla="*/ 183 w 208"/>
                  <a:gd name="T7" fmla="*/ 234 h 419"/>
                  <a:gd name="T8" fmla="*/ 51 w 208"/>
                  <a:gd name="T9" fmla="*/ 419 h 419"/>
                  <a:gd name="T10" fmla="*/ 0 w 208"/>
                  <a:gd name="T11" fmla="*/ 380 h 419"/>
                </a:gdLst>
                <a:ahLst/>
                <a:cxnLst>
                  <a:cxn ang="0">
                    <a:pos x="T0" y="T1"/>
                  </a:cxn>
                  <a:cxn ang="0">
                    <a:pos x="T2" y="T3"/>
                  </a:cxn>
                  <a:cxn ang="0">
                    <a:pos x="T4" y="T5"/>
                  </a:cxn>
                  <a:cxn ang="0">
                    <a:pos x="T6" y="T7"/>
                  </a:cxn>
                  <a:cxn ang="0">
                    <a:pos x="T8" y="T9"/>
                  </a:cxn>
                  <a:cxn ang="0">
                    <a:pos x="T10" y="T11"/>
                  </a:cxn>
                </a:cxnLst>
                <a:rect l="0" t="0" r="r" b="b"/>
                <a:pathLst>
                  <a:path w="208" h="419">
                    <a:moveTo>
                      <a:pt x="0" y="380"/>
                    </a:moveTo>
                    <a:cubicBezTo>
                      <a:pt x="0" y="380"/>
                      <a:pt x="79" y="294"/>
                      <a:pt x="109" y="211"/>
                    </a:cubicBezTo>
                    <a:cubicBezTo>
                      <a:pt x="143" y="116"/>
                      <a:pt x="76" y="6"/>
                      <a:pt x="134" y="3"/>
                    </a:cubicBezTo>
                    <a:cubicBezTo>
                      <a:pt x="192" y="0"/>
                      <a:pt x="208" y="154"/>
                      <a:pt x="183" y="234"/>
                    </a:cubicBezTo>
                    <a:cubicBezTo>
                      <a:pt x="157" y="313"/>
                      <a:pt x="51" y="419"/>
                      <a:pt x="51" y="419"/>
                    </a:cubicBezTo>
                    <a:lnTo>
                      <a:pt x="0" y="380"/>
                    </a:lnTo>
                    <a:close/>
                  </a:path>
                </a:pathLst>
              </a:custGeom>
              <a:solidFill>
                <a:schemeClr val="accent1">
                  <a:lumMod val="20000"/>
                  <a:lumOff val="80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5" name="iṡḷïďé">
                <a:extLst>
                  <a:ext uri="{FF2B5EF4-FFF2-40B4-BE49-F238E27FC236}">
                    <a16:creationId xmlns:a16="http://schemas.microsoft.com/office/drawing/2014/main" id="{51FD56CF-F271-47E8-B440-1B607620BFB0}"/>
                  </a:ext>
                </a:extLst>
              </p:cNvPr>
              <p:cNvSpPr/>
              <p:nvPr/>
            </p:nvSpPr>
            <p:spPr bwMode="auto">
              <a:xfrm>
                <a:off x="9796463" y="5484814"/>
                <a:ext cx="185738" cy="152400"/>
              </a:xfrm>
              <a:custGeom>
                <a:avLst/>
                <a:gdLst>
                  <a:gd name="T0" fmla="*/ 111 w 111"/>
                  <a:gd name="T1" fmla="*/ 30 h 91"/>
                  <a:gd name="T2" fmla="*/ 61 w 111"/>
                  <a:gd name="T3" fmla="*/ 85 h 91"/>
                  <a:gd name="T4" fmla="*/ 56 w 111"/>
                  <a:gd name="T5" fmla="*/ 79 h 91"/>
                  <a:gd name="T6" fmla="*/ 69 w 111"/>
                  <a:gd name="T7" fmla="*/ 65 h 91"/>
                  <a:gd name="T8" fmla="*/ 46 w 111"/>
                  <a:gd name="T9" fmla="*/ 81 h 91"/>
                  <a:gd name="T10" fmla="*/ 40 w 111"/>
                  <a:gd name="T11" fmla="*/ 74 h 91"/>
                  <a:gd name="T12" fmla="*/ 60 w 111"/>
                  <a:gd name="T13" fmla="*/ 56 h 91"/>
                  <a:gd name="T14" fmla="*/ 30 w 111"/>
                  <a:gd name="T15" fmla="*/ 77 h 91"/>
                  <a:gd name="T16" fmla="*/ 25 w 111"/>
                  <a:gd name="T17" fmla="*/ 69 h 91"/>
                  <a:gd name="T18" fmla="*/ 51 w 111"/>
                  <a:gd name="T19" fmla="*/ 48 h 91"/>
                  <a:gd name="T20" fmla="*/ 23 w 111"/>
                  <a:gd name="T21" fmla="*/ 66 h 91"/>
                  <a:gd name="T22" fmla="*/ 18 w 111"/>
                  <a:gd name="T23" fmla="*/ 56 h 91"/>
                  <a:gd name="T24" fmla="*/ 39 w 111"/>
                  <a:gd name="T25" fmla="*/ 42 h 91"/>
                  <a:gd name="T26" fmla="*/ 19 w 111"/>
                  <a:gd name="T27" fmla="*/ 46 h 91"/>
                  <a:gd name="T28" fmla="*/ 13 w 111"/>
                  <a:gd name="T29" fmla="*/ 33 h 91"/>
                  <a:gd name="T30" fmla="*/ 77 w 111"/>
                  <a:gd name="T31" fmla="*/ 4 h 91"/>
                  <a:gd name="T32" fmla="*/ 111 w 111"/>
                  <a:gd name="T33"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91">
                    <a:moveTo>
                      <a:pt x="111" y="30"/>
                    </a:moveTo>
                    <a:cubicBezTo>
                      <a:pt x="111" y="30"/>
                      <a:pt x="95" y="69"/>
                      <a:pt x="61" y="85"/>
                    </a:cubicBezTo>
                    <a:cubicBezTo>
                      <a:pt x="51" y="91"/>
                      <a:pt x="50" y="84"/>
                      <a:pt x="56" y="79"/>
                    </a:cubicBezTo>
                    <a:cubicBezTo>
                      <a:pt x="61" y="73"/>
                      <a:pt x="68" y="65"/>
                      <a:pt x="69" y="65"/>
                    </a:cubicBezTo>
                    <a:cubicBezTo>
                      <a:pt x="69" y="64"/>
                      <a:pt x="52" y="76"/>
                      <a:pt x="46" y="81"/>
                    </a:cubicBezTo>
                    <a:cubicBezTo>
                      <a:pt x="40" y="86"/>
                      <a:pt x="33" y="80"/>
                      <a:pt x="40" y="74"/>
                    </a:cubicBezTo>
                    <a:cubicBezTo>
                      <a:pt x="47" y="68"/>
                      <a:pt x="60" y="56"/>
                      <a:pt x="60" y="56"/>
                    </a:cubicBezTo>
                    <a:cubicBezTo>
                      <a:pt x="60" y="56"/>
                      <a:pt x="36" y="74"/>
                      <a:pt x="30" y="77"/>
                    </a:cubicBezTo>
                    <a:cubicBezTo>
                      <a:pt x="23" y="81"/>
                      <a:pt x="17" y="75"/>
                      <a:pt x="25" y="69"/>
                    </a:cubicBezTo>
                    <a:cubicBezTo>
                      <a:pt x="32" y="63"/>
                      <a:pt x="51" y="48"/>
                      <a:pt x="51" y="48"/>
                    </a:cubicBezTo>
                    <a:cubicBezTo>
                      <a:pt x="51" y="48"/>
                      <a:pt x="32" y="63"/>
                      <a:pt x="23" y="66"/>
                    </a:cubicBezTo>
                    <a:cubicBezTo>
                      <a:pt x="15" y="69"/>
                      <a:pt x="11" y="62"/>
                      <a:pt x="18" y="56"/>
                    </a:cubicBezTo>
                    <a:cubicBezTo>
                      <a:pt x="25" y="51"/>
                      <a:pt x="39" y="42"/>
                      <a:pt x="39" y="42"/>
                    </a:cubicBezTo>
                    <a:cubicBezTo>
                      <a:pt x="39" y="42"/>
                      <a:pt x="29" y="41"/>
                      <a:pt x="19" y="46"/>
                    </a:cubicBezTo>
                    <a:cubicBezTo>
                      <a:pt x="9" y="51"/>
                      <a:pt x="0" y="44"/>
                      <a:pt x="13" y="33"/>
                    </a:cubicBezTo>
                    <a:cubicBezTo>
                      <a:pt x="21" y="27"/>
                      <a:pt x="52" y="0"/>
                      <a:pt x="77" y="4"/>
                    </a:cubicBezTo>
                    <a:cubicBezTo>
                      <a:pt x="100" y="20"/>
                      <a:pt x="111" y="30"/>
                      <a:pt x="111" y="30"/>
                    </a:cubicBezTo>
                    <a:close/>
                  </a:path>
                </a:pathLst>
              </a:custGeom>
              <a:solidFill>
                <a:srgbClr val="F9BB78"/>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6" name="iṥlíḍê">
                <a:extLst>
                  <a:ext uri="{FF2B5EF4-FFF2-40B4-BE49-F238E27FC236}">
                    <a16:creationId xmlns:a16="http://schemas.microsoft.com/office/drawing/2014/main" id="{131746A3-9C02-4FCC-9BE3-01332E0D0C5F}"/>
                  </a:ext>
                </a:extLst>
              </p:cNvPr>
              <p:cNvSpPr/>
              <p:nvPr/>
            </p:nvSpPr>
            <p:spPr bwMode="auto">
              <a:xfrm>
                <a:off x="9555163" y="4073526"/>
                <a:ext cx="571500" cy="573088"/>
              </a:xfrm>
              <a:custGeom>
                <a:avLst/>
                <a:gdLst>
                  <a:gd name="T0" fmla="*/ 203 w 341"/>
                  <a:gd name="T1" fmla="*/ 326 h 341"/>
                  <a:gd name="T2" fmla="*/ 81 w 341"/>
                  <a:gd name="T3" fmla="*/ 272 h 341"/>
                  <a:gd name="T4" fmla="*/ 0 w 341"/>
                  <a:gd name="T5" fmla="*/ 48 h 341"/>
                  <a:gd name="T6" fmla="*/ 172 w 341"/>
                  <a:gd name="T7" fmla="*/ 0 h 341"/>
                  <a:gd name="T8" fmla="*/ 301 w 341"/>
                  <a:gd name="T9" fmla="*/ 54 h 341"/>
                  <a:gd name="T10" fmla="*/ 203 w 341"/>
                  <a:gd name="T11" fmla="*/ 326 h 341"/>
                </a:gdLst>
                <a:ahLst/>
                <a:cxnLst>
                  <a:cxn ang="0">
                    <a:pos x="T0" y="T1"/>
                  </a:cxn>
                  <a:cxn ang="0">
                    <a:pos x="T2" y="T3"/>
                  </a:cxn>
                  <a:cxn ang="0">
                    <a:pos x="T4" y="T5"/>
                  </a:cxn>
                  <a:cxn ang="0">
                    <a:pos x="T6" y="T7"/>
                  </a:cxn>
                  <a:cxn ang="0">
                    <a:pos x="T8" y="T9"/>
                  </a:cxn>
                  <a:cxn ang="0">
                    <a:pos x="T10" y="T11"/>
                  </a:cxn>
                </a:cxnLst>
                <a:rect l="0" t="0" r="r" b="b"/>
                <a:pathLst>
                  <a:path w="341" h="341">
                    <a:moveTo>
                      <a:pt x="203" y="326"/>
                    </a:moveTo>
                    <a:cubicBezTo>
                      <a:pt x="203" y="326"/>
                      <a:pt x="118" y="341"/>
                      <a:pt x="81" y="272"/>
                    </a:cubicBezTo>
                    <a:cubicBezTo>
                      <a:pt x="43" y="204"/>
                      <a:pt x="0" y="48"/>
                      <a:pt x="0" y="48"/>
                    </a:cubicBezTo>
                    <a:cubicBezTo>
                      <a:pt x="0" y="48"/>
                      <a:pt x="101" y="45"/>
                      <a:pt x="172" y="0"/>
                    </a:cubicBezTo>
                    <a:cubicBezTo>
                      <a:pt x="259" y="48"/>
                      <a:pt x="301" y="54"/>
                      <a:pt x="301" y="54"/>
                    </a:cubicBezTo>
                    <a:cubicBezTo>
                      <a:pt x="301" y="54"/>
                      <a:pt x="341" y="297"/>
                      <a:pt x="203" y="326"/>
                    </a:cubicBezTo>
                  </a:path>
                </a:pathLst>
              </a:custGeom>
              <a:solidFill>
                <a:srgbClr val="FED19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7" name="ïsľiḓê">
                <a:extLst>
                  <a:ext uri="{FF2B5EF4-FFF2-40B4-BE49-F238E27FC236}">
                    <a16:creationId xmlns:a16="http://schemas.microsoft.com/office/drawing/2014/main" id="{22DEAADC-2C02-4B35-A61E-E25FD5F55C00}"/>
                  </a:ext>
                </a:extLst>
              </p:cNvPr>
              <p:cNvSpPr/>
              <p:nvPr/>
            </p:nvSpPr>
            <p:spPr bwMode="auto">
              <a:xfrm>
                <a:off x="9555163" y="4127501"/>
                <a:ext cx="163513" cy="26988"/>
              </a:xfrm>
              <a:custGeom>
                <a:avLst/>
                <a:gdLst>
                  <a:gd name="T0" fmla="*/ 98 w 98"/>
                  <a:gd name="T1" fmla="*/ 0 h 16"/>
                  <a:gd name="T2" fmla="*/ 0 w 98"/>
                  <a:gd name="T3" fmla="*/ 16 h 16"/>
                  <a:gd name="T4" fmla="*/ 98 w 98"/>
                  <a:gd name="T5" fmla="*/ 0 h 16"/>
                  <a:gd name="T6" fmla="*/ 98 w 98"/>
                  <a:gd name="T7" fmla="*/ 0 h 16"/>
                  <a:gd name="T8" fmla="*/ 98 w 98"/>
                  <a:gd name="T9" fmla="*/ 0 h 16"/>
                  <a:gd name="T10" fmla="*/ 98 w 98"/>
                  <a:gd name="T11" fmla="*/ 0 h 16"/>
                </a:gdLst>
                <a:ahLst/>
                <a:cxnLst>
                  <a:cxn ang="0">
                    <a:pos x="T0" y="T1"/>
                  </a:cxn>
                  <a:cxn ang="0">
                    <a:pos x="T2" y="T3"/>
                  </a:cxn>
                  <a:cxn ang="0">
                    <a:pos x="T4" y="T5"/>
                  </a:cxn>
                  <a:cxn ang="0">
                    <a:pos x="T6" y="T7"/>
                  </a:cxn>
                  <a:cxn ang="0">
                    <a:pos x="T8" y="T9"/>
                  </a:cxn>
                  <a:cxn ang="0">
                    <a:pos x="T10" y="T11"/>
                  </a:cxn>
                </a:cxnLst>
                <a:rect l="0" t="0" r="r" b="b"/>
                <a:pathLst>
                  <a:path w="98" h="16">
                    <a:moveTo>
                      <a:pt x="98" y="0"/>
                    </a:moveTo>
                    <a:cubicBezTo>
                      <a:pt x="47" y="14"/>
                      <a:pt x="0" y="16"/>
                      <a:pt x="0" y="16"/>
                    </a:cubicBezTo>
                    <a:cubicBezTo>
                      <a:pt x="0" y="16"/>
                      <a:pt x="47" y="14"/>
                      <a:pt x="98" y="0"/>
                    </a:cubicBezTo>
                    <a:moveTo>
                      <a:pt x="98" y="0"/>
                    </a:moveTo>
                    <a:cubicBezTo>
                      <a:pt x="98" y="0"/>
                      <a:pt x="98" y="0"/>
                      <a:pt x="98" y="0"/>
                    </a:cubicBezTo>
                    <a:cubicBezTo>
                      <a:pt x="98" y="0"/>
                      <a:pt x="98" y="0"/>
                      <a:pt x="98" y="0"/>
                    </a:cubicBezTo>
                  </a:path>
                </a:pathLst>
              </a:custGeom>
              <a:solidFill>
                <a:srgbClr val="FFEAD4"/>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8" name="îŝlîḑê">
                <a:extLst>
                  <a:ext uri="{FF2B5EF4-FFF2-40B4-BE49-F238E27FC236}">
                    <a16:creationId xmlns:a16="http://schemas.microsoft.com/office/drawing/2014/main" id="{C4E55BE0-B04B-4227-ABAE-879DFC9924DF}"/>
                  </a:ext>
                </a:extLst>
              </p:cNvPr>
              <p:cNvSpPr/>
              <p:nvPr/>
            </p:nvSpPr>
            <p:spPr bwMode="auto">
              <a:xfrm>
                <a:off x="9555163" y="4119564"/>
                <a:ext cx="296863" cy="503238"/>
              </a:xfrm>
              <a:custGeom>
                <a:avLst/>
                <a:gdLst>
                  <a:gd name="T0" fmla="*/ 115 w 177"/>
                  <a:gd name="T1" fmla="*/ 0 h 300"/>
                  <a:gd name="T2" fmla="*/ 98 w 177"/>
                  <a:gd name="T3" fmla="*/ 5 h 300"/>
                  <a:gd name="T4" fmla="*/ 98 w 177"/>
                  <a:gd name="T5" fmla="*/ 5 h 300"/>
                  <a:gd name="T6" fmla="*/ 98 w 177"/>
                  <a:gd name="T7" fmla="*/ 5 h 300"/>
                  <a:gd name="T8" fmla="*/ 0 w 177"/>
                  <a:gd name="T9" fmla="*/ 21 h 300"/>
                  <a:gd name="T10" fmla="*/ 0 w 177"/>
                  <a:gd name="T11" fmla="*/ 21 h 300"/>
                  <a:gd name="T12" fmla="*/ 0 w 177"/>
                  <a:gd name="T13" fmla="*/ 21 h 300"/>
                  <a:gd name="T14" fmla="*/ 81 w 177"/>
                  <a:gd name="T15" fmla="*/ 245 h 300"/>
                  <a:gd name="T16" fmla="*/ 177 w 177"/>
                  <a:gd name="T17" fmla="*/ 300 h 300"/>
                  <a:gd name="T18" fmla="*/ 137 w 177"/>
                  <a:gd name="T19" fmla="*/ 238 h 300"/>
                  <a:gd name="T20" fmla="*/ 130 w 177"/>
                  <a:gd name="T21" fmla="*/ 107 h 300"/>
                  <a:gd name="T22" fmla="*/ 130 w 177"/>
                  <a:gd name="T23" fmla="*/ 38 h 300"/>
                  <a:gd name="T24" fmla="*/ 115 w 177"/>
                  <a:gd name="T25"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300">
                    <a:moveTo>
                      <a:pt x="115" y="0"/>
                    </a:moveTo>
                    <a:cubicBezTo>
                      <a:pt x="110" y="1"/>
                      <a:pt x="104" y="3"/>
                      <a:pt x="98" y="5"/>
                    </a:cubicBezTo>
                    <a:cubicBezTo>
                      <a:pt x="98" y="5"/>
                      <a:pt x="98" y="5"/>
                      <a:pt x="98" y="5"/>
                    </a:cubicBezTo>
                    <a:cubicBezTo>
                      <a:pt x="98" y="5"/>
                      <a:pt x="98" y="5"/>
                      <a:pt x="98" y="5"/>
                    </a:cubicBezTo>
                    <a:cubicBezTo>
                      <a:pt x="47" y="19"/>
                      <a:pt x="0" y="21"/>
                      <a:pt x="0" y="21"/>
                    </a:cubicBezTo>
                    <a:cubicBezTo>
                      <a:pt x="0" y="21"/>
                      <a:pt x="0" y="21"/>
                      <a:pt x="0" y="21"/>
                    </a:cubicBezTo>
                    <a:cubicBezTo>
                      <a:pt x="0" y="21"/>
                      <a:pt x="0" y="21"/>
                      <a:pt x="0" y="21"/>
                    </a:cubicBezTo>
                    <a:cubicBezTo>
                      <a:pt x="0" y="21"/>
                      <a:pt x="43" y="177"/>
                      <a:pt x="81" y="245"/>
                    </a:cubicBezTo>
                    <a:cubicBezTo>
                      <a:pt x="105" y="290"/>
                      <a:pt x="149" y="299"/>
                      <a:pt x="177" y="300"/>
                    </a:cubicBezTo>
                    <a:cubicBezTo>
                      <a:pt x="152" y="293"/>
                      <a:pt x="150" y="271"/>
                      <a:pt x="137" y="238"/>
                    </a:cubicBezTo>
                    <a:cubicBezTo>
                      <a:pt x="123" y="205"/>
                      <a:pt x="130" y="152"/>
                      <a:pt x="130" y="107"/>
                    </a:cubicBezTo>
                    <a:cubicBezTo>
                      <a:pt x="131" y="62"/>
                      <a:pt x="130" y="38"/>
                      <a:pt x="130" y="38"/>
                    </a:cubicBezTo>
                    <a:cubicBezTo>
                      <a:pt x="130" y="38"/>
                      <a:pt x="124" y="21"/>
                      <a:pt x="115" y="0"/>
                    </a:cubicBezTo>
                  </a:path>
                </a:pathLst>
              </a:custGeom>
              <a:solidFill>
                <a:srgbClr val="FEC07D"/>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89" name="ïšľiḑe">
                <a:extLst>
                  <a:ext uri="{FF2B5EF4-FFF2-40B4-BE49-F238E27FC236}">
                    <a16:creationId xmlns:a16="http://schemas.microsoft.com/office/drawing/2014/main" id="{D2B94887-0D6C-4037-8C12-3DD8063C6283}"/>
                  </a:ext>
                </a:extLst>
              </p:cNvPr>
              <p:cNvSpPr/>
              <p:nvPr/>
            </p:nvSpPr>
            <p:spPr bwMode="auto">
              <a:xfrm>
                <a:off x="9431338" y="3849689"/>
                <a:ext cx="693738" cy="538163"/>
              </a:xfrm>
              <a:custGeom>
                <a:avLst/>
                <a:gdLst>
                  <a:gd name="T0" fmla="*/ 376 w 413"/>
                  <a:gd name="T1" fmla="*/ 321 h 321"/>
                  <a:gd name="T2" fmla="*/ 405 w 413"/>
                  <a:gd name="T3" fmla="*/ 151 h 321"/>
                  <a:gd name="T4" fmla="*/ 209 w 413"/>
                  <a:gd name="T5" fmla="*/ 39 h 321"/>
                  <a:gd name="T6" fmla="*/ 0 w 413"/>
                  <a:gd name="T7" fmla="*/ 74 h 321"/>
                  <a:gd name="T8" fmla="*/ 81 w 413"/>
                  <a:gd name="T9" fmla="*/ 211 h 321"/>
                  <a:gd name="T10" fmla="*/ 290 w 413"/>
                  <a:gd name="T11" fmla="*/ 177 h 321"/>
                  <a:gd name="T12" fmla="*/ 346 w 413"/>
                  <a:gd name="T13" fmla="*/ 277 h 321"/>
                  <a:gd name="T14" fmla="*/ 343 w 413"/>
                  <a:gd name="T15" fmla="*/ 183 h 321"/>
                  <a:gd name="T16" fmla="*/ 376 w 413"/>
                  <a:gd name="T1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321">
                    <a:moveTo>
                      <a:pt x="376" y="321"/>
                    </a:moveTo>
                    <a:cubicBezTo>
                      <a:pt x="376" y="321"/>
                      <a:pt x="413" y="233"/>
                      <a:pt x="405" y="151"/>
                    </a:cubicBezTo>
                    <a:cubicBezTo>
                      <a:pt x="397" y="70"/>
                      <a:pt x="294" y="0"/>
                      <a:pt x="209" y="39"/>
                    </a:cubicBezTo>
                    <a:cubicBezTo>
                      <a:pt x="90" y="93"/>
                      <a:pt x="0" y="74"/>
                      <a:pt x="0" y="74"/>
                    </a:cubicBezTo>
                    <a:cubicBezTo>
                      <a:pt x="0" y="74"/>
                      <a:pt x="32" y="197"/>
                      <a:pt x="81" y="211"/>
                    </a:cubicBezTo>
                    <a:cubicBezTo>
                      <a:pt x="234" y="252"/>
                      <a:pt x="290" y="177"/>
                      <a:pt x="290" y="177"/>
                    </a:cubicBezTo>
                    <a:cubicBezTo>
                      <a:pt x="290" y="177"/>
                      <a:pt x="312" y="244"/>
                      <a:pt x="346" y="277"/>
                    </a:cubicBezTo>
                    <a:cubicBezTo>
                      <a:pt x="362" y="225"/>
                      <a:pt x="343" y="183"/>
                      <a:pt x="343" y="183"/>
                    </a:cubicBezTo>
                    <a:cubicBezTo>
                      <a:pt x="343" y="183"/>
                      <a:pt x="388" y="289"/>
                      <a:pt x="376" y="321"/>
                    </a:cubicBezTo>
                    <a:close/>
                  </a:path>
                </a:pathLst>
              </a:custGeom>
              <a:solidFill>
                <a:schemeClr val="tx2">
                  <a:lumMod val="75000"/>
                </a:schemeClr>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0" name="iSḻiḋe">
                <a:extLst>
                  <a:ext uri="{FF2B5EF4-FFF2-40B4-BE49-F238E27FC236}">
                    <a16:creationId xmlns:a16="http://schemas.microsoft.com/office/drawing/2014/main" id="{88CC1F16-ABD0-4278-A0FC-1E60FFB54D26}"/>
                  </a:ext>
                </a:extLst>
              </p:cNvPr>
              <p:cNvSpPr/>
              <p:nvPr/>
            </p:nvSpPr>
            <p:spPr bwMode="auto">
              <a:xfrm>
                <a:off x="9726613" y="4500564"/>
                <a:ext cx="146050" cy="84138"/>
              </a:xfrm>
              <a:custGeom>
                <a:avLst/>
                <a:gdLst>
                  <a:gd name="T0" fmla="*/ 0 w 87"/>
                  <a:gd name="T1" fmla="*/ 0 h 50"/>
                  <a:gd name="T2" fmla="*/ 87 w 87"/>
                  <a:gd name="T3" fmla="*/ 0 h 50"/>
                </a:gdLst>
                <a:ahLst/>
                <a:cxnLst>
                  <a:cxn ang="0">
                    <a:pos x="T0" y="T1"/>
                  </a:cxn>
                  <a:cxn ang="0">
                    <a:pos x="T2" y="T3"/>
                  </a:cxn>
                </a:cxnLst>
                <a:rect l="0" t="0" r="r" b="b"/>
                <a:pathLst>
                  <a:path w="87" h="50">
                    <a:moveTo>
                      <a:pt x="0" y="0"/>
                    </a:moveTo>
                    <a:cubicBezTo>
                      <a:pt x="0" y="0"/>
                      <a:pt x="46" y="50"/>
                      <a:pt x="87" y="0"/>
                    </a:cubicBezTo>
                  </a:path>
                </a:pathLst>
              </a:custGeom>
              <a:solidFill>
                <a:srgbClr val="FED19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1" name="íṧḻíḑè">
                <a:extLst>
                  <a:ext uri="{FF2B5EF4-FFF2-40B4-BE49-F238E27FC236}">
                    <a16:creationId xmlns:a16="http://schemas.microsoft.com/office/drawing/2014/main" id="{7220A3C4-418D-4D8C-9346-E33D46FF05F5}"/>
                  </a:ext>
                </a:extLst>
              </p:cNvPr>
              <p:cNvSpPr/>
              <p:nvPr/>
            </p:nvSpPr>
            <p:spPr bwMode="auto">
              <a:xfrm>
                <a:off x="9723438" y="4497389"/>
                <a:ext cx="152400" cy="42863"/>
              </a:xfrm>
              <a:custGeom>
                <a:avLst/>
                <a:gdLst>
                  <a:gd name="T0" fmla="*/ 0 w 90"/>
                  <a:gd name="T1" fmla="*/ 3 h 26"/>
                  <a:gd name="T2" fmla="*/ 14 w 90"/>
                  <a:gd name="T3" fmla="*/ 15 h 26"/>
                  <a:gd name="T4" fmla="*/ 48 w 90"/>
                  <a:gd name="T5" fmla="*/ 26 h 26"/>
                  <a:gd name="T6" fmla="*/ 90 w 90"/>
                  <a:gd name="T7" fmla="*/ 3 h 26"/>
                  <a:gd name="T8" fmla="*/ 87 w 90"/>
                  <a:gd name="T9" fmla="*/ 1 h 26"/>
                  <a:gd name="T10" fmla="*/ 48 w 90"/>
                  <a:gd name="T11" fmla="*/ 22 h 26"/>
                  <a:gd name="T12" fmla="*/ 16 w 90"/>
                  <a:gd name="T13" fmla="*/ 11 h 26"/>
                  <a:gd name="T14" fmla="*/ 6 w 90"/>
                  <a:gd name="T15" fmla="*/ 4 h 26"/>
                  <a:gd name="T16" fmla="*/ 3 w 90"/>
                  <a:gd name="T17" fmla="*/ 1 h 26"/>
                  <a:gd name="T18" fmla="*/ 3 w 90"/>
                  <a:gd name="T19" fmla="*/ 1 h 26"/>
                  <a:gd name="T20" fmla="*/ 3 w 90"/>
                  <a:gd name="T21" fmla="*/ 0 h 26"/>
                  <a:gd name="T22" fmla="*/ 0 w 90"/>
                  <a:gd name="T23"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26">
                    <a:moveTo>
                      <a:pt x="0" y="3"/>
                    </a:moveTo>
                    <a:cubicBezTo>
                      <a:pt x="0" y="3"/>
                      <a:pt x="5" y="9"/>
                      <a:pt x="14" y="15"/>
                    </a:cubicBezTo>
                    <a:cubicBezTo>
                      <a:pt x="22" y="20"/>
                      <a:pt x="34" y="26"/>
                      <a:pt x="48" y="26"/>
                    </a:cubicBezTo>
                    <a:cubicBezTo>
                      <a:pt x="61" y="26"/>
                      <a:pt x="76" y="20"/>
                      <a:pt x="90" y="3"/>
                    </a:cubicBezTo>
                    <a:cubicBezTo>
                      <a:pt x="87" y="1"/>
                      <a:pt x="87" y="1"/>
                      <a:pt x="87" y="1"/>
                    </a:cubicBezTo>
                    <a:cubicBezTo>
                      <a:pt x="73" y="17"/>
                      <a:pt x="60" y="22"/>
                      <a:pt x="48" y="22"/>
                    </a:cubicBezTo>
                    <a:cubicBezTo>
                      <a:pt x="35" y="22"/>
                      <a:pt x="24" y="17"/>
                      <a:pt x="16" y="11"/>
                    </a:cubicBezTo>
                    <a:cubicBezTo>
                      <a:pt x="12" y="9"/>
                      <a:pt x="8" y="6"/>
                      <a:pt x="6" y="4"/>
                    </a:cubicBezTo>
                    <a:cubicBezTo>
                      <a:pt x="5" y="3"/>
                      <a:pt x="4" y="2"/>
                      <a:pt x="3" y="1"/>
                    </a:cubicBezTo>
                    <a:cubicBezTo>
                      <a:pt x="3" y="1"/>
                      <a:pt x="3" y="1"/>
                      <a:pt x="3" y="1"/>
                    </a:cubicBezTo>
                    <a:cubicBezTo>
                      <a:pt x="3" y="0"/>
                      <a:pt x="3" y="0"/>
                      <a:pt x="3" y="0"/>
                    </a:cubicBezTo>
                    <a:lnTo>
                      <a:pt x="0" y="3"/>
                    </a:lnTo>
                    <a:close/>
                  </a:path>
                </a:pathLst>
              </a:custGeom>
              <a:solidFill>
                <a:srgbClr val="231F20"/>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2" name="íṡ1îḍê">
                <a:extLst>
                  <a:ext uri="{FF2B5EF4-FFF2-40B4-BE49-F238E27FC236}">
                    <a16:creationId xmlns:a16="http://schemas.microsoft.com/office/drawing/2014/main" id="{05A07F53-9687-4B02-A480-0AD61DEFDA6C}"/>
                  </a:ext>
                </a:extLst>
              </p:cNvPr>
              <p:cNvSpPr/>
              <p:nvPr/>
            </p:nvSpPr>
            <p:spPr bwMode="auto">
              <a:xfrm>
                <a:off x="9701213" y="4314826"/>
                <a:ext cx="74613" cy="165100"/>
              </a:xfrm>
              <a:custGeom>
                <a:avLst/>
                <a:gdLst>
                  <a:gd name="T0" fmla="*/ 45 w 45"/>
                  <a:gd name="T1" fmla="*/ 99 h 99"/>
                  <a:gd name="T2" fmla="*/ 20 w 45"/>
                  <a:gd name="T3" fmla="*/ 63 h 99"/>
                  <a:gd name="T4" fmla="*/ 43 w 45"/>
                  <a:gd name="T5" fmla="*/ 0 h 99"/>
                </a:gdLst>
                <a:ahLst/>
                <a:cxnLst>
                  <a:cxn ang="0">
                    <a:pos x="T0" y="T1"/>
                  </a:cxn>
                  <a:cxn ang="0">
                    <a:pos x="T2" y="T3"/>
                  </a:cxn>
                  <a:cxn ang="0">
                    <a:pos x="T4" y="T5"/>
                  </a:cxn>
                </a:cxnLst>
                <a:rect l="0" t="0" r="r" b="b"/>
                <a:pathLst>
                  <a:path w="45" h="99">
                    <a:moveTo>
                      <a:pt x="45" y="99"/>
                    </a:moveTo>
                    <a:cubicBezTo>
                      <a:pt x="30" y="99"/>
                      <a:pt x="0" y="85"/>
                      <a:pt x="20" y="63"/>
                    </a:cubicBezTo>
                    <a:cubicBezTo>
                      <a:pt x="38" y="42"/>
                      <a:pt x="43" y="0"/>
                      <a:pt x="43" y="0"/>
                    </a:cubicBezTo>
                  </a:path>
                </a:pathLst>
              </a:custGeom>
              <a:solidFill>
                <a:srgbClr val="FED19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3" name="íṩ1iḍè">
                <a:extLst>
                  <a:ext uri="{FF2B5EF4-FFF2-40B4-BE49-F238E27FC236}">
                    <a16:creationId xmlns:a16="http://schemas.microsoft.com/office/drawing/2014/main" id="{F887E557-FDD0-4C10-BB15-49D1ADE1C130}"/>
                  </a:ext>
                </a:extLst>
              </p:cNvPr>
              <p:cNvSpPr/>
              <p:nvPr/>
            </p:nvSpPr>
            <p:spPr bwMode="auto">
              <a:xfrm>
                <a:off x="9718676" y="4314826"/>
                <a:ext cx="57150" cy="168275"/>
              </a:xfrm>
              <a:custGeom>
                <a:avLst/>
                <a:gdLst>
                  <a:gd name="T0" fmla="*/ 34 w 34"/>
                  <a:gd name="T1" fmla="*/ 97 h 101"/>
                  <a:gd name="T2" fmla="*/ 15 w 34"/>
                  <a:gd name="T3" fmla="*/ 92 h 101"/>
                  <a:gd name="T4" fmla="*/ 7 w 34"/>
                  <a:gd name="T5" fmla="*/ 85 h 101"/>
                  <a:gd name="T6" fmla="*/ 4 w 34"/>
                  <a:gd name="T7" fmla="*/ 77 h 101"/>
                  <a:gd name="T8" fmla="*/ 11 w 34"/>
                  <a:gd name="T9" fmla="*/ 64 h 101"/>
                  <a:gd name="T10" fmla="*/ 29 w 34"/>
                  <a:gd name="T11" fmla="*/ 24 h 101"/>
                  <a:gd name="T12" fmla="*/ 34 w 34"/>
                  <a:gd name="T13" fmla="*/ 1 h 101"/>
                  <a:gd name="T14" fmla="*/ 30 w 34"/>
                  <a:gd name="T15" fmla="*/ 0 h 101"/>
                  <a:gd name="T16" fmla="*/ 30 w 34"/>
                  <a:gd name="T17" fmla="*/ 2 h 101"/>
                  <a:gd name="T18" fmla="*/ 24 w 34"/>
                  <a:gd name="T19" fmla="*/ 28 h 101"/>
                  <a:gd name="T20" fmla="*/ 8 w 34"/>
                  <a:gd name="T21" fmla="*/ 61 h 101"/>
                  <a:gd name="T22" fmla="*/ 0 w 34"/>
                  <a:gd name="T23" fmla="*/ 77 h 101"/>
                  <a:gd name="T24" fmla="*/ 4 w 34"/>
                  <a:gd name="T25" fmla="*/ 87 h 101"/>
                  <a:gd name="T26" fmla="*/ 18 w 34"/>
                  <a:gd name="T27" fmla="*/ 98 h 101"/>
                  <a:gd name="T28" fmla="*/ 34 w 34"/>
                  <a:gd name="T29" fmla="*/ 101 h 101"/>
                  <a:gd name="T30" fmla="*/ 34 w 34"/>
                  <a:gd name="T31"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101">
                    <a:moveTo>
                      <a:pt x="34" y="97"/>
                    </a:moveTo>
                    <a:cubicBezTo>
                      <a:pt x="28" y="97"/>
                      <a:pt x="21" y="95"/>
                      <a:pt x="15" y="92"/>
                    </a:cubicBezTo>
                    <a:cubicBezTo>
                      <a:pt x="12" y="90"/>
                      <a:pt x="9" y="87"/>
                      <a:pt x="7" y="85"/>
                    </a:cubicBezTo>
                    <a:cubicBezTo>
                      <a:pt x="6" y="83"/>
                      <a:pt x="4" y="80"/>
                      <a:pt x="4" y="77"/>
                    </a:cubicBezTo>
                    <a:cubicBezTo>
                      <a:pt x="4" y="73"/>
                      <a:pt x="6" y="69"/>
                      <a:pt x="11" y="64"/>
                    </a:cubicBezTo>
                    <a:cubicBezTo>
                      <a:pt x="20" y="53"/>
                      <a:pt x="26" y="38"/>
                      <a:pt x="29" y="24"/>
                    </a:cubicBezTo>
                    <a:cubicBezTo>
                      <a:pt x="33" y="11"/>
                      <a:pt x="34" y="1"/>
                      <a:pt x="34" y="1"/>
                    </a:cubicBezTo>
                    <a:cubicBezTo>
                      <a:pt x="30" y="0"/>
                      <a:pt x="30" y="0"/>
                      <a:pt x="30" y="0"/>
                    </a:cubicBezTo>
                    <a:cubicBezTo>
                      <a:pt x="30" y="0"/>
                      <a:pt x="30" y="1"/>
                      <a:pt x="30" y="2"/>
                    </a:cubicBezTo>
                    <a:cubicBezTo>
                      <a:pt x="29" y="6"/>
                      <a:pt x="28" y="17"/>
                      <a:pt x="24" y="28"/>
                    </a:cubicBezTo>
                    <a:cubicBezTo>
                      <a:pt x="21" y="40"/>
                      <a:pt x="15" y="53"/>
                      <a:pt x="8" y="61"/>
                    </a:cubicBezTo>
                    <a:cubicBezTo>
                      <a:pt x="3" y="67"/>
                      <a:pt x="0" y="72"/>
                      <a:pt x="0" y="77"/>
                    </a:cubicBezTo>
                    <a:cubicBezTo>
                      <a:pt x="0" y="81"/>
                      <a:pt x="2" y="84"/>
                      <a:pt x="4" y="87"/>
                    </a:cubicBezTo>
                    <a:cubicBezTo>
                      <a:pt x="7" y="92"/>
                      <a:pt x="13" y="95"/>
                      <a:pt x="18" y="98"/>
                    </a:cubicBezTo>
                    <a:cubicBezTo>
                      <a:pt x="23" y="100"/>
                      <a:pt x="29" y="101"/>
                      <a:pt x="34" y="101"/>
                    </a:cubicBezTo>
                    <a:lnTo>
                      <a:pt x="34" y="97"/>
                    </a:lnTo>
                    <a:close/>
                  </a:path>
                </a:pathLst>
              </a:custGeom>
              <a:solidFill>
                <a:srgbClr val="231F20"/>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4" name="íṩḻïďe">
                <a:extLst>
                  <a:ext uri="{FF2B5EF4-FFF2-40B4-BE49-F238E27FC236}">
                    <a16:creationId xmlns:a16="http://schemas.microsoft.com/office/drawing/2014/main" id="{64C7E46B-142F-4F97-88DE-E744331FFAC2}"/>
                  </a:ext>
                </a:extLst>
              </p:cNvPr>
              <p:cNvSpPr/>
              <p:nvPr/>
            </p:nvSpPr>
            <p:spPr bwMode="auto">
              <a:xfrm>
                <a:off x="9431338" y="3849689"/>
                <a:ext cx="712788" cy="538163"/>
              </a:xfrm>
              <a:custGeom>
                <a:avLst/>
                <a:gdLst>
                  <a:gd name="T0" fmla="*/ 245 w 424"/>
                  <a:gd name="T1" fmla="*/ 114 h 321"/>
                  <a:gd name="T2" fmla="*/ 23 w 424"/>
                  <a:gd name="T3" fmla="*/ 139 h 321"/>
                  <a:gd name="T4" fmla="*/ 0 w 424"/>
                  <a:gd name="T5" fmla="*/ 74 h 321"/>
                  <a:gd name="T6" fmla="*/ 209 w 424"/>
                  <a:gd name="T7" fmla="*/ 39 h 321"/>
                  <a:gd name="T8" fmla="*/ 405 w 424"/>
                  <a:gd name="T9" fmla="*/ 151 h 321"/>
                  <a:gd name="T10" fmla="*/ 376 w 424"/>
                  <a:gd name="T11" fmla="*/ 321 h 321"/>
                  <a:gd name="T12" fmla="*/ 378 w 424"/>
                  <a:gd name="T13" fmla="*/ 299 h 321"/>
                  <a:gd name="T14" fmla="*/ 245 w 424"/>
                  <a:gd name="T15" fmla="*/ 114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21">
                    <a:moveTo>
                      <a:pt x="245" y="114"/>
                    </a:moveTo>
                    <a:cubicBezTo>
                      <a:pt x="128" y="194"/>
                      <a:pt x="31" y="144"/>
                      <a:pt x="23" y="139"/>
                    </a:cubicBezTo>
                    <a:cubicBezTo>
                      <a:pt x="8" y="106"/>
                      <a:pt x="0" y="74"/>
                      <a:pt x="0" y="74"/>
                    </a:cubicBezTo>
                    <a:cubicBezTo>
                      <a:pt x="0" y="74"/>
                      <a:pt x="90" y="93"/>
                      <a:pt x="209" y="39"/>
                    </a:cubicBezTo>
                    <a:cubicBezTo>
                      <a:pt x="294" y="0"/>
                      <a:pt x="397" y="70"/>
                      <a:pt x="405" y="151"/>
                    </a:cubicBezTo>
                    <a:cubicBezTo>
                      <a:pt x="413" y="233"/>
                      <a:pt x="376" y="321"/>
                      <a:pt x="376" y="321"/>
                    </a:cubicBezTo>
                    <a:cubicBezTo>
                      <a:pt x="377" y="318"/>
                      <a:pt x="377" y="304"/>
                      <a:pt x="378" y="299"/>
                    </a:cubicBezTo>
                    <a:cubicBezTo>
                      <a:pt x="424" y="35"/>
                      <a:pt x="258" y="105"/>
                      <a:pt x="245" y="114"/>
                    </a:cubicBezTo>
                    <a:close/>
                  </a:path>
                </a:pathLst>
              </a:custGeom>
              <a:solidFill>
                <a:schemeClr val="tx2"/>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5" name="íšḻiḋè">
                <a:extLst>
                  <a:ext uri="{FF2B5EF4-FFF2-40B4-BE49-F238E27FC236}">
                    <a16:creationId xmlns:a16="http://schemas.microsoft.com/office/drawing/2014/main" id="{53B1B9AF-51A0-4183-9EDF-95A5F7F5E37A}"/>
                  </a:ext>
                </a:extLst>
              </p:cNvPr>
              <p:cNvSpPr/>
              <p:nvPr/>
            </p:nvSpPr>
            <p:spPr bwMode="auto">
              <a:xfrm>
                <a:off x="9656763" y="4294189"/>
                <a:ext cx="61913" cy="61913"/>
              </a:xfrm>
              <a:prstGeom prst="ellipse">
                <a:avLst/>
              </a:prstGeom>
              <a:solidFill>
                <a:srgbClr val="FFFFFF"/>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6" name="ïṧḷíḑê">
                <a:extLst>
                  <a:ext uri="{FF2B5EF4-FFF2-40B4-BE49-F238E27FC236}">
                    <a16:creationId xmlns:a16="http://schemas.microsoft.com/office/drawing/2014/main" id="{68F6F83D-644D-47F1-A22B-66A85CBC8081}"/>
                  </a:ext>
                </a:extLst>
              </p:cNvPr>
              <p:cNvSpPr/>
              <p:nvPr/>
            </p:nvSpPr>
            <p:spPr bwMode="auto">
              <a:xfrm>
                <a:off x="9671051" y="4306889"/>
                <a:ext cx="46038" cy="46038"/>
              </a:xfrm>
              <a:prstGeom prst="ellipse">
                <a:avLst/>
              </a:prstGeom>
              <a:solidFill>
                <a:srgbClr val="88A4B2"/>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7" name="ï$1ïḋe">
                <a:extLst>
                  <a:ext uri="{FF2B5EF4-FFF2-40B4-BE49-F238E27FC236}">
                    <a16:creationId xmlns:a16="http://schemas.microsoft.com/office/drawing/2014/main" id="{56E85FF2-74C2-488B-A1AA-6FF233AEF4F8}"/>
                  </a:ext>
                </a:extLst>
              </p:cNvPr>
              <p:cNvSpPr/>
              <p:nvPr/>
            </p:nvSpPr>
            <p:spPr bwMode="auto">
              <a:xfrm>
                <a:off x="9680576" y="4321176"/>
                <a:ext cx="26988" cy="25400"/>
              </a:xfrm>
              <a:prstGeom prst="ellipse">
                <a:avLst/>
              </a:prstGeom>
              <a:solidFill>
                <a:srgbClr val="0B131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8" name="ïśļíďe">
                <a:extLst>
                  <a:ext uri="{FF2B5EF4-FFF2-40B4-BE49-F238E27FC236}">
                    <a16:creationId xmlns:a16="http://schemas.microsoft.com/office/drawing/2014/main" id="{0DD3AB02-E8D7-4ED7-B16D-433170FC7567}"/>
                  </a:ext>
                </a:extLst>
              </p:cNvPr>
              <p:cNvSpPr/>
              <p:nvPr/>
            </p:nvSpPr>
            <p:spPr bwMode="auto">
              <a:xfrm>
                <a:off x="9842501" y="4294189"/>
                <a:ext cx="61913" cy="61913"/>
              </a:xfrm>
              <a:prstGeom prst="ellipse">
                <a:avLst/>
              </a:prstGeom>
              <a:solidFill>
                <a:srgbClr val="FFFFFF"/>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99" name="işḷíḓê">
                <a:extLst>
                  <a:ext uri="{FF2B5EF4-FFF2-40B4-BE49-F238E27FC236}">
                    <a16:creationId xmlns:a16="http://schemas.microsoft.com/office/drawing/2014/main" id="{7A608237-ED22-43BA-A9A5-CB578A7C3005}"/>
                  </a:ext>
                </a:extLst>
              </p:cNvPr>
              <p:cNvSpPr/>
              <p:nvPr/>
            </p:nvSpPr>
            <p:spPr bwMode="auto">
              <a:xfrm>
                <a:off x="9844088" y="4306889"/>
                <a:ext cx="46038" cy="46038"/>
              </a:xfrm>
              <a:prstGeom prst="ellipse">
                <a:avLst/>
              </a:prstGeom>
              <a:solidFill>
                <a:srgbClr val="88A4B2"/>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00" name="íŝḻïdé">
                <a:extLst>
                  <a:ext uri="{FF2B5EF4-FFF2-40B4-BE49-F238E27FC236}">
                    <a16:creationId xmlns:a16="http://schemas.microsoft.com/office/drawing/2014/main" id="{B5C6D346-2432-4C56-9368-40EE73CEC8C1}"/>
                  </a:ext>
                </a:extLst>
              </p:cNvPr>
              <p:cNvSpPr/>
              <p:nvPr/>
            </p:nvSpPr>
            <p:spPr bwMode="auto">
              <a:xfrm>
                <a:off x="9853613" y="4321176"/>
                <a:ext cx="26988" cy="25400"/>
              </a:xfrm>
              <a:prstGeom prst="ellipse">
                <a:avLst/>
              </a:prstGeom>
              <a:solidFill>
                <a:srgbClr val="0B1316"/>
              </a:solid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9" name="íś1ïḓé">
              <a:extLst>
                <a:ext uri="{FF2B5EF4-FFF2-40B4-BE49-F238E27FC236}">
                  <a16:creationId xmlns:a16="http://schemas.microsoft.com/office/drawing/2014/main" id="{9A730736-654B-4736-A4FD-015111F06C8D}"/>
                </a:ext>
              </a:extLst>
            </p:cNvPr>
            <p:cNvSpPr/>
            <p:nvPr/>
          </p:nvSpPr>
          <p:spPr bwMode="auto">
            <a:xfrm>
              <a:off x="5201884" y="2295746"/>
              <a:ext cx="226956" cy="279810"/>
            </a:xfrm>
            <a:custGeom>
              <a:avLst/>
              <a:gdLst>
                <a:gd name="connsiteX0" fmla="*/ 0 w 231775"/>
                <a:gd name="connsiteY0" fmla="*/ 261938 h 285751"/>
                <a:gd name="connsiteX1" fmla="*/ 231775 w 231775"/>
                <a:gd name="connsiteY1" fmla="*/ 261938 h 285751"/>
                <a:gd name="connsiteX2" fmla="*/ 231775 w 231775"/>
                <a:gd name="connsiteY2" fmla="*/ 285751 h 285751"/>
                <a:gd name="connsiteX3" fmla="*/ 0 w 231775"/>
                <a:gd name="connsiteY3" fmla="*/ 285751 h 285751"/>
                <a:gd name="connsiteX4" fmla="*/ 71438 w 231775"/>
                <a:gd name="connsiteY4" fmla="*/ 0 h 285751"/>
                <a:gd name="connsiteX5" fmla="*/ 158751 w 231775"/>
                <a:gd name="connsiteY5" fmla="*/ 0 h 285751"/>
                <a:gd name="connsiteX6" fmla="*/ 158751 w 231775"/>
                <a:gd name="connsiteY6" fmla="*/ 128588 h 285751"/>
                <a:gd name="connsiteX7" fmla="*/ 217488 w 231775"/>
                <a:gd name="connsiteY7" fmla="*/ 128588 h 285751"/>
                <a:gd name="connsiteX8" fmla="*/ 115888 w 231775"/>
                <a:gd name="connsiteY8" fmla="*/ 231775 h 285751"/>
                <a:gd name="connsiteX9" fmla="*/ 12700 w 231775"/>
                <a:gd name="connsiteY9" fmla="*/ 128588 h 285751"/>
                <a:gd name="connsiteX10" fmla="*/ 71438 w 231775"/>
                <a:gd name="connsiteY10" fmla="*/ 128588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75" h="285751">
                  <a:moveTo>
                    <a:pt x="0" y="261938"/>
                  </a:moveTo>
                  <a:lnTo>
                    <a:pt x="231775" y="261938"/>
                  </a:lnTo>
                  <a:lnTo>
                    <a:pt x="231775" y="285751"/>
                  </a:lnTo>
                  <a:lnTo>
                    <a:pt x="0" y="285751"/>
                  </a:lnTo>
                  <a:close/>
                  <a:moveTo>
                    <a:pt x="71438" y="0"/>
                  </a:moveTo>
                  <a:lnTo>
                    <a:pt x="158751" y="0"/>
                  </a:lnTo>
                  <a:lnTo>
                    <a:pt x="158751" y="128588"/>
                  </a:lnTo>
                  <a:lnTo>
                    <a:pt x="217488" y="128588"/>
                  </a:lnTo>
                  <a:lnTo>
                    <a:pt x="115888" y="231775"/>
                  </a:lnTo>
                  <a:lnTo>
                    <a:pt x="12700" y="128588"/>
                  </a:lnTo>
                  <a:lnTo>
                    <a:pt x="71438" y="128588"/>
                  </a:lnTo>
                  <a:close/>
                </a:path>
              </a:pathLst>
            </a:custGeom>
            <a:solidFill>
              <a:schemeClr val="bg1"/>
            </a:solidFill>
            <a:ln>
              <a:noFill/>
            </a:ln>
          </p:spPr>
          <p:txBody>
            <a:bodyPr anchor="ctr"/>
            <a:lstStyle/>
            <a:p>
              <a:pPr algn="ctr"/>
              <a:endParaRPr/>
            </a:p>
          </p:txBody>
        </p:sp>
        <p:sp>
          <p:nvSpPr>
            <p:cNvPr id="10" name="iSḻiḋe">
              <a:extLst>
                <a:ext uri="{FF2B5EF4-FFF2-40B4-BE49-F238E27FC236}">
                  <a16:creationId xmlns:a16="http://schemas.microsoft.com/office/drawing/2014/main" id="{4A2A7B73-85CA-42B5-8248-BB84D3219260}"/>
                </a:ext>
              </a:extLst>
            </p:cNvPr>
            <p:cNvSpPr/>
            <p:nvPr/>
          </p:nvSpPr>
          <p:spPr bwMode="auto">
            <a:xfrm>
              <a:off x="6876636" y="2483840"/>
              <a:ext cx="329553" cy="217629"/>
            </a:xfrm>
            <a:custGeom>
              <a:avLst/>
              <a:gdLst>
                <a:gd name="T0" fmla="*/ 192 w 200"/>
                <a:gd name="T1" fmla="*/ 0 h 132"/>
                <a:gd name="T2" fmla="*/ 8 w 200"/>
                <a:gd name="T3" fmla="*/ 0 h 132"/>
                <a:gd name="T4" fmla="*/ 0 w 200"/>
                <a:gd name="T5" fmla="*/ 10 h 132"/>
                <a:gd name="T6" fmla="*/ 0 w 200"/>
                <a:gd name="T7" fmla="*/ 122 h 132"/>
                <a:gd name="T8" fmla="*/ 8 w 200"/>
                <a:gd name="T9" fmla="*/ 132 h 132"/>
                <a:gd name="T10" fmla="*/ 192 w 200"/>
                <a:gd name="T11" fmla="*/ 132 h 132"/>
                <a:gd name="T12" fmla="*/ 200 w 200"/>
                <a:gd name="T13" fmla="*/ 122 h 132"/>
                <a:gd name="T14" fmla="*/ 200 w 200"/>
                <a:gd name="T15" fmla="*/ 10 h 132"/>
                <a:gd name="T16" fmla="*/ 192 w 200"/>
                <a:gd name="T17" fmla="*/ 0 h 132"/>
                <a:gd name="T18" fmla="*/ 100 w 200"/>
                <a:gd name="T19" fmla="*/ 76 h 132"/>
                <a:gd name="T20" fmla="*/ 5 w 200"/>
                <a:gd name="T21" fmla="*/ 4 h 132"/>
                <a:gd name="T22" fmla="*/ 100 w 200"/>
                <a:gd name="T23" fmla="*/ 60 h 132"/>
                <a:gd name="T24" fmla="*/ 194 w 200"/>
                <a:gd name="T25" fmla="*/ 5 h 132"/>
                <a:gd name="T26" fmla="*/ 100 w 200"/>
                <a:gd name="T2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32">
                  <a:moveTo>
                    <a:pt x="192" y="0"/>
                  </a:moveTo>
                  <a:cubicBezTo>
                    <a:pt x="8" y="0"/>
                    <a:pt x="8" y="0"/>
                    <a:pt x="8" y="0"/>
                  </a:cubicBezTo>
                  <a:cubicBezTo>
                    <a:pt x="4" y="0"/>
                    <a:pt x="0" y="5"/>
                    <a:pt x="0" y="10"/>
                  </a:cubicBezTo>
                  <a:cubicBezTo>
                    <a:pt x="0" y="122"/>
                    <a:pt x="0" y="122"/>
                    <a:pt x="0" y="122"/>
                  </a:cubicBezTo>
                  <a:cubicBezTo>
                    <a:pt x="0" y="128"/>
                    <a:pt x="4" y="132"/>
                    <a:pt x="8" y="132"/>
                  </a:cubicBezTo>
                  <a:cubicBezTo>
                    <a:pt x="192" y="132"/>
                    <a:pt x="192" y="132"/>
                    <a:pt x="192" y="132"/>
                  </a:cubicBezTo>
                  <a:cubicBezTo>
                    <a:pt x="196" y="132"/>
                    <a:pt x="200" y="128"/>
                    <a:pt x="200" y="122"/>
                  </a:cubicBezTo>
                  <a:cubicBezTo>
                    <a:pt x="200" y="10"/>
                    <a:pt x="200" y="10"/>
                    <a:pt x="200" y="10"/>
                  </a:cubicBezTo>
                  <a:cubicBezTo>
                    <a:pt x="200" y="5"/>
                    <a:pt x="196" y="0"/>
                    <a:pt x="192" y="0"/>
                  </a:cubicBezTo>
                  <a:close/>
                  <a:moveTo>
                    <a:pt x="100" y="76"/>
                  </a:moveTo>
                  <a:cubicBezTo>
                    <a:pt x="100" y="76"/>
                    <a:pt x="12" y="10"/>
                    <a:pt x="5" y="4"/>
                  </a:cubicBezTo>
                  <a:cubicBezTo>
                    <a:pt x="12" y="9"/>
                    <a:pt x="100" y="60"/>
                    <a:pt x="100" y="60"/>
                  </a:cubicBezTo>
                  <a:cubicBezTo>
                    <a:pt x="100" y="60"/>
                    <a:pt x="186" y="9"/>
                    <a:pt x="194" y="5"/>
                  </a:cubicBezTo>
                  <a:cubicBezTo>
                    <a:pt x="187" y="11"/>
                    <a:pt x="100" y="76"/>
                    <a:pt x="100" y="76"/>
                  </a:cubicBezTo>
                  <a:close/>
                </a:path>
              </a:pathLst>
            </a:custGeom>
            <a:solidFill>
              <a:schemeClr val="bg1"/>
            </a:solidFill>
            <a:ln>
              <a:noFill/>
            </a:ln>
          </p:spPr>
          <p:txBody>
            <a:bodyPr anchor="ctr"/>
            <a:lstStyle/>
            <a:p>
              <a:pPr algn="ctr"/>
              <a:endParaRPr/>
            </a:p>
          </p:txBody>
        </p:sp>
        <p:sp>
          <p:nvSpPr>
            <p:cNvPr id="11" name="íṥlîďé">
              <a:extLst>
                <a:ext uri="{FF2B5EF4-FFF2-40B4-BE49-F238E27FC236}">
                  <a16:creationId xmlns:a16="http://schemas.microsoft.com/office/drawing/2014/main" id="{0835C6BA-F189-4F47-B00F-76FFA9A85014}"/>
                </a:ext>
              </a:extLst>
            </p:cNvPr>
            <p:cNvSpPr/>
            <p:nvPr/>
          </p:nvSpPr>
          <p:spPr bwMode="auto">
            <a:xfrm>
              <a:off x="5088406" y="3478716"/>
              <a:ext cx="401060" cy="231620"/>
            </a:xfrm>
            <a:custGeom>
              <a:avLst/>
              <a:gdLst>
                <a:gd name="connsiteX0" fmla="*/ 335567 w 409575"/>
                <a:gd name="connsiteY0" fmla="*/ 4762 h 236538"/>
                <a:gd name="connsiteX1" fmla="*/ 343977 w 409575"/>
                <a:gd name="connsiteY1" fmla="*/ 4762 h 236538"/>
                <a:gd name="connsiteX2" fmla="*/ 370889 w 409575"/>
                <a:gd name="connsiteY2" fmla="*/ 18217 h 236538"/>
                <a:gd name="connsiteX3" fmla="*/ 379299 w 409575"/>
                <a:gd name="connsiteY3" fmla="*/ 43444 h 236538"/>
                <a:gd name="connsiteX4" fmla="*/ 377617 w 409575"/>
                <a:gd name="connsiteY4" fmla="*/ 61944 h 236538"/>
                <a:gd name="connsiteX5" fmla="*/ 377617 w 409575"/>
                <a:gd name="connsiteY5" fmla="*/ 63626 h 236538"/>
                <a:gd name="connsiteX6" fmla="*/ 377617 w 409575"/>
                <a:gd name="connsiteY6" fmla="*/ 75398 h 236538"/>
                <a:gd name="connsiteX7" fmla="*/ 370889 w 409575"/>
                <a:gd name="connsiteY7" fmla="*/ 92216 h 236538"/>
                <a:gd name="connsiteX8" fmla="*/ 367525 w 409575"/>
                <a:gd name="connsiteY8" fmla="*/ 107353 h 236538"/>
                <a:gd name="connsiteX9" fmla="*/ 364161 w 409575"/>
                <a:gd name="connsiteY9" fmla="*/ 119125 h 236538"/>
                <a:gd name="connsiteX10" fmla="*/ 364161 w 409575"/>
                <a:gd name="connsiteY10" fmla="*/ 124171 h 236538"/>
                <a:gd name="connsiteX11" fmla="*/ 409575 w 409575"/>
                <a:gd name="connsiteY11" fmla="*/ 139307 h 236538"/>
                <a:gd name="connsiteX12" fmla="*/ 409575 w 409575"/>
                <a:gd name="connsiteY12" fmla="*/ 174625 h 236538"/>
                <a:gd name="connsiteX13" fmla="*/ 268287 w 409575"/>
                <a:gd name="connsiteY13" fmla="*/ 174625 h 236538"/>
                <a:gd name="connsiteX14" fmla="*/ 268287 w 409575"/>
                <a:gd name="connsiteY14" fmla="*/ 139307 h 236538"/>
                <a:gd name="connsiteX15" fmla="*/ 312019 w 409575"/>
                <a:gd name="connsiteY15" fmla="*/ 124171 h 236538"/>
                <a:gd name="connsiteX16" fmla="*/ 313701 w 409575"/>
                <a:gd name="connsiteY16" fmla="*/ 119125 h 236538"/>
                <a:gd name="connsiteX17" fmla="*/ 312019 w 409575"/>
                <a:gd name="connsiteY17" fmla="*/ 107353 h 236538"/>
                <a:gd name="connsiteX18" fmla="*/ 306973 w 409575"/>
                <a:gd name="connsiteY18" fmla="*/ 92216 h 236538"/>
                <a:gd name="connsiteX19" fmla="*/ 300245 w 409575"/>
                <a:gd name="connsiteY19" fmla="*/ 75398 h 236538"/>
                <a:gd name="connsiteX20" fmla="*/ 300245 w 409575"/>
                <a:gd name="connsiteY20" fmla="*/ 63626 h 236538"/>
                <a:gd name="connsiteX21" fmla="*/ 301927 w 409575"/>
                <a:gd name="connsiteY21" fmla="*/ 61944 h 236538"/>
                <a:gd name="connsiteX22" fmla="*/ 300245 w 409575"/>
                <a:gd name="connsiteY22" fmla="*/ 43444 h 236538"/>
                <a:gd name="connsiteX23" fmla="*/ 306973 w 409575"/>
                <a:gd name="connsiteY23" fmla="*/ 18217 h 236538"/>
                <a:gd name="connsiteX24" fmla="*/ 335567 w 409575"/>
                <a:gd name="connsiteY24" fmla="*/ 4762 h 236538"/>
                <a:gd name="connsiteX25" fmla="*/ 198195 w 409575"/>
                <a:gd name="connsiteY25" fmla="*/ 0 h 236538"/>
                <a:gd name="connsiteX26" fmla="*/ 209873 w 409575"/>
                <a:gd name="connsiteY26" fmla="*/ 0 h 236538"/>
                <a:gd name="connsiteX27" fmla="*/ 249910 w 409575"/>
                <a:gd name="connsiteY27" fmla="*/ 18453 h 236538"/>
                <a:gd name="connsiteX28" fmla="*/ 259919 w 409575"/>
                <a:gd name="connsiteY28" fmla="*/ 53683 h 236538"/>
                <a:gd name="connsiteX29" fmla="*/ 258251 w 409575"/>
                <a:gd name="connsiteY29" fmla="*/ 78846 h 236538"/>
                <a:gd name="connsiteX30" fmla="*/ 258251 w 409575"/>
                <a:gd name="connsiteY30" fmla="*/ 80524 h 236538"/>
                <a:gd name="connsiteX31" fmla="*/ 258251 w 409575"/>
                <a:gd name="connsiteY31" fmla="*/ 98977 h 236538"/>
                <a:gd name="connsiteX32" fmla="*/ 249910 w 409575"/>
                <a:gd name="connsiteY32" fmla="*/ 120785 h 236538"/>
                <a:gd name="connsiteX33" fmla="*/ 243237 w 409575"/>
                <a:gd name="connsiteY33" fmla="*/ 142594 h 236538"/>
                <a:gd name="connsiteX34" fmla="*/ 238232 w 409575"/>
                <a:gd name="connsiteY34" fmla="*/ 159370 h 236538"/>
                <a:gd name="connsiteX35" fmla="*/ 239901 w 409575"/>
                <a:gd name="connsiteY35" fmla="*/ 166080 h 236538"/>
                <a:gd name="connsiteX36" fmla="*/ 301625 w 409575"/>
                <a:gd name="connsiteY36" fmla="*/ 187888 h 236538"/>
                <a:gd name="connsiteX37" fmla="*/ 301625 w 409575"/>
                <a:gd name="connsiteY37" fmla="*/ 236538 h 236538"/>
                <a:gd name="connsiteX38" fmla="*/ 104775 w 409575"/>
                <a:gd name="connsiteY38" fmla="*/ 236538 h 236538"/>
                <a:gd name="connsiteX39" fmla="*/ 104775 w 409575"/>
                <a:gd name="connsiteY39" fmla="*/ 187888 h 236538"/>
                <a:gd name="connsiteX40" fmla="*/ 106443 w 409575"/>
                <a:gd name="connsiteY40" fmla="*/ 187888 h 236538"/>
                <a:gd name="connsiteX41" fmla="*/ 133343 w 409575"/>
                <a:gd name="connsiteY41" fmla="*/ 176984 h 236538"/>
                <a:gd name="connsiteX42" fmla="*/ 140516 w 409575"/>
                <a:gd name="connsiteY42" fmla="*/ 174625 h 236538"/>
                <a:gd name="connsiteX43" fmla="*/ 139080 w 409575"/>
                <a:gd name="connsiteY43" fmla="*/ 174625 h 236538"/>
                <a:gd name="connsiteX44" fmla="*/ 0 w 409575"/>
                <a:gd name="connsiteY44" fmla="*/ 174625 h 236538"/>
                <a:gd name="connsiteX45" fmla="*/ 0 w 409575"/>
                <a:gd name="connsiteY45" fmla="*/ 139307 h 236538"/>
                <a:gd name="connsiteX46" fmla="*/ 1682 w 409575"/>
                <a:gd name="connsiteY46" fmla="*/ 139307 h 236538"/>
                <a:gd name="connsiteX47" fmla="*/ 45414 w 409575"/>
                <a:gd name="connsiteY47" fmla="*/ 124171 h 236538"/>
                <a:gd name="connsiteX48" fmla="*/ 47096 w 409575"/>
                <a:gd name="connsiteY48" fmla="*/ 119125 h 236538"/>
                <a:gd name="connsiteX49" fmla="*/ 43732 w 409575"/>
                <a:gd name="connsiteY49" fmla="*/ 107353 h 236538"/>
                <a:gd name="connsiteX50" fmla="*/ 40368 w 409575"/>
                <a:gd name="connsiteY50" fmla="*/ 92216 h 236538"/>
                <a:gd name="connsiteX51" fmla="*/ 33640 w 409575"/>
                <a:gd name="connsiteY51" fmla="*/ 75398 h 236538"/>
                <a:gd name="connsiteX52" fmla="*/ 33640 w 409575"/>
                <a:gd name="connsiteY52" fmla="*/ 63626 h 236538"/>
                <a:gd name="connsiteX53" fmla="*/ 33640 w 409575"/>
                <a:gd name="connsiteY53" fmla="*/ 61944 h 236538"/>
                <a:gd name="connsiteX54" fmla="*/ 31958 w 409575"/>
                <a:gd name="connsiteY54" fmla="*/ 43444 h 236538"/>
                <a:gd name="connsiteX55" fmla="*/ 40368 w 409575"/>
                <a:gd name="connsiteY55" fmla="*/ 18217 h 236538"/>
                <a:gd name="connsiteX56" fmla="*/ 67280 w 409575"/>
                <a:gd name="connsiteY56" fmla="*/ 4762 h 236538"/>
                <a:gd name="connsiteX57" fmla="*/ 75690 w 409575"/>
                <a:gd name="connsiteY57" fmla="*/ 4762 h 236538"/>
                <a:gd name="connsiteX58" fmla="*/ 104284 w 409575"/>
                <a:gd name="connsiteY58" fmla="*/ 18217 h 236538"/>
                <a:gd name="connsiteX59" fmla="*/ 111012 w 409575"/>
                <a:gd name="connsiteY59" fmla="*/ 43444 h 236538"/>
                <a:gd name="connsiteX60" fmla="*/ 109330 w 409575"/>
                <a:gd name="connsiteY60" fmla="*/ 61944 h 236538"/>
                <a:gd name="connsiteX61" fmla="*/ 111012 w 409575"/>
                <a:gd name="connsiteY61" fmla="*/ 63626 h 236538"/>
                <a:gd name="connsiteX62" fmla="*/ 111012 w 409575"/>
                <a:gd name="connsiteY62" fmla="*/ 75398 h 236538"/>
                <a:gd name="connsiteX63" fmla="*/ 104284 w 409575"/>
                <a:gd name="connsiteY63" fmla="*/ 92216 h 236538"/>
                <a:gd name="connsiteX64" fmla="*/ 99238 w 409575"/>
                <a:gd name="connsiteY64" fmla="*/ 107353 h 236538"/>
                <a:gd name="connsiteX65" fmla="*/ 95874 w 409575"/>
                <a:gd name="connsiteY65" fmla="*/ 119125 h 236538"/>
                <a:gd name="connsiteX66" fmla="*/ 97556 w 409575"/>
                <a:gd name="connsiteY66" fmla="*/ 124171 h 236538"/>
                <a:gd name="connsiteX67" fmla="*/ 141288 w 409575"/>
                <a:gd name="connsiteY67" fmla="*/ 139307 h 236538"/>
                <a:gd name="connsiteX68" fmla="*/ 141288 w 409575"/>
                <a:gd name="connsiteY68" fmla="*/ 174371 h 236538"/>
                <a:gd name="connsiteX69" fmla="*/ 166499 w 409575"/>
                <a:gd name="connsiteY69" fmla="*/ 166080 h 236538"/>
                <a:gd name="connsiteX70" fmla="*/ 168167 w 409575"/>
                <a:gd name="connsiteY70" fmla="*/ 159370 h 236538"/>
                <a:gd name="connsiteX71" fmla="*/ 166499 w 409575"/>
                <a:gd name="connsiteY71" fmla="*/ 142594 h 236538"/>
                <a:gd name="connsiteX72" fmla="*/ 159826 w 409575"/>
                <a:gd name="connsiteY72" fmla="*/ 120785 h 236538"/>
                <a:gd name="connsiteX73" fmla="*/ 151485 w 409575"/>
                <a:gd name="connsiteY73" fmla="*/ 98977 h 236538"/>
                <a:gd name="connsiteX74" fmla="*/ 151485 w 409575"/>
                <a:gd name="connsiteY74" fmla="*/ 80524 h 236538"/>
                <a:gd name="connsiteX75" fmla="*/ 151485 w 409575"/>
                <a:gd name="connsiteY75" fmla="*/ 78846 h 236538"/>
                <a:gd name="connsiteX76" fmla="*/ 149817 w 409575"/>
                <a:gd name="connsiteY76" fmla="*/ 53683 h 236538"/>
                <a:gd name="connsiteX77" fmla="*/ 159826 w 409575"/>
                <a:gd name="connsiteY77" fmla="*/ 18453 h 236538"/>
                <a:gd name="connsiteX78" fmla="*/ 198195 w 409575"/>
                <a:gd name="connsiteY78"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09575" h="236538">
                  <a:moveTo>
                    <a:pt x="335567" y="4762"/>
                  </a:moveTo>
                  <a:cubicBezTo>
                    <a:pt x="335567" y="4762"/>
                    <a:pt x="335567" y="4762"/>
                    <a:pt x="343977" y="4762"/>
                  </a:cubicBezTo>
                  <a:cubicBezTo>
                    <a:pt x="359115" y="6444"/>
                    <a:pt x="367525" y="13171"/>
                    <a:pt x="370889" y="18217"/>
                  </a:cubicBezTo>
                  <a:cubicBezTo>
                    <a:pt x="379299" y="26626"/>
                    <a:pt x="379299" y="38398"/>
                    <a:pt x="379299" y="43444"/>
                  </a:cubicBezTo>
                  <a:cubicBezTo>
                    <a:pt x="377617" y="50171"/>
                    <a:pt x="377617" y="60262"/>
                    <a:pt x="377617" y="61944"/>
                  </a:cubicBezTo>
                  <a:cubicBezTo>
                    <a:pt x="377617" y="61944"/>
                    <a:pt x="377617" y="61944"/>
                    <a:pt x="377617" y="63626"/>
                  </a:cubicBezTo>
                  <a:cubicBezTo>
                    <a:pt x="379299" y="65307"/>
                    <a:pt x="379299" y="68671"/>
                    <a:pt x="377617" y="75398"/>
                  </a:cubicBezTo>
                  <a:cubicBezTo>
                    <a:pt x="375935" y="85489"/>
                    <a:pt x="372571" y="88853"/>
                    <a:pt x="370889" y="92216"/>
                  </a:cubicBezTo>
                  <a:cubicBezTo>
                    <a:pt x="370889" y="97262"/>
                    <a:pt x="369207" y="103989"/>
                    <a:pt x="367525" y="107353"/>
                  </a:cubicBezTo>
                  <a:cubicBezTo>
                    <a:pt x="365843" y="110716"/>
                    <a:pt x="364161" y="114080"/>
                    <a:pt x="364161" y="119125"/>
                  </a:cubicBezTo>
                  <a:cubicBezTo>
                    <a:pt x="364161" y="122489"/>
                    <a:pt x="364161" y="122489"/>
                    <a:pt x="364161" y="124171"/>
                  </a:cubicBezTo>
                  <a:cubicBezTo>
                    <a:pt x="377617" y="127534"/>
                    <a:pt x="399483" y="134262"/>
                    <a:pt x="409575" y="139307"/>
                  </a:cubicBezTo>
                  <a:lnTo>
                    <a:pt x="409575" y="174625"/>
                  </a:lnTo>
                  <a:cubicBezTo>
                    <a:pt x="409575" y="174625"/>
                    <a:pt x="409575" y="174625"/>
                    <a:pt x="268287" y="174625"/>
                  </a:cubicBezTo>
                  <a:cubicBezTo>
                    <a:pt x="268287" y="174625"/>
                    <a:pt x="268287" y="174625"/>
                    <a:pt x="268287" y="139307"/>
                  </a:cubicBezTo>
                  <a:cubicBezTo>
                    <a:pt x="276697" y="135943"/>
                    <a:pt x="298563" y="127534"/>
                    <a:pt x="312019" y="124171"/>
                  </a:cubicBezTo>
                  <a:cubicBezTo>
                    <a:pt x="313701" y="124171"/>
                    <a:pt x="313701" y="124171"/>
                    <a:pt x="313701" y="119125"/>
                  </a:cubicBezTo>
                  <a:cubicBezTo>
                    <a:pt x="313701" y="114080"/>
                    <a:pt x="313701" y="109034"/>
                    <a:pt x="312019" y="107353"/>
                  </a:cubicBezTo>
                  <a:cubicBezTo>
                    <a:pt x="310337" y="103989"/>
                    <a:pt x="308655" y="97262"/>
                    <a:pt x="306973" y="92216"/>
                  </a:cubicBezTo>
                  <a:cubicBezTo>
                    <a:pt x="305291" y="88853"/>
                    <a:pt x="301927" y="85489"/>
                    <a:pt x="300245" y="75398"/>
                  </a:cubicBezTo>
                  <a:cubicBezTo>
                    <a:pt x="298563" y="68671"/>
                    <a:pt x="300245" y="65307"/>
                    <a:pt x="300245" y="63626"/>
                  </a:cubicBezTo>
                  <a:cubicBezTo>
                    <a:pt x="300245" y="63626"/>
                    <a:pt x="300245" y="63626"/>
                    <a:pt x="301927" y="61944"/>
                  </a:cubicBezTo>
                  <a:cubicBezTo>
                    <a:pt x="301927" y="60262"/>
                    <a:pt x="301927" y="50171"/>
                    <a:pt x="300245" y="43444"/>
                  </a:cubicBezTo>
                  <a:cubicBezTo>
                    <a:pt x="298563" y="38398"/>
                    <a:pt x="300245" y="26626"/>
                    <a:pt x="306973" y="18217"/>
                  </a:cubicBezTo>
                  <a:cubicBezTo>
                    <a:pt x="312019" y="13171"/>
                    <a:pt x="320429" y="6444"/>
                    <a:pt x="335567" y="4762"/>
                  </a:cubicBezTo>
                  <a:close/>
                  <a:moveTo>
                    <a:pt x="198195" y="0"/>
                  </a:moveTo>
                  <a:cubicBezTo>
                    <a:pt x="198195" y="0"/>
                    <a:pt x="198195" y="0"/>
                    <a:pt x="209873" y="0"/>
                  </a:cubicBezTo>
                  <a:cubicBezTo>
                    <a:pt x="231559" y="1677"/>
                    <a:pt x="243237" y="10066"/>
                    <a:pt x="249910" y="18453"/>
                  </a:cubicBezTo>
                  <a:cubicBezTo>
                    <a:pt x="259919" y="30196"/>
                    <a:pt x="261587" y="45295"/>
                    <a:pt x="259919" y="53683"/>
                  </a:cubicBezTo>
                  <a:cubicBezTo>
                    <a:pt x="258251" y="63748"/>
                    <a:pt x="256583" y="77169"/>
                    <a:pt x="258251" y="78846"/>
                  </a:cubicBezTo>
                  <a:cubicBezTo>
                    <a:pt x="258251" y="78846"/>
                    <a:pt x="258251" y="78846"/>
                    <a:pt x="258251" y="80524"/>
                  </a:cubicBezTo>
                  <a:cubicBezTo>
                    <a:pt x="259919" y="83879"/>
                    <a:pt x="259919" y="88912"/>
                    <a:pt x="258251" y="98977"/>
                  </a:cubicBezTo>
                  <a:cubicBezTo>
                    <a:pt x="256583" y="112398"/>
                    <a:pt x="251578" y="117430"/>
                    <a:pt x="249910" y="120785"/>
                  </a:cubicBezTo>
                  <a:cubicBezTo>
                    <a:pt x="248242" y="129173"/>
                    <a:pt x="244905" y="137561"/>
                    <a:pt x="243237" y="142594"/>
                  </a:cubicBezTo>
                  <a:cubicBezTo>
                    <a:pt x="241569" y="147627"/>
                    <a:pt x="238232" y="152659"/>
                    <a:pt x="238232" y="159370"/>
                  </a:cubicBezTo>
                  <a:cubicBezTo>
                    <a:pt x="238232" y="166080"/>
                    <a:pt x="238232" y="166080"/>
                    <a:pt x="239901" y="166080"/>
                  </a:cubicBezTo>
                  <a:cubicBezTo>
                    <a:pt x="259919" y="171113"/>
                    <a:pt x="289948" y="181178"/>
                    <a:pt x="301625" y="187888"/>
                  </a:cubicBezTo>
                  <a:lnTo>
                    <a:pt x="301625" y="236538"/>
                  </a:lnTo>
                  <a:cubicBezTo>
                    <a:pt x="301625" y="236538"/>
                    <a:pt x="301625" y="236538"/>
                    <a:pt x="104775" y="236538"/>
                  </a:cubicBezTo>
                  <a:cubicBezTo>
                    <a:pt x="104775" y="236538"/>
                    <a:pt x="104775" y="236538"/>
                    <a:pt x="104775" y="187888"/>
                  </a:cubicBezTo>
                  <a:cubicBezTo>
                    <a:pt x="104775" y="187888"/>
                    <a:pt x="104775" y="187888"/>
                    <a:pt x="106443" y="187888"/>
                  </a:cubicBezTo>
                  <a:cubicBezTo>
                    <a:pt x="111448" y="185372"/>
                    <a:pt x="121874" y="181178"/>
                    <a:pt x="133343" y="176984"/>
                  </a:cubicBezTo>
                  <a:lnTo>
                    <a:pt x="140516" y="174625"/>
                  </a:lnTo>
                  <a:lnTo>
                    <a:pt x="139080" y="174625"/>
                  </a:lnTo>
                  <a:cubicBezTo>
                    <a:pt x="132457" y="174625"/>
                    <a:pt x="105966" y="174625"/>
                    <a:pt x="0" y="174625"/>
                  </a:cubicBezTo>
                  <a:cubicBezTo>
                    <a:pt x="0" y="174625"/>
                    <a:pt x="0" y="174625"/>
                    <a:pt x="0" y="139307"/>
                  </a:cubicBezTo>
                  <a:cubicBezTo>
                    <a:pt x="0" y="139307"/>
                    <a:pt x="0" y="139307"/>
                    <a:pt x="1682" y="139307"/>
                  </a:cubicBezTo>
                  <a:cubicBezTo>
                    <a:pt x="8410" y="135943"/>
                    <a:pt x="31958" y="127534"/>
                    <a:pt x="45414" y="124171"/>
                  </a:cubicBezTo>
                  <a:cubicBezTo>
                    <a:pt x="45414" y="124171"/>
                    <a:pt x="47096" y="124171"/>
                    <a:pt x="47096" y="119125"/>
                  </a:cubicBezTo>
                  <a:cubicBezTo>
                    <a:pt x="47096" y="114080"/>
                    <a:pt x="45414" y="109034"/>
                    <a:pt x="43732" y="107353"/>
                  </a:cubicBezTo>
                  <a:cubicBezTo>
                    <a:pt x="42050" y="103989"/>
                    <a:pt x="40368" y="97262"/>
                    <a:pt x="40368" y="92216"/>
                  </a:cubicBezTo>
                  <a:cubicBezTo>
                    <a:pt x="38686" y="88853"/>
                    <a:pt x="35322" y="85489"/>
                    <a:pt x="33640" y="75398"/>
                  </a:cubicBezTo>
                  <a:cubicBezTo>
                    <a:pt x="31958" y="68671"/>
                    <a:pt x="31958" y="65307"/>
                    <a:pt x="33640" y="63626"/>
                  </a:cubicBezTo>
                  <a:cubicBezTo>
                    <a:pt x="33640" y="63626"/>
                    <a:pt x="33640" y="63626"/>
                    <a:pt x="33640" y="61944"/>
                  </a:cubicBezTo>
                  <a:cubicBezTo>
                    <a:pt x="33640" y="60262"/>
                    <a:pt x="33640" y="50171"/>
                    <a:pt x="31958" y="43444"/>
                  </a:cubicBezTo>
                  <a:cubicBezTo>
                    <a:pt x="31958" y="38398"/>
                    <a:pt x="31958" y="26626"/>
                    <a:pt x="40368" y="18217"/>
                  </a:cubicBezTo>
                  <a:cubicBezTo>
                    <a:pt x="43732" y="13171"/>
                    <a:pt x="52142" y="6444"/>
                    <a:pt x="67280" y="4762"/>
                  </a:cubicBezTo>
                  <a:cubicBezTo>
                    <a:pt x="67280" y="4762"/>
                    <a:pt x="67280" y="4762"/>
                    <a:pt x="75690" y="4762"/>
                  </a:cubicBezTo>
                  <a:cubicBezTo>
                    <a:pt x="90828" y="6444"/>
                    <a:pt x="99238" y="13171"/>
                    <a:pt x="104284" y="18217"/>
                  </a:cubicBezTo>
                  <a:cubicBezTo>
                    <a:pt x="111012" y="26626"/>
                    <a:pt x="112694" y="38398"/>
                    <a:pt x="111012" y="43444"/>
                  </a:cubicBezTo>
                  <a:cubicBezTo>
                    <a:pt x="109330" y="50171"/>
                    <a:pt x="109330" y="60262"/>
                    <a:pt x="109330" y="61944"/>
                  </a:cubicBezTo>
                  <a:cubicBezTo>
                    <a:pt x="109330" y="61944"/>
                    <a:pt x="109330" y="61944"/>
                    <a:pt x="111012" y="63626"/>
                  </a:cubicBezTo>
                  <a:cubicBezTo>
                    <a:pt x="111012" y="65307"/>
                    <a:pt x="112694" y="68671"/>
                    <a:pt x="111012" y="75398"/>
                  </a:cubicBezTo>
                  <a:cubicBezTo>
                    <a:pt x="109330" y="85489"/>
                    <a:pt x="105966" y="88853"/>
                    <a:pt x="104284" y="92216"/>
                  </a:cubicBezTo>
                  <a:cubicBezTo>
                    <a:pt x="102602" y="97262"/>
                    <a:pt x="100920" y="103989"/>
                    <a:pt x="99238" y="107353"/>
                  </a:cubicBezTo>
                  <a:cubicBezTo>
                    <a:pt x="97556" y="110716"/>
                    <a:pt x="95874" y="114080"/>
                    <a:pt x="95874" y="119125"/>
                  </a:cubicBezTo>
                  <a:cubicBezTo>
                    <a:pt x="95874" y="122489"/>
                    <a:pt x="95874" y="122489"/>
                    <a:pt x="97556" y="124171"/>
                  </a:cubicBezTo>
                  <a:cubicBezTo>
                    <a:pt x="111012" y="127534"/>
                    <a:pt x="132878" y="134262"/>
                    <a:pt x="141288" y="139307"/>
                  </a:cubicBezTo>
                  <a:lnTo>
                    <a:pt x="141288" y="174371"/>
                  </a:lnTo>
                  <a:lnTo>
                    <a:pt x="166499" y="166080"/>
                  </a:lnTo>
                  <a:cubicBezTo>
                    <a:pt x="168167" y="166080"/>
                    <a:pt x="168167" y="166080"/>
                    <a:pt x="168167" y="159370"/>
                  </a:cubicBezTo>
                  <a:cubicBezTo>
                    <a:pt x="168167" y="150982"/>
                    <a:pt x="168167" y="145949"/>
                    <a:pt x="166499" y="142594"/>
                  </a:cubicBezTo>
                  <a:cubicBezTo>
                    <a:pt x="164831" y="137561"/>
                    <a:pt x="161494" y="129173"/>
                    <a:pt x="159826" y="120785"/>
                  </a:cubicBezTo>
                  <a:cubicBezTo>
                    <a:pt x="158158" y="117430"/>
                    <a:pt x="153153" y="112398"/>
                    <a:pt x="151485" y="98977"/>
                  </a:cubicBezTo>
                  <a:cubicBezTo>
                    <a:pt x="148148" y="88912"/>
                    <a:pt x="149817" y="83879"/>
                    <a:pt x="151485" y="80524"/>
                  </a:cubicBezTo>
                  <a:cubicBezTo>
                    <a:pt x="151485" y="80524"/>
                    <a:pt x="151485" y="80524"/>
                    <a:pt x="151485" y="78846"/>
                  </a:cubicBezTo>
                  <a:cubicBezTo>
                    <a:pt x="151485" y="77169"/>
                    <a:pt x="151485" y="63748"/>
                    <a:pt x="149817" y="53683"/>
                  </a:cubicBezTo>
                  <a:cubicBezTo>
                    <a:pt x="148148" y="45295"/>
                    <a:pt x="149817" y="30196"/>
                    <a:pt x="159826" y="18453"/>
                  </a:cubicBezTo>
                  <a:cubicBezTo>
                    <a:pt x="166499" y="10066"/>
                    <a:pt x="178176" y="1677"/>
                    <a:pt x="198195" y="0"/>
                  </a:cubicBezTo>
                  <a:close/>
                </a:path>
              </a:pathLst>
            </a:custGeom>
            <a:solidFill>
              <a:schemeClr val="bg1"/>
            </a:solidFill>
            <a:ln>
              <a:noFill/>
            </a:ln>
          </p:spPr>
          <p:txBody>
            <a:bodyPr anchor="ctr"/>
            <a:lstStyle/>
            <a:p>
              <a:pPr algn="ctr"/>
              <a:endParaRPr/>
            </a:p>
          </p:txBody>
        </p:sp>
        <p:grpSp>
          <p:nvGrpSpPr>
            <p:cNvPr id="12" name="ïsļíḓè">
              <a:extLst>
                <a:ext uri="{FF2B5EF4-FFF2-40B4-BE49-F238E27FC236}">
                  <a16:creationId xmlns:a16="http://schemas.microsoft.com/office/drawing/2014/main" id="{6E73CFBB-4BB4-42C7-9AE0-976DA609E5BE}"/>
                </a:ext>
              </a:extLst>
            </p:cNvPr>
            <p:cNvGrpSpPr/>
            <p:nvPr/>
          </p:nvGrpSpPr>
          <p:grpSpPr>
            <a:xfrm>
              <a:off x="7419156" y="1560470"/>
              <a:ext cx="327998" cy="264264"/>
              <a:chOff x="10471151" y="1957389"/>
              <a:chExt cx="334962" cy="269875"/>
            </a:xfrm>
            <a:solidFill>
              <a:schemeClr val="bg1"/>
            </a:solidFill>
          </p:grpSpPr>
          <p:sp>
            <p:nvSpPr>
              <p:cNvPr id="16" name="îšḻïde">
                <a:extLst>
                  <a:ext uri="{FF2B5EF4-FFF2-40B4-BE49-F238E27FC236}">
                    <a16:creationId xmlns:a16="http://schemas.microsoft.com/office/drawing/2014/main" id="{079F1829-6BCF-4F76-8594-8B8FF682B72F}"/>
                  </a:ext>
                </a:extLst>
              </p:cNvPr>
              <p:cNvSpPr/>
              <p:nvPr/>
            </p:nvSpPr>
            <p:spPr bwMode="auto">
              <a:xfrm>
                <a:off x="10471151" y="2020889"/>
                <a:ext cx="239713" cy="206375"/>
              </a:xfrm>
              <a:custGeom>
                <a:avLst/>
                <a:gdLst>
                  <a:gd name="T0" fmla="*/ 16 w 151"/>
                  <a:gd name="T1" fmla="*/ 130 h 130"/>
                  <a:gd name="T2" fmla="*/ 43 w 151"/>
                  <a:gd name="T3" fmla="*/ 101 h 130"/>
                  <a:gd name="T4" fmla="*/ 151 w 151"/>
                  <a:gd name="T5" fmla="*/ 101 h 130"/>
                  <a:gd name="T6" fmla="*/ 151 w 151"/>
                  <a:gd name="T7" fmla="*/ 71 h 130"/>
                  <a:gd name="T8" fmla="*/ 53 w 151"/>
                  <a:gd name="T9" fmla="*/ 71 h 130"/>
                  <a:gd name="T10" fmla="*/ 48 w 151"/>
                  <a:gd name="T11" fmla="*/ 71 h 130"/>
                  <a:gd name="T12" fmla="*/ 48 w 151"/>
                  <a:gd name="T13" fmla="*/ 65 h 130"/>
                  <a:gd name="T14" fmla="*/ 48 w 151"/>
                  <a:gd name="T15" fmla="*/ 0 h 130"/>
                  <a:gd name="T16" fmla="*/ 0 w 151"/>
                  <a:gd name="T17" fmla="*/ 0 h 130"/>
                  <a:gd name="T18" fmla="*/ 0 w 151"/>
                  <a:gd name="T19" fmla="*/ 101 h 130"/>
                  <a:gd name="T20" fmla="*/ 16 w 151"/>
                  <a:gd name="T21" fmla="*/ 101 h 130"/>
                  <a:gd name="T22" fmla="*/ 16 w 151"/>
                  <a:gd name="T2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130">
                    <a:moveTo>
                      <a:pt x="16" y="130"/>
                    </a:moveTo>
                    <a:lnTo>
                      <a:pt x="43" y="101"/>
                    </a:lnTo>
                    <a:lnTo>
                      <a:pt x="151" y="101"/>
                    </a:lnTo>
                    <a:lnTo>
                      <a:pt x="151" y="71"/>
                    </a:lnTo>
                    <a:lnTo>
                      <a:pt x="53" y="71"/>
                    </a:lnTo>
                    <a:lnTo>
                      <a:pt x="48" y="71"/>
                    </a:lnTo>
                    <a:lnTo>
                      <a:pt x="48" y="65"/>
                    </a:lnTo>
                    <a:lnTo>
                      <a:pt x="48" y="0"/>
                    </a:lnTo>
                    <a:lnTo>
                      <a:pt x="0" y="0"/>
                    </a:lnTo>
                    <a:lnTo>
                      <a:pt x="0" y="101"/>
                    </a:lnTo>
                    <a:lnTo>
                      <a:pt x="16" y="101"/>
                    </a:lnTo>
                    <a:lnTo>
                      <a:pt x="16" y="130"/>
                    </a:lnTo>
                    <a:close/>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sp>
            <p:nvSpPr>
              <p:cNvPr id="17" name="îṥ1ïdê">
                <a:extLst>
                  <a:ext uri="{FF2B5EF4-FFF2-40B4-BE49-F238E27FC236}">
                    <a16:creationId xmlns:a16="http://schemas.microsoft.com/office/drawing/2014/main" id="{04D6DD73-41D2-4DED-A235-96FA72E00C21}"/>
                  </a:ext>
                </a:extLst>
              </p:cNvPr>
              <p:cNvSpPr/>
              <p:nvPr/>
            </p:nvSpPr>
            <p:spPr bwMode="auto">
              <a:xfrm>
                <a:off x="10555288" y="1957389"/>
                <a:ext cx="250825" cy="214313"/>
              </a:xfrm>
              <a:custGeom>
                <a:avLst/>
                <a:gdLst>
                  <a:gd name="T0" fmla="*/ 107 w 149"/>
                  <a:gd name="T1" fmla="*/ 100 h 128"/>
                  <a:gd name="T2" fmla="*/ 133 w 149"/>
                  <a:gd name="T3" fmla="*/ 128 h 128"/>
                  <a:gd name="T4" fmla="*/ 133 w 149"/>
                  <a:gd name="T5" fmla="*/ 100 h 128"/>
                  <a:gd name="T6" fmla="*/ 149 w 149"/>
                  <a:gd name="T7" fmla="*/ 100 h 128"/>
                  <a:gd name="T8" fmla="*/ 149 w 149"/>
                  <a:gd name="T9" fmla="*/ 0 h 128"/>
                  <a:gd name="T10" fmla="*/ 0 w 149"/>
                  <a:gd name="T11" fmla="*/ 0 h 128"/>
                  <a:gd name="T12" fmla="*/ 0 w 149"/>
                  <a:gd name="T13" fmla="*/ 38 h 128"/>
                  <a:gd name="T14" fmla="*/ 0 w 149"/>
                  <a:gd name="T15" fmla="*/ 100 h 128"/>
                  <a:gd name="T16" fmla="*/ 93 w 149"/>
                  <a:gd name="T17" fmla="*/ 100 h 128"/>
                  <a:gd name="T18" fmla="*/ 107 w 149"/>
                  <a:gd name="T19" fmla="*/ 100 h 128"/>
                  <a:gd name="T20" fmla="*/ 124 w 149"/>
                  <a:gd name="T21" fmla="*/ 40 h 128"/>
                  <a:gd name="T22" fmla="*/ 136 w 149"/>
                  <a:gd name="T23" fmla="*/ 51 h 128"/>
                  <a:gd name="T24" fmla="*/ 124 w 149"/>
                  <a:gd name="T25" fmla="*/ 62 h 128"/>
                  <a:gd name="T26" fmla="*/ 113 w 149"/>
                  <a:gd name="T27" fmla="*/ 51 h 128"/>
                  <a:gd name="T28" fmla="*/ 124 w 149"/>
                  <a:gd name="T29" fmla="*/ 40 h 128"/>
                  <a:gd name="T30" fmla="*/ 29 w 149"/>
                  <a:gd name="T31" fmla="*/ 62 h 128"/>
                  <a:gd name="T32" fmla="*/ 18 w 149"/>
                  <a:gd name="T33" fmla="*/ 51 h 128"/>
                  <a:gd name="T34" fmla="*/ 29 w 149"/>
                  <a:gd name="T35" fmla="*/ 40 h 128"/>
                  <a:gd name="T36" fmla="*/ 41 w 149"/>
                  <a:gd name="T37" fmla="*/ 51 h 128"/>
                  <a:gd name="T38" fmla="*/ 29 w 149"/>
                  <a:gd name="T39" fmla="*/ 62 h 128"/>
                  <a:gd name="T40" fmla="*/ 61 w 149"/>
                  <a:gd name="T41" fmla="*/ 62 h 128"/>
                  <a:gd name="T42" fmla="*/ 50 w 149"/>
                  <a:gd name="T43" fmla="*/ 51 h 128"/>
                  <a:gd name="T44" fmla="*/ 61 w 149"/>
                  <a:gd name="T45" fmla="*/ 40 h 128"/>
                  <a:gd name="T46" fmla="*/ 72 w 149"/>
                  <a:gd name="T47" fmla="*/ 51 h 128"/>
                  <a:gd name="T48" fmla="*/ 61 w 149"/>
                  <a:gd name="T49" fmla="*/ 62 h 128"/>
                  <a:gd name="T50" fmla="*/ 93 w 149"/>
                  <a:gd name="T51" fmla="*/ 62 h 128"/>
                  <a:gd name="T52" fmla="*/ 81 w 149"/>
                  <a:gd name="T53" fmla="*/ 51 h 128"/>
                  <a:gd name="T54" fmla="*/ 93 w 149"/>
                  <a:gd name="T55" fmla="*/ 40 h 128"/>
                  <a:gd name="T56" fmla="*/ 93 w 149"/>
                  <a:gd name="T57" fmla="*/ 40 h 128"/>
                  <a:gd name="T58" fmla="*/ 104 w 149"/>
                  <a:gd name="T59" fmla="*/ 51 h 128"/>
                  <a:gd name="T60" fmla="*/ 93 w 149"/>
                  <a:gd name="T61" fmla="*/ 62 h 128"/>
                  <a:gd name="T62" fmla="*/ 93 w 149"/>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128">
                    <a:moveTo>
                      <a:pt x="107" y="100"/>
                    </a:moveTo>
                    <a:cubicBezTo>
                      <a:pt x="133" y="128"/>
                      <a:pt x="133" y="128"/>
                      <a:pt x="133" y="128"/>
                    </a:cubicBezTo>
                    <a:cubicBezTo>
                      <a:pt x="133" y="100"/>
                      <a:pt x="133" y="100"/>
                      <a:pt x="133" y="100"/>
                    </a:cubicBezTo>
                    <a:cubicBezTo>
                      <a:pt x="149" y="100"/>
                      <a:pt x="149" y="100"/>
                      <a:pt x="149" y="100"/>
                    </a:cubicBezTo>
                    <a:cubicBezTo>
                      <a:pt x="149" y="0"/>
                      <a:pt x="149" y="0"/>
                      <a:pt x="149" y="0"/>
                    </a:cubicBezTo>
                    <a:cubicBezTo>
                      <a:pt x="0" y="0"/>
                      <a:pt x="0" y="0"/>
                      <a:pt x="0" y="0"/>
                    </a:cubicBezTo>
                    <a:cubicBezTo>
                      <a:pt x="0" y="38"/>
                      <a:pt x="0" y="38"/>
                      <a:pt x="0" y="38"/>
                    </a:cubicBezTo>
                    <a:cubicBezTo>
                      <a:pt x="0" y="100"/>
                      <a:pt x="0" y="100"/>
                      <a:pt x="0" y="100"/>
                    </a:cubicBezTo>
                    <a:cubicBezTo>
                      <a:pt x="93" y="100"/>
                      <a:pt x="93" y="100"/>
                      <a:pt x="93" y="100"/>
                    </a:cubicBezTo>
                    <a:lnTo>
                      <a:pt x="107" y="100"/>
                    </a:lnTo>
                    <a:close/>
                    <a:moveTo>
                      <a:pt x="124" y="40"/>
                    </a:moveTo>
                    <a:cubicBezTo>
                      <a:pt x="131" y="40"/>
                      <a:pt x="136" y="45"/>
                      <a:pt x="136" y="51"/>
                    </a:cubicBezTo>
                    <a:cubicBezTo>
                      <a:pt x="136" y="57"/>
                      <a:pt x="131" y="62"/>
                      <a:pt x="124" y="62"/>
                    </a:cubicBezTo>
                    <a:cubicBezTo>
                      <a:pt x="118" y="62"/>
                      <a:pt x="113" y="57"/>
                      <a:pt x="113" y="51"/>
                    </a:cubicBezTo>
                    <a:cubicBezTo>
                      <a:pt x="113" y="45"/>
                      <a:pt x="118" y="40"/>
                      <a:pt x="124" y="40"/>
                    </a:cubicBezTo>
                    <a:moveTo>
                      <a:pt x="29" y="62"/>
                    </a:moveTo>
                    <a:cubicBezTo>
                      <a:pt x="23" y="62"/>
                      <a:pt x="18" y="57"/>
                      <a:pt x="18" y="51"/>
                    </a:cubicBezTo>
                    <a:cubicBezTo>
                      <a:pt x="18" y="45"/>
                      <a:pt x="23" y="40"/>
                      <a:pt x="29" y="40"/>
                    </a:cubicBezTo>
                    <a:cubicBezTo>
                      <a:pt x="36" y="40"/>
                      <a:pt x="41" y="45"/>
                      <a:pt x="41" y="51"/>
                    </a:cubicBezTo>
                    <a:cubicBezTo>
                      <a:pt x="41" y="57"/>
                      <a:pt x="36" y="62"/>
                      <a:pt x="29" y="62"/>
                    </a:cubicBezTo>
                    <a:moveTo>
                      <a:pt x="61" y="62"/>
                    </a:moveTo>
                    <a:cubicBezTo>
                      <a:pt x="55" y="62"/>
                      <a:pt x="50" y="57"/>
                      <a:pt x="50" y="51"/>
                    </a:cubicBezTo>
                    <a:cubicBezTo>
                      <a:pt x="50" y="45"/>
                      <a:pt x="55" y="40"/>
                      <a:pt x="61" y="40"/>
                    </a:cubicBezTo>
                    <a:cubicBezTo>
                      <a:pt x="67" y="40"/>
                      <a:pt x="72" y="45"/>
                      <a:pt x="72" y="51"/>
                    </a:cubicBezTo>
                    <a:cubicBezTo>
                      <a:pt x="72" y="57"/>
                      <a:pt x="67" y="62"/>
                      <a:pt x="61" y="62"/>
                    </a:cubicBezTo>
                    <a:moveTo>
                      <a:pt x="93" y="62"/>
                    </a:moveTo>
                    <a:cubicBezTo>
                      <a:pt x="86" y="62"/>
                      <a:pt x="81" y="57"/>
                      <a:pt x="81" y="51"/>
                    </a:cubicBezTo>
                    <a:cubicBezTo>
                      <a:pt x="81" y="45"/>
                      <a:pt x="86" y="40"/>
                      <a:pt x="93" y="40"/>
                    </a:cubicBezTo>
                    <a:cubicBezTo>
                      <a:pt x="93" y="40"/>
                      <a:pt x="93" y="40"/>
                      <a:pt x="93" y="40"/>
                    </a:cubicBezTo>
                    <a:cubicBezTo>
                      <a:pt x="99" y="40"/>
                      <a:pt x="104" y="45"/>
                      <a:pt x="104" y="51"/>
                    </a:cubicBezTo>
                    <a:cubicBezTo>
                      <a:pt x="104" y="57"/>
                      <a:pt x="99" y="62"/>
                      <a:pt x="93" y="62"/>
                    </a:cubicBezTo>
                    <a:cubicBezTo>
                      <a:pt x="93" y="62"/>
                      <a:pt x="93" y="62"/>
                      <a:pt x="93" y="62"/>
                    </a:cubicBezTo>
                  </a:path>
                </a:pathLst>
              </a:custGeom>
              <a:grpFill/>
              <a:ln>
                <a:noFill/>
              </a:ln>
              <a:extLst>
                <a:ext uri="{91240B29-F687-4f45-9708-019B960494DF}">
                  <a14:hiddenLine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algn="ctr"/>
                <a:endParaRPr/>
              </a:p>
            </p:txBody>
          </p:sp>
        </p:grpSp>
        <p:sp>
          <p:nvSpPr>
            <p:cNvPr id="13" name="iSlîḍê">
              <a:extLst>
                <a:ext uri="{FF2B5EF4-FFF2-40B4-BE49-F238E27FC236}">
                  <a16:creationId xmlns:a16="http://schemas.microsoft.com/office/drawing/2014/main" id="{9367D46A-F1A3-4974-9006-7634BF4700F8}"/>
                </a:ext>
              </a:extLst>
            </p:cNvPr>
            <p:cNvSpPr/>
            <p:nvPr/>
          </p:nvSpPr>
          <p:spPr bwMode="auto">
            <a:xfrm>
              <a:off x="7773580" y="2772976"/>
              <a:ext cx="404169" cy="314008"/>
            </a:xfrm>
            <a:custGeom>
              <a:avLst/>
              <a:gdLst>
                <a:gd name="T0" fmla="*/ 246 w 246"/>
                <a:gd name="T1" fmla="*/ 140 h 191"/>
                <a:gd name="T2" fmla="*/ 227 w 246"/>
                <a:gd name="T3" fmla="*/ 104 h 191"/>
                <a:gd name="T4" fmla="*/ 123 w 246"/>
                <a:gd name="T5" fmla="*/ 0 h 191"/>
                <a:gd name="T6" fmla="*/ 19 w 246"/>
                <a:gd name="T7" fmla="*/ 104 h 191"/>
                <a:gd name="T8" fmla="*/ 0 w 246"/>
                <a:gd name="T9" fmla="*/ 140 h 191"/>
                <a:gd name="T10" fmla="*/ 43 w 246"/>
                <a:gd name="T11" fmla="*/ 185 h 191"/>
                <a:gd name="T12" fmla="*/ 50 w 246"/>
                <a:gd name="T13" fmla="*/ 191 h 191"/>
                <a:gd name="T14" fmla="*/ 68 w 246"/>
                <a:gd name="T15" fmla="*/ 191 h 191"/>
                <a:gd name="T16" fmla="*/ 75 w 246"/>
                <a:gd name="T17" fmla="*/ 185 h 191"/>
                <a:gd name="T18" fmla="*/ 75 w 246"/>
                <a:gd name="T19" fmla="*/ 96 h 191"/>
                <a:gd name="T20" fmla="*/ 68 w 246"/>
                <a:gd name="T21" fmla="*/ 89 h 191"/>
                <a:gd name="T22" fmla="*/ 50 w 246"/>
                <a:gd name="T23" fmla="*/ 89 h 191"/>
                <a:gd name="T24" fmla="*/ 43 w 246"/>
                <a:gd name="T25" fmla="*/ 96 h 191"/>
                <a:gd name="T26" fmla="*/ 36 w 246"/>
                <a:gd name="T27" fmla="*/ 97 h 191"/>
                <a:gd name="T28" fmla="*/ 123 w 246"/>
                <a:gd name="T29" fmla="*/ 17 h 191"/>
                <a:gd name="T30" fmla="*/ 210 w 246"/>
                <a:gd name="T31" fmla="*/ 97 h 191"/>
                <a:gd name="T32" fmla="*/ 203 w 246"/>
                <a:gd name="T33" fmla="*/ 96 h 191"/>
                <a:gd name="T34" fmla="*/ 197 w 246"/>
                <a:gd name="T35" fmla="*/ 89 h 191"/>
                <a:gd name="T36" fmla="*/ 178 w 246"/>
                <a:gd name="T37" fmla="*/ 89 h 191"/>
                <a:gd name="T38" fmla="*/ 172 w 246"/>
                <a:gd name="T39" fmla="*/ 96 h 191"/>
                <a:gd name="T40" fmla="*/ 172 w 246"/>
                <a:gd name="T41" fmla="*/ 185 h 191"/>
                <a:gd name="T42" fmla="*/ 178 w 246"/>
                <a:gd name="T43" fmla="*/ 191 h 191"/>
                <a:gd name="T44" fmla="*/ 197 w 246"/>
                <a:gd name="T45" fmla="*/ 191 h 191"/>
                <a:gd name="T46" fmla="*/ 203 w 246"/>
                <a:gd name="T47" fmla="*/ 185 h 191"/>
                <a:gd name="T48" fmla="*/ 217 w 246"/>
                <a:gd name="T49" fmla="*/ 182 h 191"/>
                <a:gd name="T50" fmla="*/ 226 w 246"/>
                <a:gd name="T51" fmla="*/ 178 h 191"/>
                <a:gd name="T52" fmla="*/ 246 w 246"/>
                <a:gd name="T53"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191">
                  <a:moveTo>
                    <a:pt x="246" y="140"/>
                  </a:moveTo>
                  <a:cubicBezTo>
                    <a:pt x="246" y="125"/>
                    <a:pt x="239" y="112"/>
                    <a:pt x="227" y="104"/>
                  </a:cubicBezTo>
                  <a:cubicBezTo>
                    <a:pt x="227" y="47"/>
                    <a:pt x="180" y="0"/>
                    <a:pt x="123" y="0"/>
                  </a:cubicBezTo>
                  <a:cubicBezTo>
                    <a:pt x="66" y="0"/>
                    <a:pt x="20" y="47"/>
                    <a:pt x="19" y="104"/>
                  </a:cubicBezTo>
                  <a:cubicBezTo>
                    <a:pt x="8" y="112"/>
                    <a:pt x="0" y="125"/>
                    <a:pt x="0" y="140"/>
                  </a:cubicBezTo>
                  <a:cubicBezTo>
                    <a:pt x="0" y="164"/>
                    <a:pt x="19" y="184"/>
                    <a:pt x="43" y="185"/>
                  </a:cubicBezTo>
                  <a:cubicBezTo>
                    <a:pt x="43" y="188"/>
                    <a:pt x="46" y="191"/>
                    <a:pt x="50" y="191"/>
                  </a:cubicBezTo>
                  <a:cubicBezTo>
                    <a:pt x="68" y="191"/>
                    <a:pt x="68" y="191"/>
                    <a:pt x="68" y="191"/>
                  </a:cubicBezTo>
                  <a:cubicBezTo>
                    <a:pt x="72" y="191"/>
                    <a:pt x="75" y="188"/>
                    <a:pt x="75" y="185"/>
                  </a:cubicBezTo>
                  <a:cubicBezTo>
                    <a:pt x="75" y="96"/>
                    <a:pt x="75" y="96"/>
                    <a:pt x="75" y="96"/>
                  </a:cubicBezTo>
                  <a:cubicBezTo>
                    <a:pt x="75" y="92"/>
                    <a:pt x="72" y="89"/>
                    <a:pt x="68" y="89"/>
                  </a:cubicBezTo>
                  <a:cubicBezTo>
                    <a:pt x="50" y="89"/>
                    <a:pt x="50" y="89"/>
                    <a:pt x="50" y="89"/>
                  </a:cubicBezTo>
                  <a:cubicBezTo>
                    <a:pt x="46" y="89"/>
                    <a:pt x="43" y="92"/>
                    <a:pt x="43" y="96"/>
                  </a:cubicBezTo>
                  <a:cubicBezTo>
                    <a:pt x="41" y="96"/>
                    <a:pt x="39" y="96"/>
                    <a:pt x="36" y="97"/>
                  </a:cubicBezTo>
                  <a:cubicBezTo>
                    <a:pt x="41" y="52"/>
                    <a:pt x="78" y="17"/>
                    <a:pt x="123" y="17"/>
                  </a:cubicBezTo>
                  <a:cubicBezTo>
                    <a:pt x="169" y="17"/>
                    <a:pt x="206" y="52"/>
                    <a:pt x="210" y="97"/>
                  </a:cubicBezTo>
                  <a:cubicBezTo>
                    <a:pt x="208" y="96"/>
                    <a:pt x="206" y="96"/>
                    <a:pt x="203" y="96"/>
                  </a:cubicBezTo>
                  <a:cubicBezTo>
                    <a:pt x="203" y="92"/>
                    <a:pt x="201" y="89"/>
                    <a:pt x="197" y="89"/>
                  </a:cubicBezTo>
                  <a:cubicBezTo>
                    <a:pt x="178" y="89"/>
                    <a:pt x="178" y="89"/>
                    <a:pt x="178" y="89"/>
                  </a:cubicBezTo>
                  <a:cubicBezTo>
                    <a:pt x="175" y="89"/>
                    <a:pt x="172" y="92"/>
                    <a:pt x="172" y="96"/>
                  </a:cubicBezTo>
                  <a:cubicBezTo>
                    <a:pt x="172" y="185"/>
                    <a:pt x="172" y="185"/>
                    <a:pt x="172" y="185"/>
                  </a:cubicBezTo>
                  <a:cubicBezTo>
                    <a:pt x="172" y="188"/>
                    <a:pt x="175" y="191"/>
                    <a:pt x="178" y="191"/>
                  </a:cubicBezTo>
                  <a:cubicBezTo>
                    <a:pt x="197" y="191"/>
                    <a:pt x="197" y="191"/>
                    <a:pt x="197" y="191"/>
                  </a:cubicBezTo>
                  <a:cubicBezTo>
                    <a:pt x="201" y="191"/>
                    <a:pt x="203" y="188"/>
                    <a:pt x="203" y="185"/>
                  </a:cubicBezTo>
                  <a:cubicBezTo>
                    <a:pt x="208" y="185"/>
                    <a:pt x="213" y="184"/>
                    <a:pt x="217" y="182"/>
                  </a:cubicBezTo>
                  <a:cubicBezTo>
                    <a:pt x="226" y="178"/>
                    <a:pt x="226" y="178"/>
                    <a:pt x="226" y="178"/>
                  </a:cubicBezTo>
                  <a:cubicBezTo>
                    <a:pt x="238" y="170"/>
                    <a:pt x="246" y="156"/>
                    <a:pt x="246" y="140"/>
                  </a:cubicBezTo>
                </a:path>
              </a:pathLst>
            </a:custGeom>
            <a:solidFill>
              <a:schemeClr val="bg1"/>
            </a:solidFill>
            <a:ln>
              <a:noFill/>
            </a:ln>
          </p:spPr>
          <p:txBody>
            <a:bodyPr anchor="ctr"/>
            <a:lstStyle/>
            <a:p>
              <a:pPr algn="ctr"/>
              <a:endParaRPr/>
            </a:p>
          </p:txBody>
        </p:sp>
        <p:sp>
          <p:nvSpPr>
            <p:cNvPr id="14" name="ïSļiḍê">
              <a:extLst>
                <a:ext uri="{FF2B5EF4-FFF2-40B4-BE49-F238E27FC236}">
                  <a16:creationId xmlns:a16="http://schemas.microsoft.com/office/drawing/2014/main" id="{9641C7B4-D961-44AA-98AC-EBAE64EFC318}"/>
                </a:ext>
              </a:extLst>
            </p:cNvPr>
            <p:cNvSpPr/>
            <p:nvPr/>
          </p:nvSpPr>
          <p:spPr bwMode="auto">
            <a:xfrm>
              <a:off x="4711722" y="1423674"/>
              <a:ext cx="404611" cy="295354"/>
            </a:xfrm>
            <a:custGeom>
              <a:avLst/>
              <a:gdLst>
                <a:gd name="connsiteX0" fmla="*/ 249237 w 413202"/>
                <a:gd name="connsiteY0" fmla="*/ 238125 h 301625"/>
                <a:gd name="connsiteX1" fmla="*/ 280987 w 413202"/>
                <a:gd name="connsiteY1" fmla="*/ 269875 h 301625"/>
                <a:gd name="connsiteX2" fmla="*/ 249237 w 413202"/>
                <a:gd name="connsiteY2" fmla="*/ 301625 h 301625"/>
                <a:gd name="connsiteX3" fmla="*/ 217487 w 413202"/>
                <a:gd name="connsiteY3" fmla="*/ 269875 h 301625"/>
                <a:gd name="connsiteX4" fmla="*/ 249237 w 413202"/>
                <a:gd name="connsiteY4" fmla="*/ 238125 h 301625"/>
                <a:gd name="connsiteX5" fmla="*/ 79375 w 413202"/>
                <a:gd name="connsiteY5" fmla="*/ 238125 h 301625"/>
                <a:gd name="connsiteX6" fmla="*/ 111125 w 413202"/>
                <a:gd name="connsiteY6" fmla="*/ 269875 h 301625"/>
                <a:gd name="connsiteX7" fmla="*/ 79375 w 413202"/>
                <a:gd name="connsiteY7" fmla="*/ 301625 h 301625"/>
                <a:gd name="connsiteX8" fmla="*/ 47625 w 413202"/>
                <a:gd name="connsiteY8" fmla="*/ 269875 h 301625"/>
                <a:gd name="connsiteX9" fmla="*/ 79375 w 413202"/>
                <a:gd name="connsiteY9" fmla="*/ 238125 h 301625"/>
                <a:gd name="connsiteX10" fmla="*/ 219075 w 413202"/>
                <a:gd name="connsiteY10" fmla="*/ 188912 h 301625"/>
                <a:gd name="connsiteX11" fmla="*/ 293688 w 413202"/>
                <a:gd name="connsiteY11" fmla="*/ 188912 h 301625"/>
                <a:gd name="connsiteX12" fmla="*/ 285751 w 413202"/>
                <a:gd name="connsiteY12" fmla="*/ 228600 h 301625"/>
                <a:gd name="connsiteX13" fmla="*/ 215900 w 413202"/>
                <a:gd name="connsiteY13" fmla="*/ 228600 h 301625"/>
                <a:gd name="connsiteX14" fmla="*/ 122237 w 413202"/>
                <a:gd name="connsiteY14" fmla="*/ 188912 h 301625"/>
                <a:gd name="connsiteX15" fmla="*/ 206375 w 413202"/>
                <a:gd name="connsiteY15" fmla="*/ 188912 h 301625"/>
                <a:gd name="connsiteX16" fmla="*/ 203200 w 413202"/>
                <a:gd name="connsiteY16" fmla="*/ 228600 h 301625"/>
                <a:gd name="connsiteX17" fmla="*/ 125412 w 413202"/>
                <a:gd name="connsiteY17" fmla="*/ 228600 h 301625"/>
                <a:gd name="connsiteX18" fmla="*/ 34925 w 413202"/>
                <a:gd name="connsiteY18" fmla="*/ 188912 h 301625"/>
                <a:gd name="connsiteX19" fmla="*/ 109538 w 413202"/>
                <a:gd name="connsiteY19" fmla="*/ 188912 h 301625"/>
                <a:gd name="connsiteX20" fmla="*/ 112713 w 413202"/>
                <a:gd name="connsiteY20" fmla="*/ 228600 h 301625"/>
                <a:gd name="connsiteX21" fmla="*/ 44450 w 413202"/>
                <a:gd name="connsiteY21" fmla="*/ 228600 h 301625"/>
                <a:gd name="connsiteX22" fmla="*/ 225425 w 413202"/>
                <a:gd name="connsiteY22" fmla="*/ 114300 h 301625"/>
                <a:gd name="connsiteX23" fmla="*/ 314325 w 413202"/>
                <a:gd name="connsiteY23" fmla="*/ 114300 h 301625"/>
                <a:gd name="connsiteX24" fmla="*/ 298450 w 413202"/>
                <a:gd name="connsiteY24" fmla="*/ 177800 h 301625"/>
                <a:gd name="connsiteX25" fmla="*/ 220662 w 413202"/>
                <a:gd name="connsiteY25" fmla="*/ 177800 h 301625"/>
                <a:gd name="connsiteX26" fmla="*/ 114300 w 413202"/>
                <a:gd name="connsiteY26" fmla="*/ 114300 h 301625"/>
                <a:gd name="connsiteX27" fmla="*/ 214313 w 413202"/>
                <a:gd name="connsiteY27" fmla="*/ 114300 h 301625"/>
                <a:gd name="connsiteX28" fmla="*/ 209550 w 413202"/>
                <a:gd name="connsiteY28" fmla="*/ 177800 h 301625"/>
                <a:gd name="connsiteX29" fmla="*/ 119062 w 413202"/>
                <a:gd name="connsiteY29" fmla="*/ 177800 h 301625"/>
                <a:gd name="connsiteX30" fmla="*/ 14287 w 413202"/>
                <a:gd name="connsiteY30" fmla="*/ 114300 h 301625"/>
                <a:gd name="connsiteX31" fmla="*/ 103187 w 413202"/>
                <a:gd name="connsiteY31" fmla="*/ 114300 h 301625"/>
                <a:gd name="connsiteX32" fmla="*/ 107950 w 413202"/>
                <a:gd name="connsiteY32" fmla="*/ 177800 h 301625"/>
                <a:gd name="connsiteX33" fmla="*/ 30162 w 413202"/>
                <a:gd name="connsiteY33" fmla="*/ 177800 h 301625"/>
                <a:gd name="connsiteX34" fmla="*/ 111125 w 413202"/>
                <a:gd name="connsiteY34" fmla="*/ 61912 h 301625"/>
                <a:gd name="connsiteX35" fmla="*/ 217488 w 413202"/>
                <a:gd name="connsiteY35" fmla="*/ 61912 h 301625"/>
                <a:gd name="connsiteX36" fmla="*/ 214313 w 413202"/>
                <a:gd name="connsiteY36" fmla="*/ 101600 h 301625"/>
                <a:gd name="connsiteX37" fmla="*/ 114300 w 413202"/>
                <a:gd name="connsiteY37" fmla="*/ 101600 h 301625"/>
                <a:gd name="connsiteX38" fmla="*/ 0 w 413202"/>
                <a:gd name="connsiteY38" fmla="*/ 61912 h 301625"/>
                <a:gd name="connsiteX39" fmla="*/ 100013 w 413202"/>
                <a:gd name="connsiteY39" fmla="*/ 61912 h 301625"/>
                <a:gd name="connsiteX40" fmla="*/ 103188 w 413202"/>
                <a:gd name="connsiteY40" fmla="*/ 101600 h 301625"/>
                <a:gd name="connsiteX41" fmla="*/ 11112 w 413202"/>
                <a:gd name="connsiteY41" fmla="*/ 101600 h 301625"/>
                <a:gd name="connsiteX42" fmla="*/ 356756 w 413202"/>
                <a:gd name="connsiteY42" fmla="*/ 0 h 301625"/>
                <a:gd name="connsiteX43" fmla="*/ 395510 w 413202"/>
                <a:gd name="connsiteY43" fmla="*/ 0 h 301625"/>
                <a:gd name="connsiteX44" fmla="*/ 395510 w 413202"/>
                <a:gd name="connsiteY44" fmla="*/ 38308 h 301625"/>
                <a:gd name="connsiteX45" fmla="*/ 363496 w 413202"/>
                <a:gd name="connsiteY45" fmla="*/ 38308 h 301625"/>
                <a:gd name="connsiteX46" fmla="*/ 324741 w 413202"/>
                <a:gd name="connsiteY46" fmla="*/ 76616 h 301625"/>
                <a:gd name="connsiteX47" fmla="*/ 318001 w 413202"/>
                <a:gd name="connsiteY47" fmla="*/ 101600 h 301625"/>
                <a:gd name="connsiteX48" fmla="*/ 227012 w 413202"/>
                <a:gd name="connsiteY48" fmla="*/ 101600 h 301625"/>
                <a:gd name="connsiteX49" fmla="*/ 230382 w 413202"/>
                <a:gd name="connsiteY49" fmla="*/ 61626 h 301625"/>
                <a:gd name="connsiteX50" fmla="*/ 289357 w 413202"/>
                <a:gd name="connsiteY50" fmla="*/ 61626 h 301625"/>
                <a:gd name="connsiteX51" fmla="*/ 294412 w 413202"/>
                <a:gd name="connsiteY51" fmla="*/ 56629 h 301625"/>
                <a:gd name="connsiteX52" fmla="*/ 343276 w 413202"/>
                <a:gd name="connsiteY52" fmla="*/ 6662 h 301625"/>
                <a:gd name="connsiteX53" fmla="*/ 346646 w 413202"/>
                <a:gd name="connsiteY53" fmla="*/ 3331 h 301625"/>
                <a:gd name="connsiteX54" fmla="*/ 356756 w 413202"/>
                <a:gd name="connsiteY54" fmla="*/ 0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3202" h="301625">
                  <a:moveTo>
                    <a:pt x="249237" y="238125"/>
                  </a:moveTo>
                  <a:cubicBezTo>
                    <a:pt x="266772" y="238125"/>
                    <a:pt x="280987" y="252340"/>
                    <a:pt x="280987" y="269875"/>
                  </a:cubicBezTo>
                  <a:cubicBezTo>
                    <a:pt x="280987" y="287410"/>
                    <a:pt x="266772" y="301625"/>
                    <a:pt x="249237" y="301625"/>
                  </a:cubicBezTo>
                  <a:cubicBezTo>
                    <a:pt x="231702" y="301625"/>
                    <a:pt x="217487" y="287410"/>
                    <a:pt x="217487" y="269875"/>
                  </a:cubicBezTo>
                  <a:cubicBezTo>
                    <a:pt x="217487" y="252340"/>
                    <a:pt x="231702" y="238125"/>
                    <a:pt x="249237" y="238125"/>
                  </a:cubicBezTo>
                  <a:close/>
                  <a:moveTo>
                    <a:pt x="79375" y="238125"/>
                  </a:moveTo>
                  <a:cubicBezTo>
                    <a:pt x="96910" y="238125"/>
                    <a:pt x="111125" y="252340"/>
                    <a:pt x="111125" y="269875"/>
                  </a:cubicBezTo>
                  <a:cubicBezTo>
                    <a:pt x="111125" y="287410"/>
                    <a:pt x="96910" y="301625"/>
                    <a:pt x="79375" y="301625"/>
                  </a:cubicBezTo>
                  <a:cubicBezTo>
                    <a:pt x="61840" y="301625"/>
                    <a:pt x="47625" y="287410"/>
                    <a:pt x="47625" y="269875"/>
                  </a:cubicBezTo>
                  <a:cubicBezTo>
                    <a:pt x="47625" y="252340"/>
                    <a:pt x="61840" y="238125"/>
                    <a:pt x="79375" y="238125"/>
                  </a:cubicBezTo>
                  <a:close/>
                  <a:moveTo>
                    <a:pt x="219075" y="188912"/>
                  </a:moveTo>
                  <a:lnTo>
                    <a:pt x="293688" y="188912"/>
                  </a:lnTo>
                  <a:lnTo>
                    <a:pt x="285751" y="228600"/>
                  </a:lnTo>
                  <a:lnTo>
                    <a:pt x="215900" y="228600"/>
                  </a:lnTo>
                  <a:close/>
                  <a:moveTo>
                    <a:pt x="122237" y="188912"/>
                  </a:moveTo>
                  <a:lnTo>
                    <a:pt x="206375" y="188912"/>
                  </a:lnTo>
                  <a:lnTo>
                    <a:pt x="203200" y="228600"/>
                  </a:lnTo>
                  <a:lnTo>
                    <a:pt x="125412" y="228600"/>
                  </a:lnTo>
                  <a:close/>
                  <a:moveTo>
                    <a:pt x="34925" y="188912"/>
                  </a:moveTo>
                  <a:lnTo>
                    <a:pt x="109538" y="188912"/>
                  </a:lnTo>
                  <a:lnTo>
                    <a:pt x="112713" y="228600"/>
                  </a:lnTo>
                  <a:lnTo>
                    <a:pt x="44450" y="228600"/>
                  </a:lnTo>
                  <a:close/>
                  <a:moveTo>
                    <a:pt x="225425" y="114300"/>
                  </a:moveTo>
                  <a:lnTo>
                    <a:pt x="314325" y="114300"/>
                  </a:lnTo>
                  <a:lnTo>
                    <a:pt x="298450" y="177800"/>
                  </a:lnTo>
                  <a:lnTo>
                    <a:pt x="220662" y="177800"/>
                  </a:lnTo>
                  <a:close/>
                  <a:moveTo>
                    <a:pt x="114300" y="114300"/>
                  </a:moveTo>
                  <a:lnTo>
                    <a:pt x="214313" y="114300"/>
                  </a:lnTo>
                  <a:lnTo>
                    <a:pt x="209550" y="177800"/>
                  </a:lnTo>
                  <a:lnTo>
                    <a:pt x="119062" y="177800"/>
                  </a:lnTo>
                  <a:close/>
                  <a:moveTo>
                    <a:pt x="14287" y="114300"/>
                  </a:moveTo>
                  <a:lnTo>
                    <a:pt x="103187" y="114300"/>
                  </a:lnTo>
                  <a:lnTo>
                    <a:pt x="107950" y="177800"/>
                  </a:lnTo>
                  <a:lnTo>
                    <a:pt x="30162" y="177800"/>
                  </a:lnTo>
                  <a:close/>
                  <a:moveTo>
                    <a:pt x="111125" y="61912"/>
                  </a:moveTo>
                  <a:lnTo>
                    <a:pt x="217488" y="61912"/>
                  </a:lnTo>
                  <a:lnTo>
                    <a:pt x="214313" y="101600"/>
                  </a:lnTo>
                  <a:lnTo>
                    <a:pt x="114300" y="101600"/>
                  </a:lnTo>
                  <a:close/>
                  <a:moveTo>
                    <a:pt x="0" y="61912"/>
                  </a:moveTo>
                  <a:lnTo>
                    <a:pt x="100013" y="61912"/>
                  </a:lnTo>
                  <a:lnTo>
                    <a:pt x="103188" y="101600"/>
                  </a:lnTo>
                  <a:lnTo>
                    <a:pt x="11112" y="101600"/>
                  </a:lnTo>
                  <a:close/>
                  <a:moveTo>
                    <a:pt x="356756" y="0"/>
                  </a:moveTo>
                  <a:lnTo>
                    <a:pt x="395510" y="0"/>
                  </a:lnTo>
                  <a:cubicBezTo>
                    <a:pt x="419100" y="0"/>
                    <a:pt x="419100" y="38308"/>
                    <a:pt x="395510" y="38308"/>
                  </a:cubicBezTo>
                  <a:cubicBezTo>
                    <a:pt x="395510" y="38308"/>
                    <a:pt x="395510" y="38308"/>
                    <a:pt x="363496" y="38308"/>
                  </a:cubicBezTo>
                  <a:cubicBezTo>
                    <a:pt x="351701" y="49967"/>
                    <a:pt x="338221" y="63292"/>
                    <a:pt x="324741" y="76616"/>
                  </a:cubicBezTo>
                  <a:cubicBezTo>
                    <a:pt x="324741" y="76616"/>
                    <a:pt x="324741" y="76616"/>
                    <a:pt x="318001" y="101600"/>
                  </a:cubicBezTo>
                  <a:cubicBezTo>
                    <a:pt x="318001" y="101600"/>
                    <a:pt x="318001" y="101600"/>
                    <a:pt x="227012" y="101600"/>
                  </a:cubicBezTo>
                  <a:cubicBezTo>
                    <a:pt x="227012" y="101600"/>
                    <a:pt x="227012" y="101600"/>
                    <a:pt x="230382" y="61626"/>
                  </a:cubicBezTo>
                  <a:cubicBezTo>
                    <a:pt x="230382" y="61626"/>
                    <a:pt x="230382" y="61626"/>
                    <a:pt x="289357" y="61626"/>
                  </a:cubicBezTo>
                  <a:cubicBezTo>
                    <a:pt x="291042" y="59961"/>
                    <a:pt x="292727" y="58295"/>
                    <a:pt x="294412" y="56629"/>
                  </a:cubicBezTo>
                  <a:cubicBezTo>
                    <a:pt x="309576" y="39974"/>
                    <a:pt x="326426" y="23318"/>
                    <a:pt x="343276" y="6662"/>
                  </a:cubicBezTo>
                  <a:cubicBezTo>
                    <a:pt x="344961" y="4997"/>
                    <a:pt x="346646" y="4997"/>
                    <a:pt x="346646" y="3331"/>
                  </a:cubicBezTo>
                  <a:cubicBezTo>
                    <a:pt x="350016" y="1666"/>
                    <a:pt x="353386" y="0"/>
                    <a:pt x="356756" y="0"/>
                  </a:cubicBezTo>
                  <a:close/>
                </a:path>
              </a:pathLst>
            </a:custGeom>
            <a:solidFill>
              <a:schemeClr val="bg1"/>
            </a:solidFill>
            <a:ln>
              <a:noFill/>
            </a:ln>
          </p:spPr>
          <p:txBody>
            <a:bodyPr anchor="ctr"/>
            <a:lstStyle/>
            <a:p>
              <a:pPr algn="ctr"/>
              <a:endParaRPr/>
            </a:p>
          </p:txBody>
        </p:sp>
        <p:sp>
          <p:nvSpPr>
            <p:cNvPr id="15" name="íṧḷîḋe">
              <a:extLst>
                <a:ext uri="{FF2B5EF4-FFF2-40B4-BE49-F238E27FC236}">
                  <a16:creationId xmlns:a16="http://schemas.microsoft.com/office/drawing/2014/main" id="{F0BDEB60-9E4F-4685-81BE-6643D6224658}"/>
                </a:ext>
              </a:extLst>
            </p:cNvPr>
            <p:cNvSpPr/>
            <p:nvPr/>
          </p:nvSpPr>
          <p:spPr bwMode="auto">
            <a:xfrm>
              <a:off x="4241206" y="2976614"/>
              <a:ext cx="310899" cy="307790"/>
            </a:xfrm>
            <a:custGeom>
              <a:avLst/>
              <a:gdLst>
                <a:gd name="T0" fmla="*/ 132 w 189"/>
                <a:gd name="T1" fmla="*/ 96 h 187"/>
                <a:gd name="T2" fmla="*/ 140 w 189"/>
                <a:gd name="T3" fmla="*/ 57 h 187"/>
                <a:gd name="T4" fmla="*/ 142 w 189"/>
                <a:gd name="T5" fmla="*/ 51 h 187"/>
                <a:gd name="T6" fmla="*/ 135 w 189"/>
                <a:gd name="T7" fmla="*/ 51 h 187"/>
                <a:gd name="T8" fmla="*/ 125 w 189"/>
                <a:gd name="T9" fmla="*/ 50 h 187"/>
                <a:gd name="T10" fmla="*/ 64 w 189"/>
                <a:gd name="T11" fmla="*/ 67 h 187"/>
                <a:gd name="T12" fmla="*/ 46 w 189"/>
                <a:gd name="T13" fmla="*/ 112 h 187"/>
                <a:gd name="T14" fmla="*/ 80 w 189"/>
                <a:gd name="T15" fmla="*/ 141 h 187"/>
                <a:gd name="T16" fmla="*/ 109 w 189"/>
                <a:gd name="T17" fmla="*/ 132 h 187"/>
                <a:gd name="T18" fmla="*/ 135 w 189"/>
                <a:gd name="T19" fmla="*/ 141 h 187"/>
                <a:gd name="T20" fmla="*/ 177 w 189"/>
                <a:gd name="T21" fmla="*/ 118 h 187"/>
                <a:gd name="T22" fmla="*/ 189 w 189"/>
                <a:gd name="T23" fmla="*/ 77 h 187"/>
                <a:gd name="T24" fmla="*/ 159 w 189"/>
                <a:gd name="T25" fmla="*/ 17 h 187"/>
                <a:gd name="T26" fmla="*/ 102 w 189"/>
                <a:gd name="T27" fmla="*/ 0 h 187"/>
                <a:gd name="T28" fmla="*/ 26 w 189"/>
                <a:gd name="T29" fmla="*/ 35 h 187"/>
                <a:gd name="T30" fmla="*/ 0 w 189"/>
                <a:gd name="T31" fmla="*/ 108 h 187"/>
                <a:gd name="T32" fmla="*/ 29 w 189"/>
                <a:gd name="T33" fmla="*/ 168 h 187"/>
                <a:gd name="T34" fmla="*/ 88 w 189"/>
                <a:gd name="T35" fmla="*/ 187 h 187"/>
                <a:gd name="T36" fmla="*/ 169 w 189"/>
                <a:gd name="T37" fmla="*/ 167 h 187"/>
                <a:gd name="T38" fmla="*/ 173 w 189"/>
                <a:gd name="T39" fmla="*/ 164 h 187"/>
                <a:gd name="T40" fmla="*/ 171 w 189"/>
                <a:gd name="T41" fmla="*/ 159 h 187"/>
                <a:gd name="T42" fmla="*/ 163 w 189"/>
                <a:gd name="T43" fmla="*/ 143 h 187"/>
                <a:gd name="T44" fmla="*/ 161 w 189"/>
                <a:gd name="T45" fmla="*/ 138 h 187"/>
                <a:gd name="T46" fmla="*/ 156 w 189"/>
                <a:gd name="T47" fmla="*/ 141 h 187"/>
                <a:gd name="T48" fmla="*/ 90 w 189"/>
                <a:gd name="T49" fmla="*/ 160 h 187"/>
                <a:gd name="T50" fmla="*/ 49 w 189"/>
                <a:gd name="T51" fmla="*/ 146 h 187"/>
                <a:gd name="T52" fmla="*/ 33 w 189"/>
                <a:gd name="T53" fmla="*/ 108 h 187"/>
                <a:gd name="T54" fmla="*/ 101 w 189"/>
                <a:gd name="T55" fmla="*/ 27 h 187"/>
                <a:gd name="T56" fmla="*/ 141 w 189"/>
                <a:gd name="T57" fmla="*/ 41 h 187"/>
                <a:gd name="T58" fmla="*/ 156 w 189"/>
                <a:gd name="T59" fmla="*/ 78 h 187"/>
                <a:gd name="T60" fmla="*/ 151 w 189"/>
                <a:gd name="T61" fmla="*/ 101 h 187"/>
                <a:gd name="T62" fmla="*/ 136 w 189"/>
                <a:gd name="T63" fmla="*/ 114 h 187"/>
                <a:gd name="T64" fmla="*/ 130 w 189"/>
                <a:gd name="T65" fmla="*/ 109 h 187"/>
                <a:gd name="T66" fmla="*/ 132 w 189"/>
                <a:gd name="T67" fmla="*/ 98 h 187"/>
                <a:gd name="T68" fmla="*/ 132 w 189"/>
                <a:gd name="T69" fmla="*/ 96 h 187"/>
                <a:gd name="T70" fmla="*/ 103 w 189"/>
                <a:gd name="T71" fmla="*/ 79 h 187"/>
                <a:gd name="T72" fmla="*/ 82 w 189"/>
                <a:gd name="T73" fmla="*/ 114 h 187"/>
                <a:gd name="T74" fmla="*/ 79 w 189"/>
                <a:gd name="T75" fmla="*/ 111 h 187"/>
                <a:gd name="T76" fmla="*/ 92 w 189"/>
                <a:gd name="T77" fmla="*/ 84 h 187"/>
                <a:gd name="T78" fmla="*/ 103 w 189"/>
                <a:gd name="T79" fmla="*/ 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9" h="187">
                  <a:moveTo>
                    <a:pt x="132" y="96"/>
                  </a:moveTo>
                  <a:cubicBezTo>
                    <a:pt x="140" y="57"/>
                    <a:pt x="140" y="57"/>
                    <a:pt x="140" y="57"/>
                  </a:cubicBezTo>
                  <a:cubicBezTo>
                    <a:pt x="142" y="51"/>
                    <a:pt x="142" y="51"/>
                    <a:pt x="142" y="51"/>
                  </a:cubicBezTo>
                  <a:cubicBezTo>
                    <a:pt x="135" y="51"/>
                    <a:pt x="135" y="51"/>
                    <a:pt x="135" y="51"/>
                  </a:cubicBezTo>
                  <a:cubicBezTo>
                    <a:pt x="132" y="51"/>
                    <a:pt x="128" y="50"/>
                    <a:pt x="125" y="50"/>
                  </a:cubicBezTo>
                  <a:cubicBezTo>
                    <a:pt x="88" y="50"/>
                    <a:pt x="74" y="57"/>
                    <a:pt x="64" y="67"/>
                  </a:cubicBezTo>
                  <a:cubicBezTo>
                    <a:pt x="54" y="79"/>
                    <a:pt x="46" y="97"/>
                    <a:pt x="46" y="112"/>
                  </a:cubicBezTo>
                  <a:cubicBezTo>
                    <a:pt x="46" y="129"/>
                    <a:pt x="60" y="141"/>
                    <a:pt x="80" y="141"/>
                  </a:cubicBezTo>
                  <a:cubicBezTo>
                    <a:pt x="93" y="141"/>
                    <a:pt x="100" y="137"/>
                    <a:pt x="109" y="132"/>
                  </a:cubicBezTo>
                  <a:cubicBezTo>
                    <a:pt x="116" y="138"/>
                    <a:pt x="122" y="141"/>
                    <a:pt x="135" y="141"/>
                  </a:cubicBezTo>
                  <a:cubicBezTo>
                    <a:pt x="153" y="141"/>
                    <a:pt x="167" y="133"/>
                    <a:pt x="177" y="118"/>
                  </a:cubicBezTo>
                  <a:cubicBezTo>
                    <a:pt x="184" y="106"/>
                    <a:pt x="189" y="91"/>
                    <a:pt x="189" y="77"/>
                  </a:cubicBezTo>
                  <a:cubicBezTo>
                    <a:pt x="189" y="46"/>
                    <a:pt x="172" y="27"/>
                    <a:pt x="159" y="17"/>
                  </a:cubicBezTo>
                  <a:cubicBezTo>
                    <a:pt x="143" y="6"/>
                    <a:pt x="122" y="0"/>
                    <a:pt x="102" y="0"/>
                  </a:cubicBezTo>
                  <a:cubicBezTo>
                    <a:pt x="63" y="0"/>
                    <a:pt x="39" y="19"/>
                    <a:pt x="26" y="35"/>
                  </a:cubicBezTo>
                  <a:cubicBezTo>
                    <a:pt x="10" y="55"/>
                    <a:pt x="0" y="81"/>
                    <a:pt x="0" y="108"/>
                  </a:cubicBezTo>
                  <a:cubicBezTo>
                    <a:pt x="0" y="133"/>
                    <a:pt x="10" y="154"/>
                    <a:pt x="29" y="168"/>
                  </a:cubicBezTo>
                  <a:cubicBezTo>
                    <a:pt x="45" y="180"/>
                    <a:pt x="66" y="187"/>
                    <a:pt x="88" y="187"/>
                  </a:cubicBezTo>
                  <a:cubicBezTo>
                    <a:pt x="116" y="187"/>
                    <a:pt x="144" y="180"/>
                    <a:pt x="169" y="167"/>
                  </a:cubicBezTo>
                  <a:cubicBezTo>
                    <a:pt x="173" y="164"/>
                    <a:pt x="173" y="164"/>
                    <a:pt x="173" y="164"/>
                  </a:cubicBezTo>
                  <a:cubicBezTo>
                    <a:pt x="171" y="159"/>
                    <a:pt x="171" y="159"/>
                    <a:pt x="171" y="159"/>
                  </a:cubicBezTo>
                  <a:cubicBezTo>
                    <a:pt x="163" y="143"/>
                    <a:pt x="163" y="143"/>
                    <a:pt x="163" y="143"/>
                  </a:cubicBezTo>
                  <a:cubicBezTo>
                    <a:pt x="161" y="138"/>
                    <a:pt x="161" y="138"/>
                    <a:pt x="161" y="138"/>
                  </a:cubicBezTo>
                  <a:cubicBezTo>
                    <a:pt x="156" y="141"/>
                    <a:pt x="156" y="141"/>
                    <a:pt x="156" y="141"/>
                  </a:cubicBezTo>
                  <a:cubicBezTo>
                    <a:pt x="137" y="151"/>
                    <a:pt x="116" y="160"/>
                    <a:pt x="90" y="160"/>
                  </a:cubicBezTo>
                  <a:cubicBezTo>
                    <a:pt x="73" y="160"/>
                    <a:pt x="58" y="155"/>
                    <a:pt x="49" y="146"/>
                  </a:cubicBezTo>
                  <a:cubicBezTo>
                    <a:pt x="39" y="137"/>
                    <a:pt x="33" y="124"/>
                    <a:pt x="33" y="108"/>
                  </a:cubicBezTo>
                  <a:cubicBezTo>
                    <a:pt x="33" y="55"/>
                    <a:pt x="67" y="27"/>
                    <a:pt x="101" y="27"/>
                  </a:cubicBezTo>
                  <a:cubicBezTo>
                    <a:pt x="117" y="27"/>
                    <a:pt x="131" y="32"/>
                    <a:pt x="141" y="41"/>
                  </a:cubicBezTo>
                  <a:cubicBezTo>
                    <a:pt x="151" y="50"/>
                    <a:pt x="156" y="63"/>
                    <a:pt x="156" y="78"/>
                  </a:cubicBezTo>
                  <a:cubicBezTo>
                    <a:pt x="156" y="84"/>
                    <a:pt x="154" y="93"/>
                    <a:pt x="151" y="101"/>
                  </a:cubicBezTo>
                  <a:cubicBezTo>
                    <a:pt x="147" y="109"/>
                    <a:pt x="142" y="114"/>
                    <a:pt x="136" y="114"/>
                  </a:cubicBezTo>
                  <a:cubicBezTo>
                    <a:pt x="132" y="114"/>
                    <a:pt x="130" y="112"/>
                    <a:pt x="130" y="109"/>
                  </a:cubicBezTo>
                  <a:cubicBezTo>
                    <a:pt x="130" y="107"/>
                    <a:pt x="131" y="101"/>
                    <a:pt x="132" y="98"/>
                  </a:cubicBezTo>
                  <a:cubicBezTo>
                    <a:pt x="132" y="97"/>
                    <a:pt x="132" y="97"/>
                    <a:pt x="132" y="96"/>
                  </a:cubicBezTo>
                  <a:moveTo>
                    <a:pt x="103" y="79"/>
                  </a:moveTo>
                  <a:cubicBezTo>
                    <a:pt x="97" y="108"/>
                    <a:pt x="88" y="114"/>
                    <a:pt x="82" y="114"/>
                  </a:cubicBezTo>
                  <a:cubicBezTo>
                    <a:pt x="81" y="114"/>
                    <a:pt x="79" y="114"/>
                    <a:pt x="79" y="111"/>
                  </a:cubicBezTo>
                  <a:cubicBezTo>
                    <a:pt x="79" y="103"/>
                    <a:pt x="85" y="91"/>
                    <a:pt x="92" y="84"/>
                  </a:cubicBezTo>
                  <a:cubicBezTo>
                    <a:pt x="94" y="81"/>
                    <a:pt x="99" y="80"/>
                    <a:pt x="103" y="79"/>
                  </a:cubicBezTo>
                </a:path>
              </a:pathLst>
            </a:custGeom>
            <a:solidFill>
              <a:schemeClr val="bg1"/>
            </a:solidFill>
            <a:ln>
              <a:noFill/>
            </a:ln>
          </p:spPr>
          <p:txBody>
            <a:bodyPr anchor="ctr"/>
            <a:lstStyle/>
            <a:p>
              <a:pPr algn="ctr"/>
              <a:endParaRPr/>
            </a:p>
          </p:txBody>
        </p:sp>
      </p:grpSp>
      <p:sp>
        <p:nvSpPr>
          <p:cNvPr id="153" name="文本框 152">
            <a:extLst>
              <a:ext uri="{FF2B5EF4-FFF2-40B4-BE49-F238E27FC236}">
                <a16:creationId xmlns:a16="http://schemas.microsoft.com/office/drawing/2014/main" id="{6F9B9F58-5DE9-4DF3-9046-69012CC96303}"/>
              </a:ext>
            </a:extLst>
          </p:cNvPr>
          <p:cNvSpPr txBox="1"/>
          <p:nvPr/>
        </p:nvSpPr>
        <p:spPr>
          <a:xfrm>
            <a:off x="5797082" y="1886621"/>
            <a:ext cx="5966615" cy="3970318"/>
          </a:xfrm>
          <a:prstGeom prst="rect">
            <a:avLst/>
          </a:prstGeom>
          <a:noFill/>
        </p:spPr>
        <p:txBody>
          <a:bodyPr wrap="square" rtlCol="0">
            <a:spAutoFit/>
          </a:bodyPr>
          <a:lstStyle/>
          <a:p>
            <a:pPr algn="ctr">
              <a:spcBef>
                <a:spcPct val="0"/>
              </a:spcBef>
            </a:pPr>
            <a:r>
              <a:rPr lang="en-US" altLang="zh-CN" sz="2800" b="1" dirty="0">
                <a:solidFill>
                  <a:schemeClr val="bg1"/>
                </a:solidFill>
              </a:rPr>
              <a:t>Through the long-term decentralization of the post-evaluation system deployed on the intelligent contract, all participants can get a real and effective score.</a:t>
            </a:r>
          </a:p>
          <a:p>
            <a:pPr algn="ctr">
              <a:spcBef>
                <a:spcPct val="0"/>
              </a:spcBef>
            </a:pPr>
            <a:r>
              <a:rPr lang="en-US" altLang="zh-CN" sz="2800" b="1" dirty="0">
                <a:solidFill>
                  <a:schemeClr val="bg1"/>
                </a:solidFill>
              </a:rPr>
              <a:t> Such</a:t>
            </a:r>
            <a:r>
              <a:rPr lang="zh-CN" altLang="en-US" sz="2800" b="1" dirty="0">
                <a:solidFill>
                  <a:schemeClr val="bg1"/>
                </a:solidFill>
              </a:rPr>
              <a:t> </a:t>
            </a:r>
            <a:r>
              <a:rPr lang="en-US" altLang="zh-CN" sz="2800" b="1" dirty="0">
                <a:solidFill>
                  <a:schemeClr val="bg1"/>
                </a:solidFill>
              </a:rPr>
              <a:t>score will make the evaluation system of GAS system to</a:t>
            </a:r>
            <a:r>
              <a:rPr lang="zh-CN" altLang="en-US" sz="2800" b="1" dirty="0">
                <a:solidFill>
                  <a:schemeClr val="bg1"/>
                </a:solidFill>
              </a:rPr>
              <a:t> </a:t>
            </a:r>
            <a:r>
              <a:rPr lang="en-US" altLang="zh-CN" sz="2800" b="1" dirty="0">
                <a:solidFill>
                  <a:schemeClr val="bg1"/>
                </a:solidFill>
              </a:rPr>
              <a:t>become the evaluation standard in the actual rescue process.</a:t>
            </a:r>
            <a:endParaRPr lang="zh-CN" altLang="en-US" sz="2800" b="1" dirty="0">
              <a:solidFill>
                <a:schemeClr val="bg1"/>
              </a:solidFill>
            </a:endParaRPr>
          </a:p>
        </p:txBody>
      </p:sp>
      <p:sp>
        <p:nvSpPr>
          <p:cNvPr id="154" name="文本框 153">
            <a:extLst>
              <a:ext uri="{FF2B5EF4-FFF2-40B4-BE49-F238E27FC236}">
                <a16:creationId xmlns:a16="http://schemas.microsoft.com/office/drawing/2014/main" id="{27F5715C-1D13-4197-BAA7-AA1C14F778AD}"/>
              </a:ext>
            </a:extLst>
          </p:cNvPr>
          <p:cNvSpPr txBox="1"/>
          <p:nvPr/>
        </p:nvSpPr>
        <p:spPr>
          <a:xfrm>
            <a:off x="5318077" y="1251199"/>
            <a:ext cx="777923" cy="1569660"/>
          </a:xfrm>
          <a:prstGeom prst="rect">
            <a:avLst/>
          </a:prstGeom>
          <a:noFill/>
        </p:spPr>
        <p:txBody>
          <a:bodyPr wrap="square" rtlCol="0">
            <a:spAutoFit/>
          </a:bodyPr>
          <a:lstStyle/>
          <a:p>
            <a:r>
              <a:rPr lang="en-US" altLang="zh-CN" sz="9600" dirty="0">
                <a:solidFill>
                  <a:srgbClr val="C00000"/>
                </a:solidFill>
              </a:rPr>
              <a:t>“</a:t>
            </a:r>
            <a:endParaRPr lang="zh-CN" altLang="en-US" sz="9600" dirty="0">
              <a:solidFill>
                <a:srgbClr val="C00000"/>
              </a:solidFill>
            </a:endParaRPr>
          </a:p>
        </p:txBody>
      </p:sp>
      <p:sp>
        <p:nvSpPr>
          <p:cNvPr id="155" name="文本框 154">
            <a:extLst>
              <a:ext uri="{FF2B5EF4-FFF2-40B4-BE49-F238E27FC236}">
                <a16:creationId xmlns:a16="http://schemas.microsoft.com/office/drawing/2014/main" id="{3058D243-C85A-4195-A86B-4E47BF188026}"/>
              </a:ext>
            </a:extLst>
          </p:cNvPr>
          <p:cNvSpPr txBox="1"/>
          <p:nvPr/>
        </p:nvSpPr>
        <p:spPr>
          <a:xfrm rot="10800000">
            <a:off x="11181993" y="4945256"/>
            <a:ext cx="777923" cy="1569660"/>
          </a:xfrm>
          <a:prstGeom prst="rect">
            <a:avLst/>
          </a:prstGeom>
          <a:noFill/>
        </p:spPr>
        <p:txBody>
          <a:bodyPr wrap="square" rtlCol="0">
            <a:spAutoFit/>
          </a:bodyPr>
          <a:lstStyle/>
          <a:p>
            <a:r>
              <a:rPr lang="en-US" altLang="zh-CN" sz="9600" dirty="0">
                <a:solidFill>
                  <a:srgbClr val="C00000"/>
                </a:solidFill>
              </a:rPr>
              <a:t>“</a:t>
            </a:r>
            <a:endParaRPr lang="zh-CN" altLang="en-US" sz="9600" dirty="0">
              <a:solidFill>
                <a:srgbClr val="C00000"/>
              </a:solidFill>
            </a:endParaRPr>
          </a:p>
        </p:txBody>
      </p:sp>
    </p:spTree>
    <p:extLst>
      <p:ext uri="{BB962C8B-B14F-4D97-AF65-F5344CB8AC3E}">
        <p14:creationId xmlns:p14="http://schemas.microsoft.com/office/powerpoint/2010/main" val="2361781457"/>
      </p:ext>
    </p:extLst>
  </p:cSld>
  <p:clrMapOvr>
    <a:masterClrMapping/>
  </p:clrMapOvr>
</p:sld>
</file>

<file path=ppt/slides/slide35.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图片 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882" y="0"/>
            <a:ext cx="10300447" cy="6858000"/>
          </a:xfrm>
          <a:prstGeom prst="rect">
            <a:avLst/>
          </a:prstGeom>
        </p:spPr>
      </p:pic>
      <p:sp>
        <p:nvSpPr>
          <p:cNvPr id="238" name="剪去单角的矩形 237"/>
          <p:cNvSpPr/>
          <p:nvPr/>
        </p:nvSpPr>
        <p:spPr>
          <a:xfrm>
            <a:off x="0" y="0"/>
            <a:ext cx="3080084" cy="6858000"/>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等腰三角形 238"/>
          <p:cNvSpPr/>
          <p:nvPr/>
        </p:nvSpPr>
        <p:spPr>
          <a:xfrm rot="5400000">
            <a:off x="3103704" y="-24847"/>
            <a:ext cx="6858001" cy="6907696"/>
          </a:xfrm>
          <a:prstGeom prst="triangle">
            <a:avLst>
              <a:gd name="adj" fmla="val 10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5" name="图片 694"/>
          <p:cNvPicPr>
            <a:picLocks noChangeAspect="1"/>
          </p:cNvPicPr>
          <p:nvPr/>
        </p:nvPicPr>
        <p:blipFill rotWithShape="1">
          <a:blip r:embed="rId4" cstate="print">
            <a:duotone>
              <a:schemeClr val="bg2">
                <a:shade val="45000"/>
                <a:satMod val="135000"/>
              </a:schemeClr>
              <a:prstClr val="white"/>
            </a:duotone>
          </a:blip>
          <a:srcRect/>
          <a:stretch>
            <a:fillRect/>
          </a:stretch>
        </p:blipFill>
        <p:spPr>
          <a:xfrm>
            <a:off x="0" y="0"/>
            <a:ext cx="7267074" cy="6641431"/>
          </a:xfrm>
          <a:prstGeom prst="rect">
            <a:avLst/>
          </a:prstGeom>
        </p:spPr>
      </p:pic>
      <p:sp>
        <p:nvSpPr>
          <p:cNvPr id="696" name="文本框 695"/>
          <p:cNvSpPr txBox="1"/>
          <p:nvPr/>
        </p:nvSpPr>
        <p:spPr>
          <a:xfrm>
            <a:off x="310050" y="2568251"/>
            <a:ext cx="5105706" cy="1721497"/>
          </a:xfrm>
          <a:prstGeom prst="rect">
            <a:avLst/>
          </a:prstGeom>
          <a:noFill/>
        </p:spPr>
        <p:txBody>
          <a:bodyPr wrap="square" rtlCol="0" anchor="ctr">
            <a:spAutoFit/>
          </a:bodyPr>
          <a:lstStyle/>
          <a:p>
            <a:pPr algn="ctr">
              <a:lnSpc>
                <a:spcPct val="150000"/>
              </a:lnSpc>
            </a:pPr>
            <a:r>
              <a:rPr lang="en-US" altLang="zh-CN" sz="8000" b="1" spc="600" dirty="0">
                <a:solidFill>
                  <a:schemeClr val="tx1">
                    <a:lumMod val="65000"/>
                    <a:lumOff val="35000"/>
                  </a:schemeClr>
                </a:solidFill>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rPr>
              <a:t>THANKS!</a:t>
            </a:r>
          </a:p>
        </p:txBody>
      </p:sp>
      <p:pic>
        <p:nvPicPr>
          <p:cNvPr id="697" name="图片 696"/>
          <p:cNvPicPr>
            <a:picLocks noChangeAspect="1"/>
          </p:cNvPicPr>
          <p:nvPr/>
        </p:nvPicPr>
        <p:blipFill>
          <a:blip r:embed="rId5" cstate="print"/>
          <a:stretch>
            <a:fillRect/>
          </a:stretch>
        </p:blipFill>
        <p:spPr>
          <a:xfrm>
            <a:off x="81425" y="106280"/>
            <a:ext cx="2565524" cy="865270"/>
          </a:xfrm>
          <a:prstGeom prst="rect">
            <a:avLst/>
          </a:prstGeom>
        </p:spPr>
      </p:pic>
    </p:spTree>
  </p:cSld>
  <p:clrMapOvr>
    <a:masterClrMapping/>
  </p:clrMapOvr>
  <p:transition spd="med">
    <p:fade/>
  </p:transition>
</p:sld>
</file>

<file path=ppt/slides/slide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E43313-453A-4545-921B-943DBC9D4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6" name="矩形 5">
            <a:extLst>
              <a:ext uri="{FF2B5EF4-FFF2-40B4-BE49-F238E27FC236}">
                <a16:creationId xmlns:a16="http://schemas.microsoft.com/office/drawing/2014/main" id="{DEF325D4-7159-4D57-9B87-8558AD058EA2}"/>
              </a:ext>
            </a:extLst>
          </p:cNvPr>
          <p:cNvSpPr/>
          <p:nvPr/>
        </p:nvSpPr>
        <p:spPr bwMode="auto">
          <a:xfrm>
            <a:off x="0" y="0"/>
            <a:ext cx="12198485" cy="6888969"/>
          </a:xfrm>
          <a:prstGeom prst="rect">
            <a:avLst/>
          </a:prstGeom>
          <a:solidFill>
            <a:schemeClr val="tx1">
              <a:alpha val="70000"/>
            </a:schemeClr>
          </a:solidFill>
          <a:ln>
            <a:noFill/>
          </a:ln>
        </p:spPr>
        <p:txBody>
          <a:bodyPr wrap="square" rtlCol="0" anchor="ctr">
            <a:noAutofit/>
          </a:bodyPr>
          <a:lstStyle/>
          <a:p>
            <a:pPr marL="193211"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72E9C31-6E6D-4CD7-B7BA-D61DC9BCEB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7612" y="-30970"/>
            <a:ext cx="2739447" cy="984401"/>
          </a:xfrm>
          <a:prstGeom prst="rect">
            <a:avLst/>
          </a:prstGeom>
        </p:spPr>
      </p:pic>
      <p:sp>
        <p:nvSpPr>
          <p:cNvPr id="11" name="矩形 10">
            <a:extLst>
              <a:ext uri="{FF2B5EF4-FFF2-40B4-BE49-F238E27FC236}">
                <a16:creationId xmlns:a16="http://schemas.microsoft.com/office/drawing/2014/main" id="{198C617E-4032-4C93-9994-BC416BEF0025}"/>
              </a:ext>
            </a:extLst>
          </p:cNvPr>
          <p:cNvSpPr/>
          <p:nvPr/>
        </p:nvSpPr>
        <p:spPr>
          <a:xfrm>
            <a:off x="28575" y="112517"/>
            <a:ext cx="3971926" cy="682235"/>
          </a:xfrm>
          <a:prstGeom prst="rect">
            <a:avLst/>
          </a:prstGeom>
          <a:noFill/>
          <a:ln w="38100">
            <a:gradFill flip="none" rotWithShape="1">
              <a:gsLst>
                <a:gs pos="0">
                  <a:srgbClr val="C00000">
                    <a:lumMod val="74000"/>
                    <a:lumOff val="26000"/>
                  </a:srgbClr>
                </a:gs>
                <a:gs pos="63000">
                  <a:srgbClr val="292C2F">
                    <a:alpha val="38000"/>
                  </a:srgbClr>
                </a:gs>
                <a:gs pos="100000">
                  <a:srgbClr val="181713">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E4BB0D-07FB-4F20-A48C-57FC157D3C6C}"/>
              </a:ext>
            </a:extLst>
          </p:cNvPr>
          <p:cNvSpPr txBox="1"/>
          <p:nvPr/>
        </p:nvSpPr>
        <p:spPr>
          <a:xfrm>
            <a:off x="28574" y="172974"/>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Proposal Introduction</a:t>
            </a:r>
          </a:p>
        </p:txBody>
      </p:sp>
      <p:pic>
        <p:nvPicPr>
          <p:cNvPr id="14" name="图片 13">
            <a:extLst>
              <a:ext uri="{FF2B5EF4-FFF2-40B4-BE49-F238E27FC236}">
                <a16:creationId xmlns:a16="http://schemas.microsoft.com/office/drawing/2014/main" id="{F43ED501-69AF-4CF2-A345-790B9A5EB7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4" y="2177305"/>
            <a:ext cx="6571085" cy="2711102"/>
          </a:xfrm>
          <a:prstGeom prst="rect">
            <a:avLst/>
          </a:prstGeom>
        </p:spPr>
      </p:pic>
      <p:sp>
        <p:nvSpPr>
          <p:cNvPr id="15" name="文本框 14">
            <a:extLst>
              <a:ext uri="{FF2B5EF4-FFF2-40B4-BE49-F238E27FC236}">
                <a16:creationId xmlns:a16="http://schemas.microsoft.com/office/drawing/2014/main" id="{4DB15E45-D7B9-44BE-AECF-CC80E786FD1E}"/>
              </a:ext>
            </a:extLst>
          </p:cNvPr>
          <p:cNvSpPr txBox="1"/>
          <p:nvPr/>
        </p:nvSpPr>
        <p:spPr>
          <a:xfrm>
            <a:off x="5522260" y="1203813"/>
            <a:ext cx="1307162" cy="1569660"/>
          </a:xfrm>
          <a:prstGeom prst="rect">
            <a:avLst/>
          </a:prstGeom>
          <a:noFill/>
        </p:spPr>
        <p:txBody>
          <a:bodyPr wrap="square" rtlCol="0">
            <a:spAutoFit/>
          </a:bodyPr>
          <a:lstStyle/>
          <a:p>
            <a:pPr algn="ctr"/>
            <a:r>
              <a:rPr lang="en-US" altLang="zh-CN" sz="9600" b="1" spc="300" dirty="0">
                <a:solidFill>
                  <a:srgbClr val="FFFFFF"/>
                </a:solidFill>
                <a:latin typeface="思源黑体 Light" panose="020B0300000000000000" pitchFamily="34" charset="-122"/>
                <a:ea typeface="思源黑体 Light" panose="020B0300000000000000" pitchFamily="34" charset="-122"/>
              </a:rPr>
              <a:t>“</a:t>
            </a:r>
            <a:endParaRPr lang="zh-CN" altLang="en-US" sz="9600" b="1" spc="300" dirty="0">
              <a:solidFill>
                <a:srgbClr val="FFFFFF"/>
              </a:solidFill>
              <a:latin typeface="思源黑体 Light" panose="020B0300000000000000" pitchFamily="34" charset="-122"/>
              <a:ea typeface="思源黑体 Light" panose="020B0300000000000000" pitchFamily="34" charset="-122"/>
            </a:endParaRPr>
          </a:p>
        </p:txBody>
      </p:sp>
      <p:cxnSp>
        <p:nvCxnSpPr>
          <p:cNvPr id="16" name="直接连接符 15">
            <a:extLst>
              <a:ext uri="{FF2B5EF4-FFF2-40B4-BE49-F238E27FC236}">
                <a16:creationId xmlns:a16="http://schemas.microsoft.com/office/drawing/2014/main" id="{9F3DA2A8-EBF1-4F38-99BA-5285182A18ED}"/>
              </a:ext>
            </a:extLst>
          </p:cNvPr>
          <p:cNvCxnSpPr/>
          <p:nvPr/>
        </p:nvCxnSpPr>
        <p:spPr>
          <a:xfrm>
            <a:off x="6361820" y="1988643"/>
            <a:ext cx="257923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949C49C-8649-4B16-A6FF-53B4FA7E6C3F}"/>
              </a:ext>
            </a:extLst>
          </p:cNvPr>
          <p:cNvCxnSpPr/>
          <p:nvPr/>
        </p:nvCxnSpPr>
        <p:spPr>
          <a:xfrm>
            <a:off x="9407633" y="5254502"/>
            <a:ext cx="25792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2">
            <a:extLst>
              <a:ext uri="{FF2B5EF4-FFF2-40B4-BE49-F238E27FC236}">
                <a16:creationId xmlns:a16="http://schemas.microsoft.com/office/drawing/2014/main" id="{EBAAAA2D-35D3-4D47-8ED2-FCB60F814F5D}"/>
              </a:ext>
            </a:extLst>
          </p:cNvPr>
          <p:cNvSpPr txBox="1"/>
          <p:nvPr/>
        </p:nvSpPr>
        <p:spPr>
          <a:xfrm>
            <a:off x="6746449" y="2138383"/>
            <a:ext cx="5240422" cy="3003515"/>
          </a:xfrm>
          <a:prstGeom prst="rect">
            <a:avLst/>
          </a:prstGeom>
          <a:noFill/>
        </p:spPr>
        <p:txBody>
          <a:bodyPr wrap="square" rtlCol="0">
            <a:spAutoFit/>
          </a:bodyPr>
          <a:lstStyle/>
          <a:p>
            <a:pPr algn="just">
              <a:lnSpc>
                <a:spcPct val="150000"/>
              </a:lnSpc>
            </a:pPr>
            <a:r>
              <a:rPr lang="en-US" altLang="zh-CN" sz="1600" b="1" dirty="0">
                <a:solidFill>
                  <a:srgbClr val="FFC000"/>
                </a:solidFill>
                <a:latin typeface="汉仪锐智W" panose="00020600040101010101" pitchFamily="18" charset="-122"/>
                <a:ea typeface="汉仪锐智W" panose="00020600040101010101" pitchFamily="18" charset="-122"/>
              </a:rPr>
              <a:t>Global</a:t>
            </a:r>
            <a:r>
              <a:rPr lang="zh-CN" altLang="en-US" sz="1600" b="1" dirty="0">
                <a:solidFill>
                  <a:srgbClr val="FFC000"/>
                </a:solidFill>
                <a:latin typeface="汉仪锐智W" panose="00020600040101010101" pitchFamily="18" charset="-122"/>
                <a:ea typeface="汉仪锐智W" panose="00020600040101010101" pitchFamily="18" charset="-122"/>
              </a:rPr>
              <a:t> </a:t>
            </a:r>
            <a:r>
              <a:rPr lang="en-US" altLang="zh-CN" sz="1600" b="1" dirty="0">
                <a:solidFill>
                  <a:srgbClr val="FFC000"/>
                </a:solidFill>
                <a:latin typeface="汉仪锐智W" panose="00020600040101010101" pitchFamily="18" charset="-122"/>
                <a:ea typeface="汉仪锐智W" panose="00020600040101010101" pitchFamily="18" charset="-122"/>
              </a:rPr>
              <a:t>Aid</a:t>
            </a:r>
            <a:r>
              <a:rPr lang="zh-CN" altLang="en-US" sz="1600" b="1" dirty="0">
                <a:solidFill>
                  <a:srgbClr val="FFC000"/>
                </a:solidFill>
                <a:latin typeface="汉仪锐智W" panose="00020600040101010101" pitchFamily="18" charset="-122"/>
                <a:ea typeface="汉仪锐智W" panose="00020600040101010101" pitchFamily="18" charset="-122"/>
              </a:rPr>
              <a:t> </a:t>
            </a:r>
            <a:r>
              <a:rPr lang="en-US" altLang="zh-CN" sz="1600" b="1" dirty="0">
                <a:solidFill>
                  <a:srgbClr val="FFC000"/>
                </a:solidFill>
                <a:latin typeface="汉仪锐智W" panose="00020600040101010101" pitchFamily="18" charset="-122"/>
                <a:ea typeface="汉仪锐智W" panose="00020600040101010101" pitchFamily="18" charset="-122"/>
              </a:rPr>
              <a:t>System (GAS</a:t>
            </a:r>
            <a:r>
              <a:rPr lang="zh-CN" altLang="en-US" sz="1600" b="1" dirty="0">
                <a:solidFill>
                  <a:srgbClr val="FFC000"/>
                </a:solidFill>
                <a:latin typeface="汉仪锐智W" panose="00020600040101010101" pitchFamily="18" charset="-122"/>
                <a:ea typeface="汉仪锐智W" panose="00020600040101010101" pitchFamily="18" charset="-122"/>
              </a:rPr>
              <a:t>）</a:t>
            </a:r>
            <a:r>
              <a:rPr lang="en-US" altLang="zh-CN" sz="1600" b="1" dirty="0">
                <a:solidFill>
                  <a:srgbClr val="FFFFFF"/>
                </a:solidFill>
                <a:latin typeface="汉仪锐智W" panose="00020600040101010101" pitchFamily="18" charset="-122"/>
                <a:ea typeface="汉仪锐智W" panose="00020600040101010101" pitchFamily="18" charset="-122"/>
              </a:rPr>
              <a:t>is</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a</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system</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based</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on</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the</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IBM Hyperledger</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technology.</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It</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uses</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an</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excellent matching algorithm to match the reserved resources with the sudden demand,</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forming</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a</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working contract of participants and providing</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information communication and post-evaluation measurement</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for</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the</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establishment</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of</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disaster</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aid</a:t>
            </a:r>
            <a:r>
              <a:rPr lang="zh-CN" altLang="en-US" sz="1600" b="1" dirty="0">
                <a:solidFill>
                  <a:srgbClr val="FFFFFF"/>
                </a:solidFill>
                <a:latin typeface="汉仪锐智W" panose="00020600040101010101" pitchFamily="18" charset="-122"/>
                <a:ea typeface="汉仪锐智W" panose="00020600040101010101" pitchFamily="18" charset="-122"/>
              </a:rPr>
              <a:t> </a:t>
            </a:r>
            <a:r>
              <a:rPr lang="en-US" altLang="zh-CN" sz="1600" b="1" dirty="0">
                <a:solidFill>
                  <a:srgbClr val="FFFFFF"/>
                </a:solidFill>
                <a:latin typeface="汉仪锐智W" panose="00020600040101010101" pitchFamily="18" charset="-122"/>
                <a:ea typeface="汉仪锐智W" panose="00020600040101010101" pitchFamily="18" charset="-122"/>
              </a:rPr>
              <a:t>chain.</a:t>
            </a:r>
          </a:p>
        </p:txBody>
      </p:sp>
      <p:sp>
        <p:nvSpPr>
          <p:cNvPr id="19" name="文本框 18">
            <a:extLst>
              <a:ext uri="{FF2B5EF4-FFF2-40B4-BE49-F238E27FC236}">
                <a16:creationId xmlns:a16="http://schemas.microsoft.com/office/drawing/2014/main" id="{6A4ABF18-E825-40ED-810C-CBCD5710D1C0}"/>
              </a:ext>
            </a:extLst>
          </p:cNvPr>
          <p:cNvSpPr txBox="1"/>
          <p:nvPr/>
        </p:nvSpPr>
        <p:spPr>
          <a:xfrm rot="10800000">
            <a:off x="11651627" y="4433149"/>
            <a:ext cx="670488" cy="1569660"/>
          </a:xfrm>
          <a:prstGeom prst="rect">
            <a:avLst/>
          </a:prstGeom>
          <a:noFill/>
        </p:spPr>
        <p:txBody>
          <a:bodyPr wrap="square" rtlCol="0">
            <a:spAutoFit/>
          </a:bodyPr>
          <a:lstStyle/>
          <a:p>
            <a:pPr algn="ctr"/>
            <a:r>
              <a:rPr lang="en-US" altLang="zh-CN" sz="9600" b="1" spc="300" dirty="0">
                <a:solidFill>
                  <a:srgbClr val="FFFFFF"/>
                </a:solidFill>
                <a:latin typeface="思源黑体 Light" panose="020B0300000000000000" pitchFamily="34" charset="-122"/>
                <a:ea typeface="思源黑体 Light" panose="020B0300000000000000" pitchFamily="34" charset="-122"/>
              </a:rPr>
              <a:t>“</a:t>
            </a:r>
            <a:endParaRPr lang="zh-CN" altLang="en-US" sz="9600" b="1" spc="300" dirty="0">
              <a:solidFill>
                <a:srgbClr val="FFFFFF"/>
              </a:solidFill>
              <a:latin typeface="思源黑体 Light" panose="020B0300000000000000" pitchFamily="34" charset="-122"/>
              <a:ea typeface="思源黑体 Light" panose="020B0300000000000000" pitchFamily="34" charset="-122"/>
            </a:endParaRPr>
          </a:p>
        </p:txBody>
      </p:sp>
    </p:spTree>
    <p:extLst>
      <p:ext uri="{BB962C8B-B14F-4D97-AF65-F5344CB8AC3E}">
        <p14:creationId xmlns:p14="http://schemas.microsoft.com/office/powerpoint/2010/main" val="2057301765"/>
      </p:ext>
    </p:extLst>
  </p:cSld>
  <p:clrMapOvr>
    <a:masterClrMapping/>
  </p:clrMapOvr>
</p:sld>
</file>

<file path=ppt/slides/slide5.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6901941" y="2906110"/>
            <a:ext cx="5316533"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spc="0" dirty="0">
                <a:solidFill>
                  <a:schemeClr val="accent6">
                    <a:lumMod val="60000"/>
                    <a:lumOff val="40000"/>
                  </a:schemeClr>
                </a:solidFill>
              </a:rPr>
              <a:t>Solution Background</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625962" y="3682342"/>
            <a:ext cx="5613792"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This section mainly introduces solution background and pain points</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7F7D1CF-D52A-4BAC-B60D-256421A1EA73}"/>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2</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9822451B-53D8-4B63-9A89-C0CD59EFD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737363217"/>
      </p:ext>
    </p:extLst>
  </p:cSld>
  <p:clrMapOvr>
    <a:masterClrMapping/>
  </p:clrMapOvr>
  <p:transition spd="med" advTm="4591">
    <p:fade/>
  </p:transition>
</p:sld>
</file>

<file path=ppt/slides/slide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DB8260-F7FF-4CE9-85FE-D1C0E6B4C9EC}"/>
              </a:ext>
            </a:extLst>
          </p:cNvPr>
          <p:cNvSpPr txBox="1"/>
          <p:nvPr/>
        </p:nvSpPr>
        <p:spPr>
          <a:xfrm>
            <a:off x="-92891" y="179877"/>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Solution Background</a:t>
            </a:r>
          </a:p>
        </p:txBody>
      </p:sp>
      <p:pic>
        <p:nvPicPr>
          <p:cNvPr id="4" name="图片 3">
            <a:extLst>
              <a:ext uri="{FF2B5EF4-FFF2-40B4-BE49-F238E27FC236}">
                <a16:creationId xmlns:a16="http://schemas.microsoft.com/office/drawing/2014/main" id="{AED357C3-6F49-43DE-AE8C-7F17B7849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580" y="1486357"/>
            <a:ext cx="4716564" cy="1687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DF202977-E9B0-42F0-B1ED-ED9C3CF63FD2}"/>
              </a:ext>
            </a:extLst>
          </p:cNvPr>
          <p:cNvPicPr>
            <a:picLocks noChangeAspect="1"/>
          </p:cNvPicPr>
          <p:nvPr/>
        </p:nvPicPr>
        <p:blipFill>
          <a:blip r:embed="rId4" cstate="print">
            <a:extLst>
              <a:ext uri="{28A0092B-C50C-407E-A947-70E740481C1C}">
                <a14:useLocalDpi xmlns:a14="http://schemas.microsoft.com/office/drawing/2010/main" val="0"/>
              </a:ext>
            </a:extLst>
          </a:blip>
          <a:srcRect l="154" t="14427" b="29641"/>
          <a:stretch>
            <a:fillRect/>
          </a:stretch>
        </p:blipFill>
        <p:spPr>
          <a:xfrm>
            <a:off x="508580" y="3584038"/>
            <a:ext cx="4709307" cy="1687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a:extLst>
              <a:ext uri="{FF2B5EF4-FFF2-40B4-BE49-F238E27FC236}">
                <a16:creationId xmlns:a16="http://schemas.microsoft.com/office/drawing/2014/main" id="{AAD8D652-3C39-4608-87FF-36D1CC832C41}"/>
              </a:ext>
            </a:extLst>
          </p:cNvPr>
          <p:cNvSpPr txBox="1"/>
          <p:nvPr/>
        </p:nvSpPr>
        <p:spPr>
          <a:xfrm>
            <a:off x="5429124" y="1185950"/>
            <a:ext cx="7112580" cy="2243050"/>
          </a:xfrm>
          <a:prstGeom prst="rect">
            <a:avLst/>
          </a:prstGeom>
          <a:noFill/>
        </p:spPr>
        <p:txBody>
          <a:bodyPr wrap="square" rtlCol="0">
            <a:spAutoFit/>
          </a:bodyPr>
          <a:lstStyle/>
          <a:p>
            <a:pPr>
              <a:lnSpc>
                <a:spcPct val="150000"/>
              </a:lnSpc>
            </a:pPr>
            <a:r>
              <a:rPr lang="en-US" altLang="zh-CN" sz="2400" b="1" dirty="0">
                <a:ln w="0">
                  <a:solidFill>
                    <a:schemeClr val="bg1">
                      <a:alpha val="40000"/>
                    </a:schemeClr>
                  </a:solidFill>
                </a:ln>
                <a:solidFill>
                  <a:srgbClr val="B50029"/>
                </a:solidFill>
                <a:latin typeface="微软雅黑" panose="020B0503020204020204" pitchFamily="34" charset="-122"/>
                <a:ea typeface="微软雅黑" panose="020B0503020204020204" pitchFamily="34" charset="-122"/>
              </a:rPr>
              <a:t>In the process of rescue, the civilian rescue forces often have pain points such as chaos, disorder, and uneven resource allocation. They may even bring hindrance. </a:t>
            </a:r>
          </a:p>
        </p:txBody>
      </p:sp>
      <p:sp>
        <p:nvSpPr>
          <p:cNvPr id="7" name="矩形 6">
            <a:extLst>
              <a:ext uri="{FF2B5EF4-FFF2-40B4-BE49-F238E27FC236}">
                <a16:creationId xmlns:a16="http://schemas.microsoft.com/office/drawing/2014/main" id="{8413F862-185D-441C-808D-7DB25DC31499}"/>
              </a:ext>
            </a:extLst>
          </p:cNvPr>
          <p:cNvSpPr/>
          <p:nvPr/>
        </p:nvSpPr>
        <p:spPr>
          <a:xfrm>
            <a:off x="5679623" y="3584038"/>
            <a:ext cx="6188527" cy="2062103"/>
          </a:xfrm>
          <a:prstGeom prst="rect">
            <a:avLst/>
          </a:prstGeom>
        </p:spPr>
        <p:txBody>
          <a:bodyPr wrap="square">
            <a:spAutoFit/>
          </a:bodyPr>
          <a:lstStyle/>
          <a:p>
            <a:pPr algn="just"/>
            <a:r>
              <a:rPr lang="en-US" altLang="zh-CN" sz="1600" kern="100" spc="300" dirty="0">
                <a:solidFill>
                  <a:schemeClr val="bg1"/>
                </a:solidFill>
                <a:latin typeface="华文仿宋" panose="02010600040101010101" pitchFamily="2" charset="-122"/>
                <a:ea typeface="华文仿宋" panose="02010600040101010101" pitchFamily="2" charset="-122"/>
              </a:rPr>
              <a:t>During the Lushan earthquake, a large number of private vehicles rushed to rescue, leading to the blockage of the rescue channel. In response to this issue, on April 21, 2013, the Central State Council issued a notice, requesting  that all regions, relevant departments, units and social organizations to not arrange groups and staff to go to the disaster area in the future.</a:t>
            </a:r>
          </a:p>
        </p:txBody>
      </p:sp>
      <p:sp>
        <p:nvSpPr>
          <p:cNvPr id="8" name="文本框 7">
            <a:extLst>
              <a:ext uri="{FF2B5EF4-FFF2-40B4-BE49-F238E27FC236}">
                <a16:creationId xmlns:a16="http://schemas.microsoft.com/office/drawing/2014/main" id="{87CED642-3431-4DFE-A60C-20AF4D8B8ABD}"/>
              </a:ext>
            </a:extLst>
          </p:cNvPr>
          <p:cNvSpPr txBox="1"/>
          <p:nvPr/>
        </p:nvSpPr>
        <p:spPr>
          <a:xfrm>
            <a:off x="885101" y="5518740"/>
            <a:ext cx="10624631" cy="1200329"/>
          </a:xfrm>
          <a:prstGeom prst="rect">
            <a:avLst/>
          </a:prstGeom>
          <a:noFill/>
        </p:spPr>
        <p:txBody>
          <a:bodyPr wrap="square" rtlCol="0">
            <a:spAutoFit/>
          </a:bodyPr>
          <a:lstStyle/>
          <a:p>
            <a:pPr algn="ctr"/>
            <a:br>
              <a:rPr lang="en-US" altLang="zh-CN" sz="2400" spc="300" dirty="0">
                <a:solidFill>
                  <a:srgbClr val="FFC000"/>
                </a:solidFill>
                <a:latin typeface="汉仪锐智W" panose="00020600040101010101" pitchFamily="18" charset="-122"/>
                <a:ea typeface="汉仪锐智W" panose="00020600040101010101" pitchFamily="18" charset="-122"/>
              </a:rPr>
            </a:br>
            <a:r>
              <a:rPr lang="en-US" altLang="zh-CN" sz="2400" b="1" dirty="0">
                <a:solidFill>
                  <a:srgbClr val="FFC000"/>
                </a:solidFill>
                <a:latin typeface="微软雅黑" panose="020B0503020204020204" pitchFamily="34" charset="-122"/>
                <a:ea typeface="微软雅黑" panose="020B0503020204020204" pitchFamily="34" charset="-122"/>
              </a:rPr>
              <a:t>How to form an effective civil disaster aid chain and  joint force with the main rescue forces quickly?</a:t>
            </a:r>
          </a:p>
        </p:txBody>
      </p:sp>
    </p:spTree>
    <p:extLst>
      <p:ext uri="{BB962C8B-B14F-4D97-AF65-F5344CB8AC3E}">
        <p14:creationId xmlns:p14="http://schemas.microsoft.com/office/powerpoint/2010/main" val="2242903442"/>
      </p:ext>
    </p:extLst>
  </p:cSld>
  <p:clrMapOvr>
    <a:masterClrMapping/>
  </p:clrMapOvr>
</p:sld>
</file>

<file path=ppt/slides/slide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EB58220-D114-467C-A507-5E85BC78C8A5}"/>
              </a:ext>
            </a:extLst>
          </p:cNvPr>
          <p:cNvSpPr txBox="1"/>
          <p:nvPr/>
        </p:nvSpPr>
        <p:spPr>
          <a:xfrm>
            <a:off x="-73841" y="153816"/>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Solution Background</a:t>
            </a:r>
          </a:p>
        </p:txBody>
      </p:sp>
      <p:grpSp>
        <p:nvGrpSpPr>
          <p:cNvPr id="6" name="组合 5">
            <a:extLst>
              <a:ext uri="{FF2B5EF4-FFF2-40B4-BE49-F238E27FC236}">
                <a16:creationId xmlns:a16="http://schemas.microsoft.com/office/drawing/2014/main" id="{94A79AF8-9130-4ED4-833A-0D12F6D7ECB4}"/>
              </a:ext>
            </a:extLst>
          </p:cNvPr>
          <p:cNvGrpSpPr/>
          <p:nvPr/>
        </p:nvGrpSpPr>
        <p:grpSpPr>
          <a:xfrm>
            <a:off x="2500646" y="1185991"/>
            <a:ext cx="6484991" cy="995994"/>
            <a:chOff x="3716893" y="1056418"/>
            <a:chExt cx="6484991" cy="995994"/>
          </a:xfrm>
        </p:grpSpPr>
        <p:sp>
          <p:nvSpPr>
            <p:cNvPr id="7" name="文本框 6">
              <a:extLst>
                <a:ext uri="{FF2B5EF4-FFF2-40B4-BE49-F238E27FC236}">
                  <a16:creationId xmlns:a16="http://schemas.microsoft.com/office/drawing/2014/main" id="{38F0851A-1821-410C-B053-42EEDDD44FA9}"/>
                </a:ext>
              </a:extLst>
            </p:cNvPr>
            <p:cNvSpPr txBox="1"/>
            <p:nvPr/>
          </p:nvSpPr>
          <p:spPr>
            <a:xfrm>
              <a:off x="3716893" y="1056418"/>
              <a:ext cx="6484991" cy="400110"/>
            </a:xfrm>
            <a:prstGeom prst="rect">
              <a:avLst/>
            </a:prstGeom>
            <a:noFill/>
          </p:spPr>
          <p:txBody>
            <a:bodyPr wrap="square" rtlCol="0">
              <a:spAutoFit/>
            </a:bodyPr>
            <a:lstStyle/>
            <a:p>
              <a:pPr algn="ctr"/>
              <a:r>
                <a:rPr lang="zh-CN" altLang="en-US" sz="2000" b="1" dirty="0">
                  <a:solidFill>
                    <a:srgbClr val="FFC000"/>
                  </a:solidFill>
                  <a:latin typeface="微软雅黑" panose="020B0503020204020204" pitchFamily="34" charset="-122"/>
                  <a:ea typeface="微软雅黑" panose="020B0503020204020204" pitchFamily="34" charset="-122"/>
                </a:rPr>
                <a:t>① </a:t>
              </a:r>
              <a:r>
                <a:rPr lang="en-US" altLang="zh-CN" sz="2000" b="1" dirty="0">
                  <a:solidFill>
                    <a:srgbClr val="FFC000"/>
                  </a:solidFill>
                  <a:latin typeface="微软雅黑" panose="020B0503020204020204" pitchFamily="34" charset="-122"/>
                  <a:ea typeface="微软雅黑" panose="020B0503020204020204" pitchFamily="34" charset="-122"/>
                </a:rPr>
                <a:t>Lack of system-level disaster relief solutions</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3969407-4D29-4A5A-B249-D73218E6D9D4}"/>
                </a:ext>
              </a:extLst>
            </p:cNvPr>
            <p:cNvSpPr txBox="1"/>
            <p:nvPr/>
          </p:nvSpPr>
          <p:spPr>
            <a:xfrm>
              <a:off x="3716893" y="1590747"/>
              <a:ext cx="6484991" cy="461665"/>
            </a:xfrm>
            <a:prstGeom prst="rect">
              <a:avLst/>
            </a:prstGeom>
            <a:noFill/>
          </p:spPr>
          <p:txBody>
            <a:bodyPr wrap="square" rtlCol="0">
              <a:spAutoFit/>
            </a:bodyPr>
            <a:lstStyle/>
            <a:p>
              <a:pPr algn="ctr"/>
              <a:r>
                <a:rPr lang="en-US" altLang="zh-CN" sz="1200" kern="100" dirty="0">
                  <a:solidFill>
                    <a:schemeClr val="bg1"/>
                  </a:solidFill>
                  <a:latin typeface="华文仿宋" panose="02010600040101010101" pitchFamily="2" charset="-122"/>
                  <a:ea typeface="华文仿宋" panose="02010600040101010101" pitchFamily="2" charset="-122"/>
                </a:rPr>
                <a:t>The current rescue process is based on offline communication from all participants. Chaotic and inefficient, it is lack of system-level rescue  solutions, </a:t>
              </a:r>
            </a:p>
          </p:txBody>
        </p:sp>
        <p:cxnSp>
          <p:nvCxnSpPr>
            <p:cNvPr id="9" name="直接连接符 8">
              <a:extLst>
                <a:ext uri="{FF2B5EF4-FFF2-40B4-BE49-F238E27FC236}">
                  <a16:creationId xmlns:a16="http://schemas.microsoft.com/office/drawing/2014/main" id="{E56C65C0-27D5-4A8F-93CB-C953BD133671}"/>
                </a:ext>
              </a:extLst>
            </p:cNvPr>
            <p:cNvCxnSpPr>
              <a:cxnSpLocks/>
            </p:cNvCxnSpPr>
            <p:nvPr/>
          </p:nvCxnSpPr>
          <p:spPr>
            <a:xfrm>
              <a:off x="3893324" y="1559394"/>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DBAC77FC-F435-43DA-AC37-EEA245D69854}"/>
              </a:ext>
            </a:extLst>
          </p:cNvPr>
          <p:cNvGrpSpPr/>
          <p:nvPr/>
        </p:nvGrpSpPr>
        <p:grpSpPr>
          <a:xfrm>
            <a:off x="4278408" y="2690940"/>
            <a:ext cx="6257702" cy="1328418"/>
            <a:chOff x="4057972" y="2370134"/>
            <a:chExt cx="6257702" cy="1328418"/>
          </a:xfrm>
        </p:grpSpPr>
        <p:sp>
          <p:nvSpPr>
            <p:cNvPr id="11" name="文本框 10">
              <a:extLst>
                <a:ext uri="{FF2B5EF4-FFF2-40B4-BE49-F238E27FC236}">
                  <a16:creationId xmlns:a16="http://schemas.microsoft.com/office/drawing/2014/main" id="{28527AF8-47D9-4BE8-A830-A6CA6BC17846}"/>
                </a:ext>
              </a:extLst>
            </p:cNvPr>
            <p:cNvSpPr txBox="1"/>
            <p:nvPr/>
          </p:nvSpPr>
          <p:spPr>
            <a:xfrm>
              <a:off x="4057972" y="2370134"/>
              <a:ext cx="6257702" cy="707886"/>
            </a:xfrm>
            <a:prstGeom prst="rect">
              <a:avLst/>
            </a:prstGeom>
            <a:noFill/>
          </p:spPr>
          <p:txBody>
            <a:bodyPr wrap="square" rtlCol="0">
              <a:spAutoFit/>
            </a:bodyPr>
            <a:lstStyle>
              <a:defPPr>
                <a:defRPr lang="zh-CN"/>
              </a:defPPr>
              <a:lvl1pPr algn="ctr">
                <a:defRPr sz="2000" b="1" spc="300">
                  <a:solidFill>
                    <a:srgbClr val="FFC000"/>
                  </a:solidFill>
                  <a:latin typeface="汉仪锐智W" panose="00020600040101010101" pitchFamily="18" charset="-122"/>
                  <a:ea typeface="汉仪锐智W" panose="00020600040101010101" pitchFamily="18" charset="-122"/>
                </a:defRPr>
              </a:lvl1pPr>
            </a:lstStyle>
            <a:p>
              <a:r>
                <a:rPr lang="zh-CN" altLang="en-US" spc="0" dirty="0">
                  <a:latin typeface="微软雅黑" panose="020B0503020204020204" pitchFamily="34" charset="-122"/>
                  <a:ea typeface="微软雅黑" panose="020B0503020204020204" pitchFamily="34" charset="-122"/>
                </a:rPr>
                <a:t>②  </a:t>
              </a:r>
              <a:r>
                <a:rPr lang="en-US" altLang="zh-CN" spc="0" dirty="0">
                  <a:latin typeface="微软雅黑" panose="020B0503020204020204" pitchFamily="34" charset="-122"/>
                  <a:ea typeface="微软雅黑" panose="020B0503020204020204" pitchFamily="34" charset="-122"/>
                </a:rPr>
                <a:t>Lack of global vision  forms an information island</a:t>
              </a:r>
              <a:endParaRPr lang="zh-CN" altLang="en-US" spc="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91CD282-8808-479F-ACCA-4338168E2716}"/>
                </a:ext>
              </a:extLst>
            </p:cNvPr>
            <p:cNvSpPr txBox="1"/>
            <p:nvPr/>
          </p:nvSpPr>
          <p:spPr>
            <a:xfrm>
              <a:off x="4153543" y="3236887"/>
              <a:ext cx="6066560" cy="461665"/>
            </a:xfrm>
            <a:prstGeom prst="rect">
              <a:avLst/>
            </a:prstGeom>
            <a:noFill/>
          </p:spPr>
          <p:txBody>
            <a:bodyPr wrap="square" rtlCol="0">
              <a:spAutoFit/>
            </a:bodyPr>
            <a:lstStyle/>
            <a:p>
              <a:pPr algn="ctr"/>
              <a:r>
                <a:rPr lang="en-US" altLang="zh-CN" sz="1200" kern="100" dirty="0">
                  <a:solidFill>
                    <a:schemeClr val="bg1"/>
                  </a:solidFill>
                  <a:latin typeface="华文仿宋" panose="02010600040101010101" pitchFamily="2" charset="-122"/>
                  <a:ea typeface="华文仿宋" panose="02010600040101010101" pitchFamily="2" charset="-122"/>
                </a:rPr>
                <a:t>At present, the rescue information release and acquisition is mainly disseminated through media through participants and neutral organizations.</a:t>
              </a:r>
            </a:p>
          </p:txBody>
        </p:sp>
        <p:cxnSp>
          <p:nvCxnSpPr>
            <p:cNvPr id="13" name="直接连接符 12">
              <a:extLst>
                <a:ext uri="{FF2B5EF4-FFF2-40B4-BE49-F238E27FC236}">
                  <a16:creationId xmlns:a16="http://schemas.microsoft.com/office/drawing/2014/main" id="{F727935E-A1CB-4F42-ABF5-11CB3D06657D}"/>
                </a:ext>
              </a:extLst>
            </p:cNvPr>
            <p:cNvCxnSpPr>
              <a:cxnSpLocks/>
            </p:cNvCxnSpPr>
            <p:nvPr/>
          </p:nvCxnSpPr>
          <p:spPr>
            <a:xfrm>
              <a:off x="4153543" y="3138113"/>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A471E527-BC50-4BE7-A647-C5FDCFF022E2}"/>
              </a:ext>
            </a:extLst>
          </p:cNvPr>
          <p:cNvGrpSpPr/>
          <p:nvPr/>
        </p:nvGrpSpPr>
        <p:grpSpPr>
          <a:xfrm>
            <a:off x="5799325" y="4812116"/>
            <a:ext cx="6319472" cy="1556628"/>
            <a:chOff x="4027087" y="2370133"/>
            <a:chExt cx="6319472" cy="1556628"/>
          </a:xfrm>
        </p:grpSpPr>
        <p:sp>
          <p:nvSpPr>
            <p:cNvPr id="15" name="文本框 14">
              <a:extLst>
                <a:ext uri="{FF2B5EF4-FFF2-40B4-BE49-F238E27FC236}">
                  <a16:creationId xmlns:a16="http://schemas.microsoft.com/office/drawing/2014/main" id="{058052E5-B303-448B-8B57-789B7ECA9E75}"/>
                </a:ext>
              </a:extLst>
            </p:cNvPr>
            <p:cNvSpPr txBox="1"/>
            <p:nvPr/>
          </p:nvSpPr>
          <p:spPr>
            <a:xfrm>
              <a:off x="4027087" y="2370133"/>
              <a:ext cx="6319472" cy="707886"/>
            </a:xfrm>
            <a:prstGeom prst="rect">
              <a:avLst/>
            </a:prstGeom>
            <a:noFill/>
          </p:spPr>
          <p:txBody>
            <a:bodyPr wrap="square" rtlCol="0">
              <a:spAutoFit/>
            </a:bodyPr>
            <a:lstStyle>
              <a:defPPr>
                <a:defRPr lang="zh-CN"/>
              </a:defPPr>
              <a:lvl1pPr algn="ctr">
                <a:defRPr sz="2000" b="1" spc="300">
                  <a:solidFill>
                    <a:srgbClr val="FFC000"/>
                  </a:solidFill>
                  <a:latin typeface="汉仪锐智W" panose="00020600040101010101" pitchFamily="18" charset="-122"/>
                  <a:ea typeface="汉仪锐智W" panose="00020600040101010101" pitchFamily="18" charset="-122"/>
                </a:defRPr>
              </a:lvl1pPr>
            </a:lstStyle>
            <a:p>
              <a:r>
                <a:rPr lang="en-US" altLang="zh-CN" spc="0" dirty="0">
                  <a:latin typeface="微软雅黑" panose="020B0503020204020204" pitchFamily="34" charset="-122"/>
                  <a:ea typeface="微软雅黑" panose="020B0503020204020204" pitchFamily="34" charset="-122"/>
                </a:rPr>
                <a:t>③  Lack of mutual trust mechanism makes it difficult to make an agreement</a:t>
              </a:r>
            </a:p>
          </p:txBody>
        </p:sp>
        <p:sp>
          <p:nvSpPr>
            <p:cNvPr id="16" name="文本框 15">
              <a:extLst>
                <a:ext uri="{FF2B5EF4-FFF2-40B4-BE49-F238E27FC236}">
                  <a16:creationId xmlns:a16="http://schemas.microsoft.com/office/drawing/2014/main" id="{ED69E7B8-C45D-4CF2-826C-3172CAF8EE56}"/>
                </a:ext>
              </a:extLst>
            </p:cNvPr>
            <p:cNvSpPr txBox="1"/>
            <p:nvPr/>
          </p:nvSpPr>
          <p:spPr>
            <a:xfrm>
              <a:off x="4180119" y="3280430"/>
              <a:ext cx="6066560" cy="646331"/>
            </a:xfrm>
            <a:prstGeom prst="rect">
              <a:avLst/>
            </a:prstGeom>
            <a:noFill/>
          </p:spPr>
          <p:txBody>
            <a:bodyPr wrap="square" rtlCol="0">
              <a:spAutoFit/>
            </a:bodyPr>
            <a:lstStyle/>
            <a:p>
              <a:pPr algn="ctr"/>
              <a:r>
                <a:rPr lang="en-US" altLang="zh-CN" sz="1200" kern="100" dirty="0">
                  <a:solidFill>
                    <a:schemeClr val="bg1"/>
                  </a:solidFill>
                  <a:latin typeface="华文仿宋" panose="02010600040101010101" pitchFamily="2" charset="-122"/>
                  <a:ea typeface="华文仿宋" panose="02010600040101010101" pitchFamily="2" charset="-122"/>
                </a:rPr>
                <a:t>Disasters often occur suddenly, and the demand side and the supply side often do not know each other. It is difficult to quickly reach a consensus under the lack of mutual trust mechanism and thus difficult to achieve rescue.</a:t>
              </a:r>
            </a:p>
          </p:txBody>
        </p:sp>
        <p:cxnSp>
          <p:nvCxnSpPr>
            <p:cNvPr id="17" name="直接连接符 16">
              <a:extLst>
                <a:ext uri="{FF2B5EF4-FFF2-40B4-BE49-F238E27FC236}">
                  <a16:creationId xmlns:a16="http://schemas.microsoft.com/office/drawing/2014/main" id="{398026F6-3CC4-450B-9902-2D0C8622BF94}"/>
                </a:ext>
              </a:extLst>
            </p:cNvPr>
            <p:cNvCxnSpPr>
              <a:cxnSpLocks/>
            </p:cNvCxnSpPr>
            <p:nvPr/>
          </p:nvCxnSpPr>
          <p:spPr>
            <a:xfrm>
              <a:off x="4153543" y="3138113"/>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39EA21B1-2152-4DA2-9B19-9FF45DA6F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16" y="2291538"/>
            <a:ext cx="3427730" cy="4343061"/>
          </a:xfrm>
          <a:prstGeom prst="rect">
            <a:avLst/>
          </a:prstGeom>
        </p:spPr>
      </p:pic>
    </p:spTree>
    <p:extLst>
      <p:ext uri="{BB962C8B-B14F-4D97-AF65-F5344CB8AC3E}">
        <p14:creationId xmlns:p14="http://schemas.microsoft.com/office/powerpoint/2010/main" val="2855036729"/>
      </p:ext>
    </p:extLst>
  </p:cSld>
  <p:clrMapOvr>
    <a:masterClrMapping/>
  </p:clrMapOvr>
</p:sld>
</file>

<file path=ppt/slides/slide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781F25-20DA-42EC-A7EE-A2B06E9EDA00}"/>
              </a:ext>
            </a:extLst>
          </p:cNvPr>
          <p:cNvSpPr txBox="1"/>
          <p:nvPr/>
        </p:nvSpPr>
        <p:spPr>
          <a:xfrm>
            <a:off x="-80191" y="141911"/>
            <a:ext cx="3427729" cy="523220"/>
          </a:xfrm>
          <a:prstGeom prst="rect">
            <a:avLst/>
          </a:prstGeom>
          <a:noFill/>
        </p:spPr>
        <p:txBody>
          <a:bodyPr wrap="square" rtlCol="0">
            <a:spAutoFit/>
          </a:bodyPr>
          <a:lstStyle/>
          <a:p>
            <a:pPr algn="ctr"/>
            <a:r>
              <a:rPr lang="en-US" altLang="zh-CN" sz="2800" dirty="0">
                <a:solidFill>
                  <a:srgbClr val="FFFFFF"/>
                </a:solidFill>
                <a:effectLst>
                  <a:outerShdw blurRad="63500" sx="102000" sy="102000" algn="ctr" rotWithShape="0">
                    <a:schemeClr val="bg1">
                      <a:lumMod val="65000"/>
                      <a:alpha val="40000"/>
                    </a:schemeClr>
                  </a:outerShdw>
                </a:effectLst>
                <a:latin typeface="Times New Roman" panose="02020603050405020304" pitchFamily="18" charset="0"/>
                <a:ea typeface="汉仪超级战甲W" panose="00020600040101010101" pitchFamily="18" charset="-122"/>
                <a:cs typeface="Times New Roman" panose="02020603050405020304" pitchFamily="18" charset="0"/>
              </a:rPr>
              <a:t>Solution Background</a:t>
            </a:r>
          </a:p>
        </p:txBody>
      </p:sp>
      <p:grpSp>
        <p:nvGrpSpPr>
          <p:cNvPr id="5" name="组合 4">
            <a:extLst>
              <a:ext uri="{FF2B5EF4-FFF2-40B4-BE49-F238E27FC236}">
                <a16:creationId xmlns:a16="http://schemas.microsoft.com/office/drawing/2014/main" id="{9B8555BF-58CC-491E-935C-1CFCE4BB9B35}"/>
              </a:ext>
            </a:extLst>
          </p:cNvPr>
          <p:cNvGrpSpPr/>
          <p:nvPr/>
        </p:nvGrpSpPr>
        <p:grpSpPr>
          <a:xfrm>
            <a:off x="2262193" y="926024"/>
            <a:ext cx="6500242" cy="1582391"/>
            <a:chOff x="3590039" y="771519"/>
            <a:chExt cx="6500242" cy="1582391"/>
          </a:xfrm>
        </p:grpSpPr>
        <p:sp>
          <p:nvSpPr>
            <p:cNvPr id="6" name="文本框 5">
              <a:extLst>
                <a:ext uri="{FF2B5EF4-FFF2-40B4-BE49-F238E27FC236}">
                  <a16:creationId xmlns:a16="http://schemas.microsoft.com/office/drawing/2014/main" id="{03D4FA16-9DDE-4035-85D0-B023D28B8D54}"/>
                </a:ext>
              </a:extLst>
            </p:cNvPr>
            <p:cNvSpPr txBox="1"/>
            <p:nvPr/>
          </p:nvSpPr>
          <p:spPr>
            <a:xfrm>
              <a:off x="3590039" y="771519"/>
              <a:ext cx="6500242" cy="707886"/>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rPr>
                <a:t>④  The lack of schemes results in uneven resources allocation</a:t>
              </a:r>
            </a:p>
          </p:txBody>
        </p:sp>
        <p:sp>
          <p:nvSpPr>
            <p:cNvPr id="7" name="文本框 6">
              <a:extLst>
                <a:ext uri="{FF2B5EF4-FFF2-40B4-BE49-F238E27FC236}">
                  <a16:creationId xmlns:a16="http://schemas.microsoft.com/office/drawing/2014/main" id="{50B5109C-62AD-4A83-8460-B283C32F87DE}"/>
                </a:ext>
              </a:extLst>
            </p:cNvPr>
            <p:cNvSpPr txBox="1"/>
            <p:nvPr/>
          </p:nvSpPr>
          <p:spPr>
            <a:xfrm>
              <a:off x="3885255" y="1615246"/>
              <a:ext cx="6205026" cy="738664"/>
            </a:xfrm>
            <a:prstGeom prst="rect">
              <a:avLst/>
            </a:prstGeom>
            <a:noFill/>
          </p:spPr>
          <p:txBody>
            <a:bodyPr wrap="square" rtlCol="0">
              <a:spAutoFit/>
            </a:bodyPr>
            <a:lstStyle/>
            <a:p>
              <a:pPr algn="ctr"/>
              <a:r>
                <a:rPr lang="en-US" altLang="zh-CN" sz="1400" kern="100" dirty="0">
                  <a:solidFill>
                    <a:schemeClr val="bg1"/>
                  </a:solidFill>
                  <a:latin typeface="华文仿宋" panose="02010600040101010101" pitchFamily="2" charset="-122"/>
                  <a:ea typeface="华文仿宋" panose="02010600040101010101" pitchFamily="2" charset="-122"/>
                </a:rPr>
                <a:t>For many types of disasters and resource correspondences, there is a lack of a global resource scheduling scheme. The problem of uneven resource allocation and low allocation efficiency is caused by offline scheduling.</a:t>
              </a:r>
            </a:p>
          </p:txBody>
        </p:sp>
        <p:cxnSp>
          <p:nvCxnSpPr>
            <p:cNvPr id="8" name="直接连接符 7">
              <a:extLst>
                <a:ext uri="{FF2B5EF4-FFF2-40B4-BE49-F238E27FC236}">
                  <a16:creationId xmlns:a16="http://schemas.microsoft.com/office/drawing/2014/main" id="{F7CB185D-6F46-4D93-A1CC-3933197942DB}"/>
                </a:ext>
              </a:extLst>
            </p:cNvPr>
            <p:cNvCxnSpPr>
              <a:cxnSpLocks/>
            </p:cNvCxnSpPr>
            <p:nvPr/>
          </p:nvCxnSpPr>
          <p:spPr>
            <a:xfrm>
              <a:off x="3893324" y="1559394"/>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579FB6A-D685-4CCB-8C30-8DC79D1F8AFA}"/>
              </a:ext>
            </a:extLst>
          </p:cNvPr>
          <p:cNvGrpSpPr/>
          <p:nvPr/>
        </p:nvGrpSpPr>
        <p:grpSpPr>
          <a:xfrm>
            <a:off x="4205111" y="2791598"/>
            <a:ext cx="6500241" cy="1609251"/>
            <a:chOff x="3936702" y="2340159"/>
            <a:chExt cx="6500241" cy="1609251"/>
          </a:xfrm>
        </p:grpSpPr>
        <p:sp>
          <p:nvSpPr>
            <p:cNvPr id="10" name="文本框 9">
              <a:extLst>
                <a:ext uri="{FF2B5EF4-FFF2-40B4-BE49-F238E27FC236}">
                  <a16:creationId xmlns:a16="http://schemas.microsoft.com/office/drawing/2014/main" id="{1307A4CC-0F8D-4536-8B40-51216A82A432}"/>
                </a:ext>
              </a:extLst>
            </p:cNvPr>
            <p:cNvSpPr txBox="1"/>
            <p:nvPr/>
          </p:nvSpPr>
          <p:spPr>
            <a:xfrm>
              <a:off x="3936702" y="2340159"/>
              <a:ext cx="6500241" cy="707886"/>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rPr>
                <a:t>⑤  Lack of evaluation mechanism makes it difficult to give constraint feedback</a:t>
              </a:r>
            </a:p>
          </p:txBody>
        </p:sp>
        <p:sp>
          <p:nvSpPr>
            <p:cNvPr id="11" name="文本框 10">
              <a:extLst>
                <a:ext uri="{FF2B5EF4-FFF2-40B4-BE49-F238E27FC236}">
                  <a16:creationId xmlns:a16="http://schemas.microsoft.com/office/drawing/2014/main" id="{81A6E227-A22E-42EB-9348-FDC58B34DB1A}"/>
                </a:ext>
              </a:extLst>
            </p:cNvPr>
            <p:cNvSpPr txBox="1"/>
            <p:nvPr/>
          </p:nvSpPr>
          <p:spPr>
            <a:xfrm>
              <a:off x="4153543" y="3210746"/>
              <a:ext cx="6205025" cy="738664"/>
            </a:xfrm>
            <a:prstGeom prst="rect">
              <a:avLst/>
            </a:prstGeom>
            <a:noFill/>
          </p:spPr>
          <p:txBody>
            <a:bodyPr wrap="square" rtlCol="0">
              <a:spAutoFit/>
            </a:bodyPr>
            <a:lstStyle>
              <a:defPPr>
                <a:defRPr lang="zh-CN"/>
              </a:defPPr>
              <a:lvl1pPr algn="ctr">
                <a:defRPr sz="1200" kern="100" spc="300">
                  <a:solidFill>
                    <a:schemeClr val="bg1"/>
                  </a:solidFill>
                  <a:latin typeface="华文仿宋" panose="02010600040101010101" pitchFamily="2" charset="-122"/>
                  <a:ea typeface="华文仿宋" panose="02010600040101010101" pitchFamily="2" charset="-122"/>
                </a:defRPr>
              </a:lvl1pPr>
            </a:lstStyle>
            <a:p>
              <a:r>
                <a:rPr lang="en-US" altLang="zh-CN" sz="1400" spc="0" dirty="0"/>
                <a:t>After rescue is complete, most of the evaluations rely merely on the media. The lack of evaluation mechanism makes it  hard to constrain the behaviors and effects of execute party in the rescue process.</a:t>
              </a:r>
            </a:p>
          </p:txBody>
        </p:sp>
        <p:cxnSp>
          <p:nvCxnSpPr>
            <p:cNvPr id="12" name="直接连接符 11">
              <a:extLst>
                <a:ext uri="{FF2B5EF4-FFF2-40B4-BE49-F238E27FC236}">
                  <a16:creationId xmlns:a16="http://schemas.microsoft.com/office/drawing/2014/main" id="{56E14C42-9AA5-448A-B397-3CADD2AA3417}"/>
                </a:ext>
              </a:extLst>
            </p:cNvPr>
            <p:cNvCxnSpPr>
              <a:cxnSpLocks/>
            </p:cNvCxnSpPr>
            <p:nvPr/>
          </p:nvCxnSpPr>
          <p:spPr>
            <a:xfrm>
              <a:off x="4153543" y="3138113"/>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DA9DCEC2-7417-4517-BD56-5CE48D51DECD}"/>
              </a:ext>
            </a:extLst>
          </p:cNvPr>
          <p:cNvGrpSpPr/>
          <p:nvPr/>
        </p:nvGrpSpPr>
        <p:grpSpPr>
          <a:xfrm>
            <a:off x="5786776" y="4684032"/>
            <a:ext cx="6372002" cy="1853500"/>
            <a:chOff x="4027826" y="2362244"/>
            <a:chExt cx="6372002" cy="1853500"/>
          </a:xfrm>
        </p:grpSpPr>
        <p:sp>
          <p:nvSpPr>
            <p:cNvPr id="14" name="文本框 13">
              <a:extLst>
                <a:ext uri="{FF2B5EF4-FFF2-40B4-BE49-F238E27FC236}">
                  <a16:creationId xmlns:a16="http://schemas.microsoft.com/office/drawing/2014/main" id="{60DA5B46-E3B7-4C72-A46F-22774DB2A907}"/>
                </a:ext>
              </a:extLst>
            </p:cNvPr>
            <p:cNvSpPr txBox="1"/>
            <p:nvPr/>
          </p:nvSpPr>
          <p:spPr>
            <a:xfrm>
              <a:off x="4027826" y="2362244"/>
              <a:ext cx="6372002" cy="707886"/>
            </a:xfrm>
            <a:prstGeom prst="rect">
              <a:avLst/>
            </a:prstGeom>
            <a:noFill/>
          </p:spPr>
          <p:txBody>
            <a:bodyPr wrap="square" rtlCol="0">
              <a:spAutoFit/>
            </a:bodyPr>
            <a:lstStyle>
              <a:defPPr>
                <a:defRPr lang="zh-CN"/>
              </a:defPPr>
              <a:lvl1pPr algn="ctr">
                <a:defRPr sz="2000" b="1">
                  <a:solidFill>
                    <a:srgbClr val="FFC000"/>
                  </a:solidFill>
                  <a:latin typeface="微软雅黑" panose="020B0503020204020204" pitchFamily="34" charset="-122"/>
                  <a:ea typeface="微软雅黑" panose="020B0503020204020204" pitchFamily="34" charset="-122"/>
                </a:defRPr>
              </a:lvl1pPr>
            </a:lstStyle>
            <a:p>
              <a:r>
                <a:rPr lang="en-US" altLang="zh-CN" dirty="0"/>
                <a:t>⑥  The Lack of information traceability helps corruption</a:t>
              </a:r>
            </a:p>
          </p:txBody>
        </p:sp>
        <p:sp>
          <p:nvSpPr>
            <p:cNvPr id="15" name="文本框 14">
              <a:extLst>
                <a:ext uri="{FF2B5EF4-FFF2-40B4-BE49-F238E27FC236}">
                  <a16:creationId xmlns:a16="http://schemas.microsoft.com/office/drawing/2014/main" id="{20149B8B-A739-4EE0-A991-E005FF72D2A9}"/>
                </a:ext>
              </a:extLst>
            </p:cNvPr>
            <p:cNvSpPr txBox="1"/>
            <p:nvPr/>
          </p:nvSpPr>
          <p:spPr>
            <a:xfrm>
              <a:off x="4153543" y="3261637"/>
              <a:ext cx="6066560" cy="954107"/>
            </a:xfrm>
            <a:prstGeom prst="rect">
              <a:avLst/>
            </a:prstGeom>
            <a:noFill/>
          </p:spPr>
          <p:txBody>
            <a:bodyPr wrap="square" rtlCol="0">
              <a:spAutoFit/>
            </a:bodyPr>
            <a:lstStyle/>
            <a:p>
              <a:pPr algn="ctr"/>
              <a:r>
                <a:rPr lang="en-US" altLang="zh-CN" sz="1400" kern="100" dirty="0">
                  <a:solidFill>
                    <a:schemeClr val="bg1"/>
                  </a:solidFill>
                  <a:latin typeface="华文仿宋" panose="02010600040101010101" pitchFamily="2" charset="-122"/>
                  <a:ea typeface="华文仿宋" panose="02010600040101010101" pitchFamily="2" charset="-122"/>
                </a:rPr>
                <a:t>The tracking information of materials is mainly concentrated offline under the current mechanism.</a:t>
              </a:r>
            </a:p>
            <a:p>
              <a:pPr algn="ctr"/>
              <a:r>
                <a:rPr lang="en-US" altLang="zh-CN" sz="1400" kern="100" dirty="0">
                  <a:solidFill>
                    <a:schemeClr val="bg1"/>
                  </a:solidFill>
                  <a:latin typeface="华文仿宋" panose="02010600040101010101" pitchFamily="2" charset="-122"/>
                  <a:ea typeface="华文仿宋" panose="02010600040101010101" pitchFamily="2" charset="-122"/>
                </a:rPr>
                <a:t>The information is difficult to be transparent and visible to all parties, and thus it can easily breed corruption.</a:t>
              </a:r>
            </a:p>
          </p:txBody>
        </p:sp>
        <p:cxnSp>
          <p:nvCxnSpPr>
            <p:cNvPr id="16" name="直接连接符 15">
              <a:extLst>
                <a:ext uri="{FF2B5EF4-FFF2-40B4-BE49-F238E27FC236}">
                  <a16:creationId xmlns:a16="http://schemas.microsoft.com/office/drawing/2014/main" id="{89432B46-C337-4980-B31C-7ED650A82B3F}"/>
                </a:ext>
              </a:extLst>
            </p:cNvPr>
            <p:cNvCxnSpPr>
              <a:cxnSpLocks/>
            </p:cNvCxnSpPr>
            <p:nvPr/>
          </p:nvCxnSpPr>
          <p:spPr>
            <a:xfrm>
              <a:off x="4153543" y="3138113"/>
              <a:ext cx="606656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9D625272-0D14-49A5-9C56-B41C15C60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16" y="2291538"/>
            <a:ext cx="3427730" cy="4343061"/>
          </a:xfrm>
          <a:prstGeom prst="rect">
            <a:avLst/>
          </a:prstGeom>
        </p:spPr>
      </p:pic>
    </p:spTree>
    <p:extLst>
      <p:ext uri="{BB962C8B-B14F-4D97-AF65-F5344CB8AC3E}">
        <p14:creationId xmlns:p14="http://schemas.microsoft.com/office/powerpoint/2010/main" val="1359078667"/>
      </p:ext>
    </p:extLst>
  </p:cSld>
  <p:clrMapOvr>
    <a:masterClrMapping/>
  </p:clrMapOvr>
</p:sld>
</file>

<file path=ppt/slides/slide9.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a:ln>
            <a:noFill/>
          </a:ln>
        </p:spPr>
      </p:pic>
      <p:sp>
        <p:nvSpPr>
          <p:cNvPr id="18" name="矩形 17"/>
          <p:cNvSpPr/>
          <p:nvPr/>
        </p:nvSpPr>
        <p:spPr bwMode="auto">
          <a:xfrm>
            <a:off x="1015998" y="0"/>
            <a:ext cx="11171006" cy="6858000"/>
          </a:xfrm>
          <a:prstGeom prst="rect">
            <a:avLst/>
          </a:prstGeom>
          <a:solidFill>
            <a:schemeClr val="tx1">
              <a:alpha val="5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1592033" y="1399177"/>
            <a:ext cx="4812738" cy="5377542"/>
          </a:xfrm>
          <a:prstGeom prst="rect">
            <a:avLst/>
          </a:prstGeom>
          <a:solidFill>
            <a:schemeClr val="tx1">
              <a:alpha val="40000"/>
            </a:schemeClr>
          </a:solidFill>
          <a:ln>
            <a:noFill/>
          </a:ln>
        </p:spPr>
        <p:txBody>
          <a:bodyPr wrap="square" rtlCol="0" anchor="ctr">
            <a:noAutofit/>
          </a:bodyPr>
          <a:lstStyle/>
          <a:p>
            <a:pPr marL="193040" algn="ct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962" t="33828" r="38159" b="33620"/>
          <a:stretch>
            <a:fillRect/>
          </a:stretch>
        </p:blipFill>
        <p:spPr bwMode="auto">
          <a:xfrm>
            <a:off x="-4993" y="2487272"/>
            <a:ext cx="1592032" cy="19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920" t="33828" r="10372" b="33620"/>
          <a:stretch>
            <a:fillRect/>
          </a:stretch>
        </p:blipFill>
        <p:spPr bwMode="auto">
          <a:xfrm>
            <a:off x="6404771" y="2488708"/>
            <a:ext cx="5782233" cy="19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6814049" y="2878775"/>
            <a:ext cx="5316533" cy="646331"/>
          </a:xfrm>
          <a:prstGeom prst="rect">
            <a:avLst/>
          </a:prstGeom>
          <a:noFill/>
        </p:spPr>
        <p:txBody>
          <a:bodyPr wrap="square" rtlCol="0">
            <a:spAutoFit/>
          </a:bodyPr>
          <a:lstStyle>
            <a:defPPr>
              <a:defRPr lang="zh-CN"/>
            </a:defPPr>
            <a:lvl1pPr>
              <a:defRPr sz="2000" b="1" spc="600">
                <a:solidFill>
                  <a:schemeClr val="bg1"/>
                </a:solidFill>
                <a:latin typeface="微软雅黑" panose="020B0503020204020204" pitchFamily="34" charset="-122"/>
                <a:ea typeface="微软雅黑" panose="020B0503020204020204" pitchFamily="34" charset="-122"/>
              </a:defRPr>
            </a:lvl1pPr>
          </a:lstStyle>
          <a:p>
            <a:r>
              <a:rPr lang="en-US" altLang="zh-CN" sz="3600" spc="0" dirty="0">
                <a:solidFill>
                  <a:schemeClr val="accent6">
                    <a:lumMod val="60000"/>
                    <a:lumOff val="40000"/>
                  </a:schemeClr>
                </a:solidFill>
              </a:rPr>
              <a:t>Solution Introduction</a:t>
            </a:r>
          </a:p>
        </p:txBody>
      </p:sp>
      <p:cxnSp>
        <p:nvCxnSpPr>
          <p:cNvPr id="28" name="直接连接符 27"/>
          <p:cNvCxnSpPr/>
          <p:nvPr/>
        </p:nvCxnSpPr>
        <p:spPr>
          <a:xfrm>
            <a:off x="1880331" y="2487272"/>
            <a:ext cx="4215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32870" y="4458577"/>
            <a:ext cx="4263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87039" y="2760315"/>
            <a:ext cx="4880672" cy="1446550"/>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The Global Aid    </a:t>
            </a:r>
          </a:p>
          <a:p>
            <a:pPr algn="ctr"/>
            <a:r>
              <a:rPr lang="en-US" altLang="zh-CN" sz="4400" b="1" dirty="0">
                <a:solidFill>
                  <a:schemeClr val="bg1"/>
                </a:solidFill>
                <a:latin typeface="微软雅黑" panose="020B0503020204020204" pitchFamily="34" charset="-122"/>
                <a:ea typeface="微软雅黑" panose="020B0503020204020204" pitchFamily="34" charset="-122"/>
              </a:rPr>
              <a:t>Match System</a:t>
            </a:r>
          </a:p>
        </p:txBody>
      </p:sp>
      <p:sp>
        <p:nvSpPr>
          <p:cNvPr id="2" name="矩形 1">
            <a:extLst>
              <a:ext uri="{FF2B5EF4-FFF2-40B4-BE49-F238E27FC236}">
                <a16:creationId xmlns:a16="http://schemas.microsoft.com/office/drawing/2014/main" id="{D0E2E1C1-8120-4193-A411-A1E6289D5E85}"/>
              </a:ext>
            </a:extLst>
          </p:cNvPr>
          <p:cNvSpPr/>
          <p:nvPr/>
        </p:nvSpPr>
        <p:spPr>
          <a:xfrm flipH="1">
            <a:off x="6814049" y="3672818"/>
            <a:ext cx="5084234" cy="646331"/>
          </a:xfrm>
          <a:prstGeom prst="rect">
            <a:avLst/>
          </a:prstGeom>
        </p:spPr>
        <p:txBody>
          <a:bodyPr wrap="square">
            <a:spAutoFit/>
          </a:bodyPr>
          <a:lstStyle/>
          <a:p>
            <a:pPr algn="ctr"/>
            <a:r>
              <a:rPr lang="en-US" altLang="zh-CN" spc="300" dirty="0">
                <a:solidFill>
                  <a:prstClr val="white"/>
                </a:solidFill>
                <a:latin typeface="思源黑体 Light" panose="020B0300000000000000" pitchFamily="34" charset="-122"/>
                <a:ea typeface="思源黑体 Light" panose="020B0300000000000000" pitchFamily="34" charset="-122"/>
              </a:rPr>
              <a:t>This section mainly introduces the solution’s  scheme</a:t>
            </a:r>
          </a:p>
        </p:txBody>
      </p:sp>
      <p:cxnSp>
        <p:nvCxnSpPr>
          <p:cNvPr id="4" name="直接连接符 3">
            <a:extLst>
              <a:ext uri="{FF2B5EF4-FFF2-40B4-BE49-F238E27FC236}">
                <a16:creationId xmlns:a16="http://schemas.microsoft.com/office/drawing/2014/main" id="{C5CFE073-D6CF-4E55-8065-7A66C57BAC50}"/>
              </a:ext>
            </a:extLst>
          </p:cNvPr>
          <p:cNvCxnSpPr/>
          <p:nvPr/>
        </p:nvCxnSpPr>
        <p:spPr>
          <a:xfrm>
            <a:off x="6849316" y="3552442"/>
            <a:ext cx="5013700" cy="0"/>
          </a:xfrm>
          <a:prstGeom prst="line">
            <a:avLst/>
          </a:prstGeom>
          <a:ln>
            <a:solidFill>
              <a:srgbClr val="FAC09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881D46D-8340-4549-AAC2-1BA5276B0F78}"/>
              </a:ext>
            </a:extLst>
          </p:cNvPr>
          <p:cNvSpPr txBox="1"/>
          <p:nvPr/>
        </p:nvSpPr>
        <p:spPr>
          <a:xfrm>
            <a:off x="287106" y="2760315"/>
            <a:ext cx="1007833" cy="1446550"/>
          </a:xfrm>
          <a:prstGeom prst="rect">
            <a:avLst/>
          </a:prstGeom>
          <a:noFill/>
        </p:spPr>
        <p:txBody>
          <a:bodyPr wrap="square" rtlCol="0">
            <a:spAutoFit/>
          </a:bodyPr>
          <a:lstStyle/>
          <a:p>
            <a:r>
              <a:rPr lang="en-US" altLang="zh-CN" sz="8800" b="1" dirty="0">
                <a:solidFill>
                  <a:schemeClr val="accent6">
                    <a:lumMod val="60000"/>
                    <a:lumOff val="40000"/>
                  </a:schemeClr>
                </a:solidFill>
                <a:latin typeface="Arial Black" panose="020B0A04020102020204" pitchFamily="34" charset="0"/>
              </a:rPr>
              <a:t>3</a:t>
            </a:r>
            <a:endParaRPr lang="zh-CN" altLang="en-US" sz="8800" b="1" dirty="0">
              <a:solidFill>
                <a:schemeClr val="accent6">
                  <a:lumMod val="60000"/>
                  <a:lumOff val="40000"/>
                </a:schemeClr>
              </a:solidFill>
              <a:latin typeface="Arial Black" panose="020B0A04020102020204" pitchFamily="34" charset="0"/>
            </a:endParaRPr>
          </a:p>
        </p:txBody>
      </p:sp>
      <p:pic>
        <p:nvPicPr>
          <p:cNvPr id="16" name="图片 15">
            <a:extLst>
              <a:ext uri="{FF2B5EF4-FFF2-40B4-BE49-F238E27FC236}">
                <a16:creationId xmlns:a16="http://schemas.microsoft.com/office/drawing/2014/main" id="{BE31867E-C889-4F42-9514-E1197D74AD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3213" y="0"/>
            <a:ext cx="2823791" cy="1014710"/>
          </a:xfrm>
          <a:prstGeom prst="rect">
            <a:avLst/>
          </a:prstGeom>
        </p:spPr>
      </p:pic>
    </p:spTree>
    <p:extLst>
      <p:ext uri="{BB962C8B-B14F-4D97-AF65-F5344CB8AC3E}">
        <p14:creationId xmlns:p14="http://schemas.microsoft.com/office/powerpoint/2010/main" val="2335003180"/>
      </p:ext>
    </p:extLst>
  </p:cSld>
  <p:clrMapOvr>
    <a:masterClrMapping/>
  </p:clrMapOvr>
  <p:transition spd="med" advTm="4591">
    <p:fade/>
  </p:transition>
</p:sld>
</file>

<file path=ppt/tags/tag1.xml><?xml version="1.0" encoding="utf-8"?>
<p:tagLst xmlns:a="http://schemas.openxmlformats.org/drawingml/2006/main" xmlns:r="http://schemas.openxmlformats.org/officeDocument/2006/relationships" xmlns:p="http://schemas.openxmlformats.org/presentationml/2006/main">
  <p:tag name="ISLIDE.VECTOR" val="a2153390-af9a-400b-a6c5-ae9bad55781a"/>
</p:tagLst>
</file>

<file path=ppt/tags/tag2.xml><?xml version="1.0" encoding="utf-8"?>
<p:tagLst xmlns:a="http://schemas.openxmlformats.org/drawingml/2006/main" xmlns:r="http://schemas.openxmlformats.org/officeDocument/2006/relationships" xmlns:p="http://schemas.openxmlformats.org/presentationml/2006/main">
  <p:tag name="ISLIDE.DIAGRAM" val="3248"/>
</p:tagLst>
</file>

<file path=ppt/tags/tag3.xml><?xml version="1.0" encoding="utf-8"?>
<p:tagLst xmlns:a="http://schemas.openxmlformats.org/drawingml/2006/main" xmlns:r="http://schemas.openxmlformats.org/officeDocument/2006/relationships" xmlns:p="http://schemas.openxmlformats.org/presentationml/2006/main">
  <p:tag name="ISLIDE.DIAGRAM" val="28214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C0000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5540</TotalTime>
  <Words>3238</Words>
  <Application>Microsoft Office PowerPoint</Application>
  <PresentationFormat>宽屏</PresentationFormat>
  <Paragraphs>354</Paragraphs>
  <Slides>35</Slides>
  <Notes>35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FZHei-B01S</vt:lpstr>
      <vt:lpstr>等线</vt:lpstr>
      <vt:lpstr>汉仪锐智W</vt:lpstr>
      <vt:lpstr>华文仿宋</vt:lpstr>
      <vt:lpstr>思源黑体 Light</vt:lpstr>
      <vt:lpstr>微软雅黑</vt:lpstr>
      <vt:lpstr>Arial</vt:lpstr>
      <vt:lpstr>Arial Black</vt:lpstr>
      <vt:lpstr>Calibri</vt:lpstr>
      <vt:lpstr>Calibri Light</vt:lpstr>
      <vt:lpstr>Impact</vt:lpstr>
      <vt:lpstr>Leelawadee UI</vt:lpstr>
      <vt:lpstr>Sitka Text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GAS</dc:creator>
  <cp:lastModifiedBy>亮 葛</cp:lastModifiedBy>
  <cp:revision>3693</cp:revision>
  <cp:lastPrinted>2018-07-04T09:56:00Z</cp:lastPrinted>
  <dcterms:created xsi:type="dcterms:W3CDTF">2017-09-28T07:34:00Z</dcterms:created>
  <dcterms:modified xsi:type="dcterms:W3CDTF">2019-07-26T03:32:37Z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2052-10.8.0.5874</vt:lpwstr>
  </property>
</Properties>
</file>